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  <p:sldId id="264" r:id="rId9"/>
    <p:sldId id="266" r:id="rId10"/>
    <p:sldId id="265" r:id="rId11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249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697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078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259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846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010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505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840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10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69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99784-9DE7-46AD-915C-C98768E59D6F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811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99784-9DE7-46AD-915C-C98768E59D6F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56EF27-64F7-450A-AA56-6A59D298A8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25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156966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Genetika v příkladech I - monohybridní křížení </a:t>
            </a:r>
            <a:endParaRPr lang="cs-CZ" sz="4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3. 9.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74560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8018947"/>
              </p:ext>
            </p:extLst>
          </p:nvPr>
        </p:nvGraphicFramePr>
        <p:xfrm>
          <a:off x="1475656" y="908720"/>
          <a:ext cx="6696744" cy="420726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VY_32_INOVACE_BIO.oktava </a:t>
                      </a:r>
                      <a:r>
                        <a:rPr lang="cs-CZ" sz="1100" dirty="0" smtClean="0">
                          <a:effectLst/>
                        </a:rPr>
                        <a:t>.25_genetika</a:t>
                      </a:r>
                      <a:r>
                        <a:rPr lang="cs-CZ" sz="1100" baseline="0" dirty="0" smtClean="0">
                          <a:effectLst/>
                        </a:rPr>
                        <a:t> v </a:t>
                      </a:r>
                      <a:r>
                        <a:rPr lang="cs-CZ" sz="1100" baseline="0" dirty="0" err="1" smtClean="0">
                          <a:effectLst/>
                        </a:rPr>
                        <a:t>prikladech</a:t>
                      </a:r>
                      <a:r>
                        <a:rPr lang="cs-CZ" sz="1100" baseline="0" smtClean="0">
                          <a:effectLst/>
                        </a:rPr>
                        <a:t> 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 v příkladech  I- monohybridní křížení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oktáva, 4.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Řešené příklady, možné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využití v samostudiu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241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1"/>
            <a:ext cx="8435280" cy="1872207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1. U člověka je normální pigmentace kůže zcela dominantní vůči úplnému albinismu. Normálně pigmentovaným rodičům se postupně narodilo 6 dětí, z toho 2 byly albinotické. Jaké musely být genotypy všech členů rodiny?</a:t>
            </a:r>
          </a:p>
          <a:p>
            <a:pPr algn="just"/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708920"/>
            <a:ext cx="82089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  …. normální pigmentace </a:t>
            </a:r>
          </a:p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  .… albinotismus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normální barva           normální barva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rodiče: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normální barva         albíni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děti: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3789040"/>
            <a:ext cx="5582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6256" y="3789040"/>
            <a:ext cx="5699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4932040" y="4221088"/>
            <a:ext cx="1593070" cy="9169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6732240" y="4293096"/>
            <a:ext cx="288032" cy="7920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788024" y="494116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N/n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71800" y="3861048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N …         x          N ...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5013176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 N ….              2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1537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 build="allAtOnce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2664296"/>
          </a:xfrm>
        </p:spPr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2. U kukuřice je tmavé zbarvení zrn úplně dominantní nad světlým zbarvením.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Jakou barvu zrn budou mít rostliny získané zkřížením homozygotní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tmavozrnné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formy se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světlozrnnou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získáme, zkřížíme-li mezi sebou hybridní rostliny z F</a:t>
            </a:r>
            <a:r>
              <a:rPr lang="cs-CZ" sz="2400" baseline="-250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Jaký výsledek dá křížení hybridní rostliny z F</a:t>
            </a:r>
            <a:r>
              <a:rPr lang="cs-CZ" sz="2400" baseline="-250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 rostlinami homozygotně recesivními?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3140968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 - tmavé zbarvení                 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 - světlé zbarvení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55576" y="4149080"/>
          <a:ext cx="3600399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4069"/>
                <a:gridCol w="1488165"/>
                <a:gridCol w="1488165"/>
              </a:tblGrid>
              <a:tr h="370840">
                <a:tc>
                  <a:txBody>
                    <a:bodyPr/>
                    <a:lstStyle/>
                    <a:p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chemeClr val="bg2">
                            <a:lumMod val="2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FFC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FFC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chemeClr val="bg2">
                              <a:lumMod val="2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chemeClr val="bg2">
                            <a:lumMod val="2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</a:p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FFC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FFC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03648" y="5013176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tmavá zrna</a:t>
            </a:r>
            <a:endParaRPr lang="cs-CZ" sz="20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5877272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tmavá zrna</a:t>
            </a:r>
            <a:endParaRPr lang="cs-CZ" sz="20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5013176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tmavá zrna</a:t>
            </a:r>
            <a:endParaRPr lang="cs-CZ" sz="20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43808" y="5877272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světlá zrna</a:t>
            </a:r>
            <a:endParaRPr lang="cs-CZ" sz="20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414908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6309320"/>
            <a:ext cx="7560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75% rostlin bude mít tmavá zrna a 25% rostlin bude mít světlá zrna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4293096"/>
            <a:ext cx="464400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c)  P: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x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</a:t>
            </a:r>
          </a:p>
          <a:p>
            <a:pPr marL="342900" indent="-342900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F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nebo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8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50% bude mít tmavá zrna a 50 % světlá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2708920"/>
            <a:ext cx="43204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P:    AA  x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</a:t>
            </a:r>
          </a:p>
          <a:p>
            <a:pPr marL="342900" indent="-342900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F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    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342900" indent="-342900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všichni budou mít tmavá zrna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00989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640960" cy="36004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3. V genu po barvu očí jsou alely pro barvu hnědou a modrou. Při studiu 337 dánských rodin byla zjištěna následující fakta:</a:t>
            </a:r>
          </a:p>
          <a:p>
            <a:endParaRPr lang="cs-CZ" sz="24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Která alela je dominantní a proč?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Zapište schematicky všechna křížení spolu se štěpnými poměry.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662549"/>
              </p:ext>
            </p:extLst>
          </p:nvPr>
        </p:nvGraphicFramePr>
        <p:xfrm>
          <a:off x="1187624" y="1196752"/>
          <a:ext cx="6096000" cy="158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barva očí rodičů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modré oči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u dětí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hnědé oči u dětí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modré x modré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625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modré x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hnědé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317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372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hnědé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x hnědé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25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82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3789040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a) Protože rodičům, kteří měli oba modré oči, se nenarodily žádné děti s hnědými, a hnědookým rodičům se narodily i modrooké děti, musí být dominantní alela pro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barvu.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5157192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b)     </a:t>
            </a:r>
            <a:r>
              <a:rPr lang="cs-CZ" sz="24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x </a:t>
            </a:r>
            <a:r>
              <a:rPr lang="cs-CZ" sz="24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r>
              <a:rPr lang="cs-CZ" sz="24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100%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4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x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24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x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4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7033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7"/>
            <a:ext cx="8373616" cy="1728191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4. Modrooký muž, jehož oba rodiče měli hnědé oči, se oženil se ženou, která má hnědé oči a jejíž  otec byl modrooký, zatímco matka hnědooká. Jejich zatím jediné dítě je hnědooké. Jaké jsou genotypy tohoto dítěte, jeho rodičů i prarodičů?</a:t>
            </a:r>
            <a:endParaRPr lang="cs-CZ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060848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 – hnědá barva očí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 – modrá barva očí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1760" y="4437112"/>
            <a:ext cx="1440160" cy="830997"/>
          </a:xfrm>
          <a:prstGeom prst="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muž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modré oči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27984" y="4437112"/>
            <a:ext cx="1368152" cy="830997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žena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hnědé oči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5661248"/>
            <a:ext cx="1440160" cy="830997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dítě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hnědé oči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755576" y="3212976"/>
            <a:ext cx="2880320" cy="830997"/>
            <a:chOff x="755576" y="3212976"/>
            <a:chExt cx="2880320" cy="830997"/>
          </a:xfrm>
        </p:grpSpPr>
        <p:sp>
          <p:nvSpPr>
            <p:cNvPr id="10" name="TextovéPole 9"/>
            <p:cNvSpPr txBox="1"/>
            <p:nvPr/>
          </p:nvSpPr>
          <p:spPr>
            <a:xfrm>
              <a:off x="755576" y="3212976"/>
              <a:ext cx="1368152" cy="830997"/>
            </a:xfrm>
            <a:prstGeom prst="rect">
              <a:avLst/>
            </a:prstGeom>
            <a:noFill/>
            <a:ln>
              <a:solidFill>
                <a:schemeClr val="accent5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 otec</a:t>
              </a:r>
            </a:p>
            <a:p>
              <a:pPr algn="ctr"/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hnědé oči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267744" y="3212976"/>
              <a:ext cx="1368152" cy="830997"/>
            </a:xfrm>
            <a:prstGeom prst="rect">
              <a:avLst/>
            </a:prstGeom>
            <a:noFill/>
            <a:ln>
              <a:solidFill>
                <a:schemeClr val="accent5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 matka</a:t>
              </a:r>
            </a:p>
            <a:p>
              <a:pPr algn="ctr"/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hnědé oči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572000" y="3212976"/>
            <a:ext cx="3024336" cy="830997"/>
            <a:chOff x="4572000" y="3212976"/>
            <a:chExt cx="3024336" cy="830997"/>
          </a:xfrm>
        </p:grpSpPr>
        <p:sp>
          <p:nvSpPr>
            <p:cNvPr id="13" name="TextovéPole 12"/>
            <p:cNvSpPr txBox="1"/>
            <p:nvPr/>
          </p:nvSpPr>
          <p:spPr>
            <a:xfrm>
              <a:off x="4572000" y="3212976"/>
              <a:ext cx="1512168" cy="830997"/>
            </a:xfrm>
            <a:prstGeom prst="rect">
              <a:avLst/>
            </a:prstGeom>
            <a:noFill/>
            <a:ln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 otec</a:t>
              </a:r>
            </a:p>
            <a:p>
              <a:pPr algn="ctr"/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modré oči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228184" y="3212976"/>
              <a:ext cx="1368152" cy="830997"/>
            </a:xfrm>
            <a:prstGeom prst="rect">
              <a:avLst/>
            </a:prstGeom>
            <a:noFill/>
            <a:ln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 matka</a:t>
              </a:r>
            </a:p>
            <a:p>
              <a:pPr algn="ctr"/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hnědé oči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2483768" y="4509120"/>
            <a:ext cx="129614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27584" y="3284984"/>
            <a:ext cx="129614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 …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339752" y="3284984"/>
            <a:ext cx="122413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 …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499992" y="4509120"/>
            <a:ext cx="122413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 …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716016" y="3284984"/>
            <a:ext cx="129614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300192" y="3284984"/>
            <a:ext cx="122413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 …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491880" y="5733256"/>
            <a:ext cx="122413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403648" y="3284984"/>
            <a:ext cx="50405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915816" y="3284984"/>
            <a:ext cx="50405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004048" y="4509120"/>
            <a:ext cx="50405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3793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uiExpand="1" build="allAtOnce" animBg="1"/>
      <p:bldP spid="8" grpId="0" build="p" animBg="1"/>
      <p:bldP spid="11" grpId="0" build="allAtOnce" animBg="1"/>
      <p:bldP spid="22" grpId="0" uiExpand="1" build="allAtOnce" animBg="1"/>
      <p:bldP spid="26" grpId="0" build="allAtOnce" animBg="1"/>
      <p:bldP spid="27" grpId="0" build="allAtOnce" animBg="1"/>
      <p:bldP spid="30" grpId="0" build="allAtOnce" animBg="1"/>
      <p:bldP spid="31" grpId="0" build="allAtOnce" animBg="1"/>
      <p:bldP spid="32" grpId="0" build="allAtOnce" animBg="1"/>
      <p:bldP spid="33" grpId="0" build="allAtOnce" animBg="1"/>
      <p:bldP spid="34" grpId="0" build="allAtOnce" animBg="1"/>
      <p:bldP spid="35" grpId="0" build="allAtOnce" animBg="1"/>
      <p:bldP spid="36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3"/>
            <a:ext cx="8301608" cy="4536503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cs-CZ" sz="2400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5. Jedna odrůda ředkviček má tvar kořene dlouhý a druhá kulatý. Při vzájemném křížení rostlin s dlouhým kořenem vznikají   rostliny s dlouhým kořenem a při vzájemném křížení rostlin s kulatým vznikají zase kulaté. Při zkřížení těchto dvou odrůd nám vzniknou ředkvičky s oválným tvarem kořene.</a:t>
            </a:r>
          </a:p>
          <a:p>
            <a:pPr marL="457200" indent="-457200" algn="just">
              <a:buFont typeface="+mj-lt"/>
              <a:buAutoNum type="alphaLcParenR"/>
            </a:pPr>
            <a:r>
              <a:rPr lang="cs-CZ" sz="2400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Jaký je vzájemný vztah mezi alelami pro tvar kořene ředkviček?</a:t>
            </a:r>
          </a:p>
          <a:p>
            <a:pPr marL="457200" indent="-457200" algn="just">
              <a:buFont typeface="+mj-lt"/>
              <a:buAutoNum type="alphaLcParenR"/>
            </a:pPr>
            <a:r>
              <a:rPr lang="cs-CZ" sz="2400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Jaké potomstvo získáme při křížení dvou rostlin s oválným kořenem?</a:t>
            </a:r>
          </a:p>
          <a:p>
            <a:pPr marL="457200" indent="-457200" algn="just">
              <a:buFont typeface="+mj-lt"/>
              <a:buAutoNum type="alphaLcParenR"/>
            </a:pPr>
            <a:r>
              <a:rPr lang="cs-CZ" sz="2400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Jaké bude složení potomstva při zkřížení rostlin s dlouhým a oválným kořenem?</a:t>
            </a:r>
          </a:p>
          <a:p>
            <a:endParaRPr lang="cs-CZ" sz="2400" dirty="0" smtClean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82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48680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a) Alely mají mezi sebou vztah neúplné dominance, ale nemůžeme rozhodnout, zda je dominantní dlouhý nebo krátký tvar kořene.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988840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b) Jedná se o křížení dvou heterozygotů. Pro ně platí, že  genotypový i fenotypový štěpný poměr je 1:2:1, takže přibližně 25% potomků bude mít dlouhý kořen, 50% bude s oválným kořenem a 25% bude mít kulatý kořen.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933056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c) Bude to křížení mezi homozygotem a heterozygotem, kde je genotypový i fenotypový štěpný poměr 1:1. Polovina potomstva bude mít dlouhý kořen a polovina oválný.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  <p:bldP spid="6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251520" y="548681"/>
            <a:ext cx="8435280" cy="93610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z="1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1. U člověka je normální pigmentace kůže zcela dominantní vůči úplnému albinismu. Normálně pigmentovaným rodičům se postupně narodilo 6 dětí, z toho 2 byly albinotické. Jaké musely být genotypy všech členů rodiny?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1520" y="1041985"/>
            <a:ext cx="8640960" cy="133214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z="1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2. U kukuřice je tmavé zbarvení zrn úplně dominantní nad světlým zbarvením.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cs-CZ" sz="1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Jakou barvu zrn budou mít rostliny získané zkřížením homozygotní </a:t>
            </a:r>
            <a:r>
              <a:rPr lang="cs-CZ" sz="1400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tmavozrnné</a:t>
            </a:r>
            <a:r>
              <a:rPr lang="cs-CZ" sz="1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formy se </a:t>
            </a:r>
            <a:r>
              <a:rPr lang="cs-CZ" sz="1400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světlozrnnou</a:t>
            </a:r>
            <a:r>
              <a:rPr lang="cs-CZ" sz="1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cs-CZ" sz="1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získáme, zkřížíme-li mezi sebou hybridní rostliny z F</a:t>
            </a:r>
            <a:r>
              <a:rPr lang="cs-CZ" sz="1400" baseline="-250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1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cs-CZ" sz="1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Jaký výsledek dá křížení hybridní rostliny z F</a:t>
            </a:r>
            <a:r>
              <a:rPr lang="cs-CZ" sz="1400" baseline="-250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1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 rostlinami homozygotně recesivními?</a:t>
            </a:r>
            <a:endParaRPr lang="cs-CZ" sz="1400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52601" y="2132856"/>
            <a:ext cx="8640960" cy="213498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z="1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3. V genu po barvu očí jsou alely pro barvu hnědou a modrou. Při studiu 337 dánských rodin byla zjištěna následující fakta:</a:t>
            </a:r>
          </a:p>
          <a:p>
            <a:endParaRPr lang="cs-CZ" sz="14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1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Která alela je dominantní a proč?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1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Zapište schematicky všechna křížení spolu se štěpnými poměry.</a:t>
            </a:r>
            <a:endParaRPr lang="cs-CZ" sz="1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9388071"/>
              </p:ext>
            </p:extLst>
          </p:nvPr>
        </p:nvGraphicFramePr>
        <p:xfrm>
          <a:off x="1980000" y="2492896"/>
          <a:ext cx="5184000" cy="121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000"/>
                <a:gridCol w="1728000"/>
                <a:gridCol w="1728000"/>
              </a:tblGrid>
              <a:tr h="29700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barva očí rodičů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modré oči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u dětí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hnědé oči u dětí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29700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modré x modré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625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9700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modré x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hnědé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317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372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9700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hnědé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x hnědé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25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82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ástupný symbol pro obsah 2"/>
          <p:cNvSpPr txBox="1">
            <a:spLocks/>
          </p:cNvSpPr>
          <p:nvPr/>
        </p:nvSpPr>
        <p:spPr>
          <a:xfrm>
            <a:off x="251520" y="4270278"/>
            <a:ext cx="8373616" cy="79208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z="1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4. Modrooký muž, jehož oba rodiče měli hnědé oči, se oženil se ženou, která má hnědé oči a jejíž  otec byl modrooký, zatímco matka hnědooká. Jejich zatím jediné dítě je hnědooké. Jaké jsou genotypy tohoto dítěte, jeho rodičů i prarodičů?</a:t>
            </a:r>
            <a:endParaRPr lang="cs-CZ" sz="1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1520" y="5062366"/>
            <a:ext cx="8301608" cy="165618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z="1400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5. Jedna odrůda ředkviček má tvar kořene dlouhý a druhá kulatý. Při vzájemném křížení rostlin s dlouhým kořenem vznikají   rostliny s dlouhým kořenem a při vzájemném křížení rostlin s kulatým vznikají zase kulaté. Při zkřížení těchto dvou odrůd nám vzniknou ředkvičky s oválným tvarem kořene.</a:t>
            </a:r>
          </a:p>
          <a:p>
            <a:pPr marL="457200" indent="-457200" algn="just">
              <a:buFont typeface="+mj-lt"/>
              <a:buAutoNum type="alphaLcParenR"/>
            </a:pPr>
            <a:r>
              <a:rPr lang="cs-CZ" sz="1400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Jaký je vzájemný vztah mezi alelami pro tvar kořene ředkviček?</a:t>
            </a:r>
          </a:p>
          <a:p>
            <a:pPr marL="457200" indent="-457200" algn="just">
              <a:buFont typeface="+mj-lt"/>
              <a:buAutoNum type="alphaLcParenR"/>
            </a:pPr>
            <a:r>
              <a:rPr lang="cs-CZ" sz="1400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Jaké potomstvo získáme při křížení dvou rostlin s oválným kořenem?</a:t>
            </a:r>
          </a:p>
          <a:p>
            <a:pPr marL="457200" indent="-457200" algn="just">
              <a:buFont typeface="+mj-lt"/>
              <a:buAutoNum type="alphaLcParenR"/>
            </a:pPr>
            <a:r>
              <a:rPr lang="cs-CZ" sz="1400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Jaké bude složení potomstva při zkřížení rostlin s dlouhým a oválným kořenem?</a:t>
            </a:r>
          </a:p>
          <a:p>
            <a:endParaRPr lang="cs-CZ" sz="1400" dirty="0" smtClean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47525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81369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SOKOLOVSKAJA, B. Ch. a Petr PIKÁLEK.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 v příkladech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3.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Státní pedagogické nakladatelství, 1979. ISBN 14-147-79.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ŠMARDA, Jan.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Genetika: pro gymnázia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Fortuna, 2003, 143 s. ISBN 80-716-8851-7.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1053</Words>
  <Application>Microsoft Office PowerPoint</Application>
  <PresentationFormat>Předvádění na obrazovce (4:3)</PresentationFormat>
  <Paragraphs>155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Genetika v příkladech</dc:title>
  <dc:creator>jitka maskova</dc:creator>
  <cp:lastModifiedBy>User</cp:lastModifiedBy>
  <cp:revision>36</cp:revision>
  <cp:lastPrinted>2013-10-23T08:47:23Z</cp:lastPrinted>
  <dcterms:created xsi:type="dcterms:W3CDTF">2012-03-15T20:09:09Z</dcterms:created>
  <dcterms:modified xsi:type="dcterms:W3CDTF">2013-10-29T09:49:46Z</dcterms:modified>
</cp:coreProperties>
</file>