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65" r:id="rId3"/>
    <p:sldId id="266" r:id="rId4"/>
    <p:sldId id="258" r:id="rId5"/>
    <p:sldId id="267" r:id="rId6"/>
    <p:sldId id="264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64" autoAdjust="0"/>
    <p:restoredTop sz="99537" autoAdjust="0"/>
  </p:normalViewPr>
  <p:slideViewPr>
    <p:cSldViewPr>
      <p:cViewPr>
        <p:scale>
          <a:sx n="81" d="100"/>
          <a:sy n="81" d="100"/>
        </p:scale>
        <p:origin x="-1056" y="-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01000B-DD66-4352-B452-D5DBFE66E3AA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769AD5-BCF4-4E67-A316-ACE3B2FE30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4858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7BF40-58A5-40A9-9B48-05A41B67B6E7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23F05-F907-4021-87BD-AF3E44C1D7C1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7BF40-58A5-40A9-9B48-05A41B67B6E7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23F05-F907-4021-87BD-AF3E44C1D7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7BF40-58A5-40A9-9B48-05A41B67B6E7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23F05-F907-4021-87BD-AF3E44C1D7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7BF40-58A5-40A9-9B48-05A41B67B6E7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23F05-F907-4021-87BD-AF3E44C1D7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7BF40-58A5-40A9-9B48-05A41B67B6E7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23F05-F907-4021-87BD-AF3E44C1D7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7BF40-58A5-40A9-9B48-05A41B67B6E7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23F05-F907-4021-87BD-AF3E44C1D7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7BF40-58A5-40A9-9B48-05A41B67B6E7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23F05-F907-4021-87BD-AF3E44C1D7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7BF40-58A5-40A9-9B48-05A41B67B6E7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23F05-F907-4021-87BD-AF3E44C1D7C1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7BF40-58A5-40A9-9B48-05A41B67B6E7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23F05-F907-4021-87BD-AF3E44C1D7C1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7BF40-58A5-40A9-9B48-05A41B67B6E7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23F05-F907-4021-87BD-AF3E44C1D7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97BF40-58A5-40A9-9B48-05A41B67B6E7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C23F05-F907-4021-87BD-AF3E44C1D7C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597BF40-58A5-40A9-9B48-05A41B67B6E7}" type="datetimeFigureOut">
              <a:rPr lang="cs-CZ" smtClean="0"/>
              <a:t>17.3.2012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BC23F05-F907-4021-87BD-AF3E44C1D7C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</p:transition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15.jpeg"/><Relationship Id="rId4" Type="http://schemas.openxmlformats.org/officeDocument/2006/relationships/image" Target="../media/image9.png"/><Relationship Id="rId9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ato-summer.jpg" TargetMode="External"/><Relationship Id="rId2" Type="http://schemas.openxmlformats.org/officeDocument/2006/relationships/hyperlink" Target="http://cs.wikipedia.org/wiki/Soubor:Wiosna-sprin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azsky_orloj_celkovy_pohled.jpg" TargetMode="External"/><Relationship Id="rId5" Type="http://schemas.openxmlformats.org/officeDocument/2006/relationships/hyperlink" Target="http://cs.wikipedia.org/wiki/Soubor:Sundial_in_Brno,_%C4%8Cern%C3%A1_Pole.jpg" TargetMode="External"/><Relationship Id="rId4" Type="http://schemas.openxmlformats.org/officeDocument/2006/relationships/hyperlink" Target="http://cs.wikipedia.org/wiki/Soubor:Jesien-autum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772816"/>
            <a:ext cx="4419600" cy="1600327"/>
          </a:xfrm>
        </p:spPr>
        <p:txBody>
          <a:bodyPr/>
          <a:lstStyle/>
          <a:p>
            <a: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  <a:t>NÁZEV ŠKOLY: ZŠ Karla Klíče Hostinné</a:t>
            </a:r>
            <a:b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</a:br>
            <a: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  <a:t>AUTOR: Mgr. Lenka Stará</a:t>
            </a:r>
            <a:b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</a:br>
            <a: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  <a:t>NÁZEV</a:t>
            </a:r>
            <a:r>
              <a:rPr lang="cs-CZ" sz="1600" b="0" spc="0">
                <a:ln>
                  <a:noFill/>
                </a:ln>
                <a:solidFill>
                  <a:prstClr val="black"/>
                </a:solidFill>
              </a:rPr>
              <a:t>: </a:t>
            </a:r>
            <a:r>
              <a:rPr lang="cs-CZ" sz="1600" b="0" spc="0" smtClean="0">
                <a:ln>
                  <a:noFill/>
                </a:ln>
                <a:solidFill>
                  <a:prstClr val="black"/>
                </a:solidFill>
              </a:rPr>
              <a:t>VY_32_INOVACE_12_B_8_Měříme </a:t>
            </a:r>
            <a:r>
              <a:rPr lang="cs-CZ" sz="1600" b="0" spc="0" dirty="0" smtClean="0">
                <a:ln>
                  <a:noFill/>
                </a:ln>
                <a:solidFill>
                  <a:prstClr val="black"/>
                </a:solidFill>
              </a:rPr>
              <a:t>čas</a:t>
            </a:r>
            <a: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  <a:t/>
            </a:r>
            <a:b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</a:br>
            <a: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  <a:t>TÉMA</a:t>
            </a:r>
            <a:r>
              <a:rPr lang="cs-CZ" sz="1600" b="0" spc="0">
                <a:ln>
                  <a:noFill/>
                </a:ln>
                <a:solidFill>
                  <a:prstClr val="black"/>
                </a:solidFill>
              </a:rPr>
              <a:t>: </a:t>
            </a:r>
            <a:r>
              <a:rPr lang="cs-CZ" sz="1600" b="0" spc="0" smtClean="0">
                <a:ln>
                  <a:noFill/>
                </a:ln>
                <a:solidFill>
                  <a:prstClr val="black"/>
                </a:solidFill>
              </a:rPr>
              <a:t>Měříme čas</a:t>
            </a:r>
            <a: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  <a:t/>
            </a:r>
            <a:b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</a:br>
            <a:r>
              <a:rPr lang="cs-CZ" sz="1600" b="0" spc="0" dirty="0">
                <a:ln>
                  <a:noFill/>
                </a:ln>
                <a:solidFill>
                  <a:prstClr val="black"/>
                </a:solidFill>
              </a:rPr>
              <a:t>ČÍSLO PROJEKTU: CZ.1.07/1.4.00/21.2131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Měříme čas</a:t>
            </a:r>
          </a:p>
          <a:p>
            <a:r>
              <a:rPr lang="cs-CZ" dirty="0" smtClean="0"/>
              <a:t>Mgr. Lenka Stará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373216"/>
            <a:ext cx="6473825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349439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866736"/>
              </p:ext>
            </p:extLst>
          </p:nvPr>
        </p:nvGraphicFramePr>
        <p:xfrm>
          <a:off x="457200" y="1600200"/>
          <a:ext cx="8229600" cy="3413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4.2.2012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24.2.2012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</a:t>
                      </a:r>
                      <a:r>
                        <a:rPr lang="cs-CZ" baseline="0" dirty="0" smtClean="0"/>
                        <a:t> třídě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Prvouka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Měření času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Klíčová slova</a:t>
                      </a:r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fáze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měsíce, roční období, jaro, léto, podzim, zima, přesýpací hodiny, sluneční hodiny, orloj, digitální hodiny, náramkové hodinky, budík, stopky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08294012"/>
      </p:ext>
    </p:extLst>
  </p:cSld>
  <p:clrMapOvr>
    <a:masterClrMapping/>
  </p:clrMapOvr>
  <p:transition spd="slow">
    <p:pull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300" b="0" spc="0" dirty="0">
                <a:ln>
                  <a:noFill/>
                </a:ln>
                <a:solidFill>
                  <a:prstClr val="black"/>
                </a:solidFill>
                <a:latin typeface="Calibri"/>
              </a:rPr>
              <a:t>Mgr. Lenka Stará</a:t>
            </a:r>
            <a:br>
              <a:rPr lang="cs-CZ" sz="2300" b="0" spc="0" dirty="0">
                <a:ln>
                  <a:noFill/>
                </a:ln>
                <a:solidFill>
                  <a:prstClr val="black"/>
                </a:solidFill>
                <a:latin typeface="Calibri"/>
              </a:rPr>
            </a:br>
            <a:r>
              <a:rPr lang="cs-CZ" sz="2300" b="0" spc="0" dirty="0" smtClean="0">
                <a:ln>
                  <a:noFill/>
                </a:ln>
                <a:solidFill>
                  <a:prstClr val="black"/>
                </a:solidFill>
                <a:latin typeface="Calibri"/>
              </a:rPr>
              <a:t>datum 4.2.2012</a:t>
            </a:r>
            <a:r>
              <a:rPr lang="cs-CZ" sz="2300" b="0" spc="0" dirty="0">
                <a:ln>
                  <a:noFill/>
                </a:ln>
                <a:solidFill>
                  <a:prstClr val="black"/>
                </a:solidFill>
                <a:latin typeface="Calibri"/>
              </a:rPr>
              <a:t/>
            </a:r>
            <a:br>
              <a:rPr lang="cs-CZ" sz="2300" b="0" spc="0" dirty="0">
                <a:ln>
                  <a:noFill/>
                </a:ln>
                <a:solidFill>
                  <a:prstClr val="black"/>
                </a:solidFill>
                <a:latin typeface="Calibri"/>
              </a:rPr>
            </a:br>
            <a:r>
              <a:rPr lang="cs-CZ" sz="2300" b="0" spc="0" dirty="0">
                <a:ln>
                  <a:noFill/>
                </a:ln>
                <a:solidFill>
                  <a:prstClr val="black"/>
                </a:solidFill>
                <a:latin typeface="Calibri"/>
              </a:rPr>
              <a:t>Určeno pro 1. </a:t>
            </a:r>
            <a:r>
              <a:rPr lang="cs-CZ" sz="2300" b="0" spc="0" dirty="0" smtClean="0">
                <a:ln>
                  <a:noFill/>
                </a:ln>
                <a:solidFill>
                  <a:prstClr val="black"/>
                </a:solidFill>
                <a:latin typeface="Calibri"/>
              </a:rPr>
              <a:t>ročník</a:t>
            </a:r>
            <a:br>
              <a:rPr lang="cs-CZ" sz="2300" b="0" spc="0" dirty="0" smtClean="0">
                <a:ln>
                  <a:noFill/>
                </a:ln>
                <a:solidFill>
                  <a:prstClr val="black"/>
                </a:solidFill>
                <a:latin typeface="Calibri"/>
              </a:rPr>
            </a:br>
            <a:r>
              <a:rPr lang="cs-CZ" sz="2300" b="0" spc="0" dirty="0" smtClean="0">
                <a:ln>
                  <a:noFill/>
                </a:ln>
                <a:solidFill>
                  <a:prstClr val="black"/>
                </a:solidFill>
                <a:latin typeface="Calibri"/>
              </a:rPr>
              <a:t>Prezentace </a:t>
            </a:r>
            <a:r>
              <a:rPr lang="cs-CZ" sz="2300" b="0" spc="0" smtClean="0">
                <a:ln>
                  <a:noFill/>
                </a:ln>
                <a:solidFill>
                  <a:prstClr val="black"/>
                </a:solidFill>
                <a:latin typeface="Calibri"/>
              </a:rPr>
              <a:t>obsahuje animace.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>
              <a:buClrTx/>
              <a:buNone/>
            </a:pPr>
            <a:r>
              <a:rPr lang="cs-CZ" sz="17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sz="17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None/>
            </a:pPr>
            <a:r>
              <a:rPr lang="cs-CZ" sz="17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Výklad:</a:t>
            </a:r>
          </a:p>
          <a:p>
            <a:pPr marL="0" lvl="0" indent="0">
              <a:buClrTx/>
              <a:buNone/>
            </a:pP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Dříve lidé neměli hodiny a nemohli měřit čas tak, jak jsme zvyklí dnes.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Uvědomovali si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však, že se kolem nich stále něco mění. Všimli si, že se mění roční  období … str. 4 a také , že měsíc na nebi pravidelně mění svůj tvar … str.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5.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 čase vynalezli velké množství různých hodin … str.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6.</a:t>
            </a:r>
            <a:endParaRPr lang="cs-CZ" sz="15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None/>
            </a:pPr>
            <a:endParaRPr lang="cs-CZ" sz="15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None/>
            </a:pP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4 </a:t>
            </a:r>
            <a:r>
              <a:rPr lang="cs-CZ" sz="15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– s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eznámení dětí s fázemi měsíce – úplněk, novoluní ,couvá – vkreslíme C, dorůstá - D</a:t>
            </a:r>
            <a:endParaRPr lang="cs-CZ" sz="15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None/>
            </a:pPr>
            <a:r>
              <a:rPr lang="cs-CZ" sz="15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</a:t>
            </a: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. 5 –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seřazení obrázků dle ročních období</a:t>
            </a:r>
            <a:endParaRPr lang="cs-CZ" sz="15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None/>
            </a:pPr>
            <a:r>
              <a:rPr lang="cs-CZ" sz="15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6 –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popsání druhů hodin</a:t>
            </a:r>
          </a:p>
          <a:p>
            <a:pPr marL="0" lvl="0" indent="0">
              <a:buClrTx/>
              <a:buNone/>
            </a:pPr>
            <a:endParaRPr lang="cs-CZ" sz="15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None/>
            </a:pP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Hodina se celkem vydařila. Děti znaly pojem úplněk, roční </a:t>
            </a:r>
            <a:r>
              <a:rPr lang="cs-CZ" sz="15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období.</a:t>
            </a:r>
            <a:endParaRPr lang="cs-CZ" sz="15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None/>
            </a:pPr>
            <a:endParaRPr lang="cs-CZ" sz="15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ClrTx/>
              <a:buNone/>
            </a:pPr>
            <a:endParaRPr lang="cs-CZ" sz="15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591549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Měříme 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roční období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JARO</a:t>
            </a:r>
            <a:r>
              <a:rPr lang="cs-CZ" dirty="0" smtClean="0">
                <a:ln>
                  <a:solidFill>
                    <a:schemeClr val="tx1"/>
                  </a:solidFill>
                </a:ln>
                <a:solidFill>
                  <a:srgbClr val="FFC000"/>
                </a:solidFill>
              </a:rPr>
              <a:t> </a:t>
            </a:r>
            <a:r>
              <a:rPr lang="cs-CZ" dirty="0" smtClean="0"/>
              <a:t>              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FF0000"/>
                </a:solidFill>
              </a:rPr>
              <a:t>LÉTO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              </a:t>
            </a:r>
            <a:r>
              <a:rPr lang="cs-CZ" b="1" dirty="0" smtClean="0">
                <a:ln>
                  <a:solidFill>
                    <a:schemeClr val="tx1"/>
                  </a:solidFill>
                </a:ln>
                <a:solidFill>
                  <a:srgbClr val="92D050"/>
                </a:solidFill>
              </a:rPr>
              <a:t>PODZIM</a:t>
            </a:r>
            <a:r>
              <a:rPr lang="cs-CZ" b="1" dirty="0" smtClean="0">
                <a:solidFill>
                  <a:srgbClr val="92D050"/>
                </a:solidFill>
              </a:rPr>
              <a:t> </a:t>
            </a:r>
            <a:r>
              <a:rPr lang="cs-CZ" dirty="0" smtClean="0"/>
              <a:t>              </a:t>
            </a:r>
            <a:r>
              <a:rPr lang="cs-CZ" b="1" dirty="0" smtClean="0">
                <a:ln w="19050">
                  <a:solidFill>
                    <a:schemeClr val="tx1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ZIMA</a:t>
            </a:r>
            <a:endParaRPr lang="cs-CZ" b="1" dirty="0">
              <a:ln w="19050">
                <a:solidFill>
                  <a:schemeClr val="tx1"/>
                </a:solidFill>
                <a:prstDash val="solid"/>
              </a:ln>
              <a:solidFill>
                <a:srgbClr val="00B0F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5229199"/>
            <a:ext cx="1968500" cy="1474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6209" y="5244805"/>
            <a:ext cx="1967965" cy="1474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229200"/>
            <a:ext cx="1968500" cy="1474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229200"/>
            <a:ext cx="1967965" cy="1474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0079179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6827E-6 L -0.44618 -0.4324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309" y="-216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4.64385E-6 L 0.02899 -0.43479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41" y="-217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2.6827E-6 L -0.21789 -0.43247 " pathEditMode="relative" rAng="0" ptsTypes="AA">
                                      <p:cBhvr>
                                        <p:cTn id="1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903" y="-216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6827E-6 L 0.73507 -0.43247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753" y="-216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Měříme 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2686" y="980728"/>
            <a:ext cx="8229600" cy="567809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fáze měsíce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					</a:t>
            </a:r>
          </a:p>
          <a:p>
            <a:pPr marL="0" indent="0">
              <a:buNone/>
            </a:pPr>
            <a:r>
              <a:rPr lang="cs-CZ" dirty="0" smtClean="0"/>
              <a:t>NOVOLUNÍ						        ÚPLNĚK						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DORŮSTAJÍCÍ MĚSÍC D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UBÝVAJÍCÍ MĚSÍC (couvá) C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662" y="1781014"/>
            <a:ext cx="8473810" cy="14565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 flipV="1">
            <a:off x="899592" y="3356992"/>
            <a:ext cx="262105" cy="720080"/>
          </a:xfrm>
          <a:prstGeom prst="straightConnector1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2915816" y="3356992"/>
            <a:ext cx="0" cy="1440160"/>
          </a:xfrm>
          <a:prstGeom prst="straightConnector1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5652120" y="3356992"/>
            <a:ext cx="2448272" cy="2304257"/>
          </a:xfrm>
          <a:prstGeom prst="straightConnector1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 flipV="1">
            <a:off x="5148064" y="3356992"/>
            <a:ext cx="2664296" cy="648073"/>
          </a:xfrm>
          <a:prstGeom prst="straightConnector1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918765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Měříme čas</a:t>
            </a:r>
            <a:endParaRPr lang="cs-CZ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58589"/>
            <a:ext cx="1382051" cy="2077342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990499"/>
            <a:ext cx="1386909" cy="2080364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9540" y="5331242"/>
            <a:ext cx="1584176" cy="1584176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0522" y="4437112"/>
            <a:ext cx="2036763" cy="1485614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0572" y="3303619"/>
            <a:ext cx="1584176" cy="1682279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4780" y="990499"/>
            <a:ext cx="1731963" cy="2080364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Picture 8" descr="C:\Users\Lenka\AppData\Local\Microsoft\Windows\Temporary Internet Files\Content.IE5\QI5IW9YL\MP90043851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329" y="5086454"/>
            <a:ext cx="2036763" cy="1493449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Users\Lenka\AppData\Local\Microsoft\Windows\Temporary Internet Files\Content.IE5\1JHNA87K\MP90040314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3386" y="5086454"/>
            <a:ext cx="2036763" cy="1513676"/>
          </a:xfrm>
          <a:prstGeom prst="rect">
            <a:avLst/>
          </a:prstGeom>
          <a:noFill/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upload.wikimedia.org/wikipedia/commons/7/79/Prazsky_orloj_celkovy_pohled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620688"/>
            <a:ext cx="1752600" cy="3276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600114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1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Mond Phasen.jpg.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2012-02-04]. Dostupné </a:t>
            </a:r>
            <a:r>
              <a:rPr lang="cs-CZ" dirty="0" smtClean="0"/>
              <a:t>z: http</a:t>
            </a:r>
            <a:r>
              <a:rPr lang="cs-CZ" dirty="0"/>
              <a:t>://cs.wikipedia.org/wiki/Soubor:Mond_Phasen.jpg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Wiosna-spring.jpg.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2012-02-04]. 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cs.wikipedia.org/wiki/Soubor:Wiosna-spring.jpg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Lato-summer.jpg.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2012-02-04].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cs.wikipedia.org/wiki/Soubor:Lato-summer.jpg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Jesien-autumn.jpg.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2012-02-04]. Dostupné z: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cs.wikipedia.org/wiki/Soubor:Jesien-autumn.jpg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Zima-winter.jpg.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2012-02-04]. Dostupné z: http://cs.wikipedia.org/wiki/Soubor:Zima-winter.jpg</a:t>
            </a:r>
          </a:p>
          <a:p>
            <a:pPr marL="0" indent="0">
              <a:buNone/>
            </a:pPr>
            <a:r>
              <a:rPr lang="en-US" dirty="0"/>
              <a:t>Sundial in Brno. In: </a:t>
            </a:r>
            <a:r>
              <a:rPr lang="en-US" i="1" dirty="0"/>
              <a:t>Wikipedia</a:t>
            </a:r>
            <a:r>
              <a:rPr lang="en-US" dirty="0"/>
              <a:t>: </a:t>
            </a:r>
            <a:r>
              <a:rPr lang="en-US" i="1" dirty="0"/>
              <a:t>the free encyclopedia</a:t>
            </a:r>
            <a:r>
              <a:rPr lang="en-US" dirty="0"/>
              <a:t> [online]. San Francisco (CA): Wikimedia Foundation, 2001- [cit. 2012-02-04].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5"/>
              </a:rPr>
              <a:t>http://cs.wikipedia.org/wiki/Soubor:Sundial_in_Brno,_%</a:t>
            </a:r>
            <a:r>
              <a:rPr lang="en-US" dirty="0" smtClean="0">
                <a:hlinkClick r:id="rId5"/>
              </a:rPr>
              <a:t>C4%8Cern%C3%A1_Pole.jpg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Prazsky</a:t>
            </a:r>
            <a:r>
              <a:rPr lang="cs-CZ" dirty="0"/>
              <a:t> orloj </a:t>
            </a:r>
            <a:r>
              <a:rPr lang="cs-CZ" dirty="0" err="1"/>
              <a:t>celkovy</a:t>
            </a:r>
            <a:r>
              <a:rPr lang="cs-CZ" dirty="0"/>
              <a:t> pohled.jpg.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</a:t>
            </a:r>
            <a:r>
              <a:rPr lang="cs-CZ" dirty="0" smtClean="0"/>
              <a:t>2012-02-04]. </a:t>
            </a:r>
            <a:r>
              <a:rPr lang="cs-CZ" dirty="0"/>
              <a:t>Dostupné z: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cs.wikipedia.org/wiki/Soubor:Prazsky_orloj_celkovy_pohled.jpg</a:t>
            </a:r>
            <a:endParaRPr lang="cs-CZ" dirty="0" smtClean="0"/>
          </a:p>
          <a:p>
            <a:pPr marL="0" indent="0">
              <a:buNone/>
            </a:pPr>
            <a:r>
              <a:rPr lang="pl-PL" dirty="0" smtClean="0"/>
              <a:t>Otevřená galerie Microsoft.com</a:t>
            </a:r>
          </a:p>
          <a:p>
            <a:pPr marL="0" indent="0">
              <a:buNone/>
            </a:pPr>
            <a:endParaRPr lang="pl-PL" dirty="0"/>
          </a:p>
          <a:p>
            <a:pPr marL="0" indent="0">
              <a:buNone/>
            </a:pPr>
            <a:endParaRPr lang="pl-PL" dirty="0"/>
          </a:p>
          <a:p>
            <a:pPr marL="0" indent="0">
              <a:buNone/>
            </a:pPr>
            <a:endParaRPr lang="pl-PL" dirty="0" smtClean="0"/>
          </a:p>
          <a:p>
            <a:pPr marL="0" indent="0">
              <a:buNone/>
            </a:pPr>
            <a:endParaRPr lang="pl-PL" dirty="0"/>
          </a:p>
          <a:p>
            <a:pPr marL="0" indent="0">
              <a:buNone/>
            </a:pPr>
            <a:endParaRPr lang="pl-PL" dirty="0" smtClean="0"/>
          </a:p>
          <a:p>
            <a:pPr marL="0" indent="0">
              <a:buNone/>
            </a:pPr>
            <a:endParaRPr lang="pl-PL" dirty="0" smtClean="0"/>
          </a:p>
          <a:p>
            <a:pPr marL="0" indent="0">
              <a:buNone/>
            </a:pPr>
            <a:endParaRPr lang="pl-PL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925850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159</TotalTime>
  <Words>449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Došky</vt:lpstr>
      <vt:lpstr>NÁZEV ŠKOLY: ZŠ Karla Klíče Hostinné AUTOR: Mgr. Lenka Stará NÁZEV: VY_32_INOVACE_12_B_8_Měříme čas TÉMA: Měříme čas ČÍSLO PROJEKTU: CZ.1.07/1.4.00/21.2131</vt:lpstr>
      <vt:lpstr>Prezentace aplikace PowerPoint</vt:lpstr>
      <vt:lpstr>Mgr. Lenka Stará datum 4.2.2012 Určeno pro 1. ročník Prezentace obsahuje animace.</vt:lpstr>
      <vt:lpstr>Měříme čas</vt:lpstr>
      <vt:lpstr>Měříme čas</vt:lpstr>
      <vt:lpstr>Měříme čas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Měření času</dc:title>
  <dc:creator>Lenka Stará</dc:creator>
  <cp:lastModifiedBy>Učitel</cp:lastModifiedBy>
  <cp:revision>32</cp:revision>
  <dcterms:created xsi:type="dcterms:W3CDTF">2012-01-27T19:00:31Z</dcterms:created>
  <dcterms:modified xsi:type="dcterms:W3CDTF">2012-03-17T20:08:33Z</dcterms:modified>
</cp:coreProperties>
</file>