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86" r:id="rId3"/>
    <p:sldId id="274" r:id="rId4"/>
    <p:sldId id="275" r:id="rId5"/>
    <p:sldId id="266" r:id="rId6"/>
    <p:sldId id="276" r:id="rId7"/>
    <p:sldId id="283" r:id="rId8"/>
    <p:sldId id="284" r:id="rId9"/>
    <p:sldId id="267" r:id="rId10"/>
    <p:sldId id="271" r:id="rId11"/>
    <p:sldId id="270" r:id="rId12"/>
    <p:sldId id="277" r:id="rId13"/>
    <p:sldId id="279" r:id="rId14"/>
    <p:sldId id="280" r:id="rId15"/>
    <p:sldId id="281" r:id="rId16"/>
    <p:sldId id="265" r:id="rId17"/>
    <p:sldId id="272" r:id="rId18"/>
    <p:sldId id="263" r:id="rId19"/>
    <p:sldId id="264" r:id="rId20"/>
    <p:sldId id="282" r:id="rId21"/>
    <p:sldId id="285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BB8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81" autoAdjust="0"/>
    <p:restoredTop sz="94660"/>
  </p:normalViewPr>
  <p:slideViewPr>
    <p:cSldViewPr>
      <p:cViewPr>
        <p:scale>
          <a:sx n="70" d="100"/>
          <a:sy n="70" d="100"/>
        </p:scale>
        <p:origin x="-72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Angličtina 5. 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VY_32_INOVACE_ANIMALS_PRESENT_SIMPLE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Angličtina 5. 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VY_32_INOVACE_ANIMALS_PRESENT_SIMPLE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10.11.2013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10.11.2013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10.11.2013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1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18.png"/><Relationship Id="rId7" Type="http://schemas.openxmlformats.org/officeDocument/2006/relationships/image" Target="../media/image4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12.wmf"/><Relationship Id="rId5" Type="http://schemas.openxmlformats.org/officeDocument/2006/relationships/image" Target="../media/image7.wmf"/><Relationship Id="rId10" Type="http://schemas.openxmlformats.org/officeDocument/2006/relationships/image" Target="../media/image13.wmf"/><Relationship Id="rId4" Type="http://schemas.openxmlformats.org/officeDocument/2006/relationships/image" Target="../media/image19.wmf"/><Relationship Id="rId9" Type="http://schemas.openxmlformats.org/officeDocument/2006/relationships/image" Target="../media/image6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0.wmf"/><Relationship Id="rId7" Type="http://schemas.openxmlformats.org/officeDocument/2006/relationships/image" Target="../media/image3.wmf"/><Relationship Id="rId12" Type="http://schemas.openxmlformats.org/officeDocument/2006/relationships/image" Target="../media/image13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11" Type="http://schemas.openxmlformats.org/officeDocument/2006/relationships/image" Target="../media/image6.wmf"/><Relationship Id="rId5" Type="http://schemas.openxmlformats.org/officeDocument/2006/relationships/image" Target="../media/image22.wmf"/><Relationship Id="rId10" Type="http://schemas.openxmlformats.org/officeDocument/2006/relationships/image" Target="../media/image5.wmf"/><Relationship Id="rId4" Type="http://schemas.openxmlformats.org/officeDocument/2006/relationships/image" Target="../media/image21.png"/><Relationship Id="rId9" Type="http://schemas.openxmlformats.org/officeDocument/2006/relationships/image" Target="../media/image10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4.png"/><Relationship Id="rId7" Type="http://schemas.openxmlformats.org/officeDocument/2006/relationships/image" Target="../media/image4.wmf"/><Relationship Id="rId12" Type="http://schemas.openxmlformats.org/officeDocument/2006/relationships/image" Target="../media/image13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6.wmf"/><Relationship Id="rId5" Type="http://schemas.openxmlformats.org/officeDocument/2006/relationships/image" Target="../media/image21.png"/><Relationship Id="rId10" Type="http://schemas.openxmlformats.org/officeDocument/2006/relationships/image" Target="../media/image5.wmf"/><Relationship Id="rId4" Type="http://schemas.microsoft.com/office/2007/relationships/hdphoto" Target="../media/hdphoto1.wdp"/><Relationship Id="rId9" Type="http://schemas.openxmlformats.org/officeDocument/2006/relationships/image" Target="../media/image10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image" Target="../media/image12.wmf"/><Relationship Id="rId3" Type="http://schemas.microsoft.com/office/2007/relationships/hdphoto" Target="../media/hdphoto2.wdp"/><Relationship Id="rId7" Type="http://schemas.openxmlformats.org/officeDocument/2006/relationships/image" Target="../media/image3.wmf"/><Relationship Id="rId12" Type="http://schemas.openxmlformats.org/officeDocument/2006/relationships/image" Target="../media/image13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6.wmf"/><Relationship Id="rId5" Type="http://schemas.microsoft.com/office/2007/relationships/hdphoto" Target="../media/hdphoto1.wdp"/><Relationship Id="rId10" Type="http://schemas.openxmlformats.org/officeDocument/2006/relationships/image" Target="../media/image5.wmf"/><Relationship Id="rId4" Type="http://schemas.openxmlformats.org/officeDocument/2006/relationships/image" Target="../media/image24.png"/><Relationship Id="rId9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7744426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Materiál slouží k </a:t>
            </a:r>
            <a:r>
              <a:rPr lang="cs-CZ" dirty="0" smtClean="0"/>
              <a:t>výkladu přítomného času prostého ve 3.osobě, čísla jednotného</a:t>
            </a:r>
            <a:endParaRPr lang="cs-CZ" dirty="0" smtClean="0"/>
          </a:p>
          <a:p>
            <a:pPr algn="just"/>
            <a:r>
              <a:rPr lang="cs-CZ" dirty="0" smtClean="0"/>
              <a:t>Snímky </a:t>
            </a:r>
            <a:r>
              <a:rPr lang="cs-CZ" dirty="0" smtClean="0"/>
              <a:t>3-4 připomenou tvoření přítomného času prostého(včetně otázky a záporu), snímky 5-6 potom vysvětlují tvoření v 3.os., č.j.</a:t>
            </a:r>
            <a:r>
              <a:rPr lang="cs-CZ" dirty="0" smtClean="0"/>
              <a:t>, </a:t>
            </a:r>
            <a:r>
              <a:rPr lang="cs-CZ" dirty="0" smtClean="0"/>
              <a:t>na snímcích </a:t>
            </a:r>
            <a:r>
              <a:rPr lang="cs-CZ" dirty="0" smtClean="0"/>
              <a:t>7-8 jsou představena slovíčka(zástupci divokých zvířat), která jsou použita v dalších snímcích, kde je gramatika procvičována(9-11 otázky doplňovací, výběr ze tří možností, při kliknutí na správnou, je odpověď zvýrazněna, při kliknutí na špatnou pak mizí, snímky 12-14 procvičí kladnou a zápornou odpověď na otázku zjišťovací, ve </a:t>
            </a:r>
            <a:r>
              <a:rPr lang="cs-CZ" dirty="0" err="1" smtClean="0"/>
              <a:t>slidech</a:t>
            </a:r>
            <a:r>
              <a:rPr lang="cs-CZ" dirty="0" smtClean="0"/>
              <a:t> 15-17 se kliknutím na správné zvíře zobrazí základní informace o něm. Závěrečná část (18-21) je hledáním zvířete dle zadaných indicií. Pokud žákům nestačí, potom kliknutím na symbol otazníku získávají nápovědu navíc. Pod veselým „</a:t>
            </a:r>
            <a:r>
              <a:rPr lang="cs-CZ" dirty="0" err="1" smtClean="0"/>
              <a:t>smajlíkem</a:t>
            </a:r>
            <a:r>
              <a:rPr lang="cs-CZ" dirty="0" smtClean="0"/>
              <a:t>“ se potom skrývá obrázek a správná odpověď.</a:t>
            </a:r>
          </a:p>
          <a:p>
            <a:pPr algn="just"/>
            <a:r>
              <a:rPr lang="cs-CZ" dirty="0" smtClean="0"/>
              <a:t>Mezipředmětové vztahy: Přírodověda(živočichové, jejich potrava, prostředí, ve kterém žijí)</a:t>
            </a:r>
            <a:endParaRPr lang="cs-CZ" dirty="0" smtClean="0"/>
          </a:p>
          <a:p>
            <a:pPr algn="just"/>
            <a:r>
              <a:rPr lang="cs-CZ" dirty="0"/>
              <a:t>Je určen pro žáky 5. ročníku</a:t>
            </a:r>
          </a:p>
          <a:p>
            <a:pPr algn="just"/>
            <a:r>
              <a:rPr lang="cs-CZ" dirty="0"/>
              <a:t>Časová dotace – 20 minut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22 </a:t>
            </a:r>
            <a:r>
              <a:rPr lang="cs-CZ" dirty="0"/>
              <a:t>stran a je určen k interaktivní výuce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184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706059" y="2500139"/>
            <a:ext cx="3456384" cy="2677656"/>
            <a:chOff x="971600" y="2708920"/>
            <a:chExt cx="3456384" cy="2677656"/>
          </a:xfrm>
        </p:grpSpPr>
        <p:sp>
          <p:nvSpPr>
            <p:cNvPr id="5" name="TextovéPole 4"/>
            <p:cNvSpPr txBox="1"/>
            <p:nvPr/>
          </p:nvSpPr>
          <p:spPr>
            <a:xfrm>
              <a:off x="971600" y="2708920"/>
              <a:ext cx="3456384" cy="267765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          play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play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He</a:t>
              </a:r>
            </a:p>
            <a:p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play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s</a:t>
              </a:r>
              <a:endParaRPr lang="cs-CZ" sz="2800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endParaRPr lang="cs-CZ" sz="2800" dirty="0" smtClean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6" name="Pravá složená závorka 5"/>
            <p:cNvSpPr/>
            <p:nvPr/>
          </p:nvSpPr>
          <p:spPr>
            <a:xfrm>
              <a:off x="1930568" y="4245242"/>
              <a:ext cx="276600" cy="91440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004048" y="2715583"/>
            <a:ext cx="3456384" cy="22467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pl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 play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play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play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692696"/>
            <a:ext cx="6829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/>
                </a:solidFill>
                <a:latin typeface="Calibri" panose="020F0502020204030204" pitchFamily="34" charset="0"/>
              </a:rPr>
              <a:t>Present</a:t>
            </a:r>
            <a:r>
              <a:rPr lang="cs-CZ" sz="4800" dirty="0" smtClean="0"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/>
                </a:solidFill>
                <a:latin typeface="Calibri" panose="020F0502020204030204" pitchFamily="34" charset="0"/>
              </a:rPr>
              <a:t>simple</a:t>
            </a:r>
            <a:r>
              <a:rPr lang="cs-CZ" sz="4800" dirty="0" smtClean="0">
                <a:latin typeface="Calibri" panose="020F0502020204030204" pitchFamily="34" charset="0"/>
              </a:rPr>
              <a:t> </a:t>
            </a:r>
            <a:r>
              <a:rPr lang="cs-CZ" sz="4800" dirty="0" smtClean="0">
                <a:solidFill>
                  <a:schemeClr val="tx2"/>
                </a:solidFill>
                <a:latin typeface="Calibri" panose="020F0502020204030204" pitchFamily="34" charset="0"/>
              </a:rPr>
              <a:t>opakování</a:t>
            </a:r>
            <a:endParaRPr lang="cs-CZ" sz="4800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50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83158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421215"/>
            <a:ext cx="122413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113240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70376" y="3422667"/>
            <a:ext cx="156980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78942" y="4113240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do.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0686" y="2186190"/>
            <a:ext cx="427533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1383158"/>
            <a:ext cx="432048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(My)Hrajeme tenis v pátek.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39312" y="2186189"/>
            <a:ext cx="424847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(My)Nehrajeme tenis v pátek 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5522694"/>
            <a:ext cx="341123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5133" y="5522694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rgbClr val="FB4C29"/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rgbClr val="FB4C29"/>
                </a:solidFill>
              </a:rPr>
              <a:t>doesn‘t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920793"/>
            <a:ext cx="4325223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Pozor na 3. os., č. j.( he,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</a:rPr>
              <a:t>it</a:t>
            </a:r>
            <a:r>
              <a:rPr lang="cs-CZ" sz="2400" dirty="0" smtClean="0">
                <a:solidFill>
                  <a:srgbClr val="002060"/>
                </a:solidFill>
              </a:rPr>
              <a:t>)!!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872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build="p" animBg="1"/>
      <p:bldP spid="14" grpId="0" animBg="1"/>
      <p:bldP spid="16" grpId="0" animBg="1"/>
      <p:bldP spid="17" grpId="0" animBg="1"/>
      <p:bldP spid="18" grpId="0" animBg="1"/>
      <p:bldP spid="19" grpId="0" build="p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609009"/>
            <a:ext cx="1368152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swim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3912" y="1408163"/>
            <a:ext cx="3312368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a hot place.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789040"/>
            <a:ext cx="3312368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in 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rivers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93912" y="4954312"/>
            <a:ext cx="1965920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meat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68144" y="1906758"/>
            <a:ext cx="2488448" cy="355833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ve 3.osobě přidáváme  </a:t>
            </a:r>
            <a:r>
              <a:rPr lang="cs-CZ" sz="28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-s </a:t>
            </a:r>
            <a:r>
              <a:rPr lang="cs-CZ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nebo </a:t>
            </a:r>
            <a:r>
              <a:rPr lang="cs-CZ" sz="28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-es</a:t>
            </a:r>
          </a:p>
          <a:p>
            <a:pPr algn="ctr"/>
            <a:r>
              <a:rPr lang="cs-CZ" sz="28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eat</a:t>
            </a:r>
            <a:r>
              <a:rPr lang="cs-CZ" sz="28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swim</a:t>
            </a:r>
            <a:r>
              <a:rPr lang="cs-CZ" sz="28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live</a:t>
            </a:r>
            <a:r>
              <a:rPr lang="cs-CZ" sz="28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play</a:t>
            </a:r>
            <a:r>
              <a:rPr lang="cs-CZ" sz="28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endParaRPr lang="cs-CZ" sz="28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796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100518"/>
            <a:ext cx="2376264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3249" y="866719"/>
            <a:ext cx="1512168" cy="78319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Zápor</a:t>
            </a:r>
            <a:endParaRPr lang="cs-CZ" sz="40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3912" y="3278262"/>
            <a:ext cx="3312368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 in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rivers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698923"/>
            <a:ext cx="2448272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swim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52281" y="1649912"/>
            <a:ext cx="2488448" cy="411453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ve 3.osobě v záporu přidáváme k </a:t>
            </a:r>
            <a:r>
              <a:rPr lang="cs-CZ" sz="2800" b="1" dirty="0" smtClean="0">
                <a:latin typeface="Calibri" panose="020F0502020204030204" pitchFamily="34" charset="0"/>
              </a:rPr>
              <a:t>do – </a:t>
            </a:r>
            <a:r>
              <a:rPr lang="cs-CZ" sz="28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es+not</a:t>
            </a:r>
            <a:endParaRPr lang="cs-CZ" sz="2800" b="1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vzniká </a:t>
            </a:r>
          </a:p>
          <a:p>
            <a:pPr algn="ctr"/>
            <a:r>
              <a:rPr lang="cs-CZ" sz="28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does</a:t>
            </a:r>
            <a:r>
              <a:rPr lang="cs-CZ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not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  <a:latin typeface="Calibri" panose="020F0502020204030204" pitchFamily="34" charset="0"/>
              </a:rPr>
              <a:t>(</a:t>
            </a:r>
            <a:r>
              <a:rPr lang="cs-CZ" sz="28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doesn‘t</a:t>
            </a:r>
            <a:r>
              <a:rPr lang="cs-CZ" sz="2800" dirty="0">
                <a:solidFill>
                  <a:schemeClr val="bg1"/>
                </a:solidFill>
                <a:latin typeface="Calibri" panose="020F0502020204030204" pitchFamily="34" charset="0"/>
              </a:rPr>
              <a:t>)</a:t>
            </a:r>
            <a:r>
              <a:rPr lang="cs-CZ" sz="2800" dirty="0" smtClean="0">
                <a:latin typeface="Calibri" panose="020F0502020204030204" pitchFamily="34" charset="0"/>
              </a:rPr>
              <a:t>  </a:t>
            </a:r>
            <a:endParaRPr lang="cs-CZ" sz="2800" b="1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8590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chemeClr val="tx2"/>
                </a:solidFill>
              </a:rPr>
              <a:t>Animals</a:t>
            </a:r>
            <a:endParaRPr lang="cs-CZ" sz="6000" dirty="0">
              <a:solidFill>
                <a:schemeClr val="tx2"/>
              </a:solidFill>
            </a:endParaRPr>
          </a:p>
        </p:txBody>
      </p:sp>
      <p:pic>
        <p:nvPicPr>
          <p:cNvPr id="11266" name="Picture 2" descr="C:\Users\uživatel\AppData\Local\Microsoft\Windows\Temporary Internet Files\Content.IE5\WS28ARFF\MC90042602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64343"/>
            <a:ext cx="1328495" cy="128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uživatel\AppData\Local\Microsoft\Windows\Temporary Internet Files\Content.IE5\0BOFSMYG\MC90043002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982" y="1744567"/>
            <a:ext cx="2003425" cy="94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uživatel\AppData\Local\Microsoft\Windows\Temporary Internet Files\Content.IE5\HYWYJ8K6\MC90042469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07228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uživatel\AppData\Local\Microsoft\Windows\Temporary Internet Files\Content.IE5\WS28ARFF\MC9004241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1047234" cy="163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uživatel\AppData\Local\Microsoft\Windows\Temporary Internet Files\Content.IE5\0BOFSMYG\MC9004241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57851"/>
            <a:ext cx="193675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C:\Users\uživatel\AppData\Local\Microsoft\Windows\Temporary Internet Files\Content.IE5\HYWYJ8K6\MC900424152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890" y="3796391"/>
            <a:ext cx="1232825" cy="193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6706" y="3068960"/>
            <a:ext cx="1068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gorilla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07204" y="3110392"/>
            <a:ext cx="1366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crocodile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62982" y="3110880"/>
            <a:ext cx="945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whale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52894" y="5891466"/>
            <a:ext cx="724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owl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93991" y="5878364"/>
            <a:ext cx="1039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lion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5882731"/>
            <a:ext cx="1328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penguin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3738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12290" name="Picture 2" descr="C:\Users\uživatel\AppData\Local\Microsoft\Windows\Temporary Internet Files\Content.IE5\WS28ARFF\MC9004241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2016224" cy="134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uživatel\AppData\Local\Microsoft\Windows\Temporary Internet Files\Content.IE5\UFJJ3S0D\MC90042413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949206"/>
            <a:ext cx="2032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uživatel\AppData\Local\Microsoft\Windows\Temporary Internet Files\Content.IE5\UFJJ3S0D\MC900428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897" y="756374"/>
            <a:ext cx="1296144" cy="163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uživatel\AppData\Local\Microsoft\Windows\Temporary Internet Files\Content.IE5\UFJJ3S0D\MC900424144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706" y="3396842"/>
            <a:ext cx="1660525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uživatel\AppData\Local\Microsoft\Windows\Temporary Internet Files\Content.IE5\WS28ARFF\MC900424124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304" y="3617330"/>
            <a:ext cx="2430116" cy="157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uživatel\AppData\Local\Microsoft\Windows\Temporary Internet Files\Content.IE5\HYWYJ8K6\MC9004246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689" y="3396842"/>
            <a:ext cx="112395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66706" y="2773314"/>
            <a:ext cx="1473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elephant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2063" y="5611062"/>
            <a:ext cx="1068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bear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20477" y="2788600"/>
            <a:ext cx="1068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frog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8929" y="5589512"/>
            <a:ext cx="1068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giraffe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95272" y="2775832"/>
            <a:ext cx="1068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tiger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34059" y="5597416"/>
            <a:ext cx="1068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eagle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8563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36659" y="159319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lion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159319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water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76470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 in a hot place.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242088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a hot place.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196" y="4509120"/>
            <a:ext cx="4091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crocodile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5091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met.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530120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eating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meat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371703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meat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2014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53377E-6 L 0.00798 -0.117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58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6.19796E-7 L 0.03159 0.1133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56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8882" y="1589461"/>
            <a:ext cx="3786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whale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71268" y="158946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sea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 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71268" y="76786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rivers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71268" y="242404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sea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4480" y="4512280"/>
            <a:ext cx="4091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whale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71268" y="36109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plankton.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71268" y="53043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eating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plankton.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71268" y="451227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plankton.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572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6" grpId="1"/>
      <p:bldP spid="11" grpId="0"/>
      <p:bldP spid="11" grpId="1"/>
      <p:bldP spid="12" grpId="0"/>
      <p:bldP spid="12" grpId="1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3927" y="1593197"/>
            <a:ext cx="3845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gorilla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159319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forests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76470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live in a hot place.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242088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forest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196" y="4509120"/>
            <a:ext cx="4091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giraffe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5091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leaves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530120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eating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leaves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371703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leaves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0341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53377E-6 L 0.00798 -0.117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58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6.19796E-7 L 0.03159 0.1133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56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6146" name="Picture 2" descr="C:\Users\uživatel\AppData\Local\Microsoft\Windows\Temporary Internet Files\Content.IE5\WS28ARFF\MC9004246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112395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33554" y="1903561"/>
            <a:ext cx="1926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34618" y="1586409"/>
            <a:ext cx="1969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45350" y="238025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6147" name="Picture 3" descr="C:\Users\uživatel\AppData\Local\Microsoft\Windows\Temporary Internet Files\Content.IE5\0BOFSMYG\MC900434665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703" y="2331358"/>
            <a:ext cx="602748" cy="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ásobení 4"/>
          <p:cNvSpPr/>
          <p:nvPr/>
        </p:nvSpPr>
        <p:spPr>
          <a:xfrm>
            <a:off x="6933582" y="1585163"/>
            <a:ext cx="651657" cy="636796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 descr="C:\Users\uživatel\AppData\Local\Microsoft\Windows\Temporary Internet Files\Content.IE5\HYWYJ8K6\MC9004241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50" y="4362450"/>
            <a:ext cx="11938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684525" y="4834235"/>
            <a:ext cx="1926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swim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17719" y="5287035"/>
            <a:ext cx="1969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doesn‘t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845350" y="461672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14" name="Picture 3" descr="C:\Users\uživatel\AppData\Local\Microsoft\Windows\Temporary Internet Files\Content.IE5\0BOFSMYG\MC900434665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491" y="4570207"/>
            <a:ext cx="602748" cy="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Násobení 14"/>
          <p:cNvSpPr/>
          <p:nvPr/>
        </p:nvSpPr>
        <p:spPr>
          <a:xfrm>
            <a:off x="6933581" y="5345387"/>
            <a:ext cx="651657" cy="636796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2516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7170" name="Picture 2" descr="C:\Users\uživatel\AppData\Local\Microsoft\Windows\Temporary Internet Files\Content.IE5\WS28ARFF\MC9004246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živatel\AppData\Local\Microsoft\Windows\Temporary Internet Files\Content.IE5\WS28ARFF\MC90043002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25144"/>
            <a:ext cx="259204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08250" y="1970354"/>
            <a:ext cx="1926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run?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32707" y="1671032"/>
            <a:ext cx="1969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32707" y="243201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8" name="Picture 3" descr="C:\Users\uživatel\AppData\Local\Microsoft\Windows\Temporary Internet Files\Content.IE5\0BOFSMYG\MC90043466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348" y="1578002"/>
            <a:ext cx="602748" cy="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ásobení 8"/>
          <p:cNvSpPr/>
          <p:nvPr/>
        </p:nvSpPr>
        <p:spPr>
          <a:xfrm>
            <a:off x="7349026" y="2346827"/>
            <a:ext cx="651657" cy="636796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60650" y="5106379"/>
            <a:ext cx="1926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23620" y="5576281"/>
            <a:ext cx="1969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11640" y="492539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13" name="Picture 3" descr="C:\Users\uživatel\AppData\Local\Microsoft\Windows\Temporary Internet Files\Content.IE5\0BOFSMYG\MC90043466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012" y="5671932"/>
            <a:ext cx="602748" cy="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ásobení 13"/>
          <p:cNvSpPr/>
          <p:nvPr/>
        </p:nvSpPr>
        <p:spPr>
          <a:xfrm>
            <a:off x="7559132" y="4837825"/>
            <a:ext cx="651657" cy="636796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096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08250" y="1970354"/>
            <a:ext cx="1926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98034" y="1739521"/>
            <a:ext cx="1969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98034" y="241248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8" name="Picture 3" descr="C:\Users\uživatel\AppData\Local\Microsoft\Windows\Temporary Internet Files\Content.IE5\0BOFSMYG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466" y="1646491"/>
            <a:ext cx="602748" cy="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ásobení 8"/>
          <p:cNvSpPr/>
          <p:nvPr/>
        </p:nvSpPr>
        <p:spPr>
          <a:xfrm>
            <a:off x="7526965" y="2399177"/>
            <a:ext cx="651657" cy="636796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60650" y="5106379"/>
            <a:ext cx="1926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run?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2008" y="5446070"/>
            <a:ext cx="1969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3830" y="481003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13" name="Picture 3" descr="C:\Users\uživatel\AppData\Local\Microsoft\Windows\Temporary Internet Files\Content.IE5\0BOFSMYG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738" y="4717002"/>
            <a:ext cx="602748" cy="55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ásobení 13"/>
          <p:cNvSpPr/>
          <p:nvPr/>
        </p:nvSpPr>
        <p:spPr>
          <a:xfrm>
            <a:off x="7361638" y="5389733"/>
            <a:ext cx="651657" cy="636796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C:\Users\uživatel\AppData\Local\Microsoft\Windows\Temporary Internet Files\Content.IE5\0BOFSMYG\MC90042602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23" y="1191537"/>
            <a:ext cx="179705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uživatel\AppData\Local\Microsoft\Windows\Temporary Internet Files\Content.IE5\0BOFSMYG\MC900424150[2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99" y="4476571"/>
            <a:ext cx="2577551" cy="172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832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916688"/>
            <a:ext cx="5204669" cy="7694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Where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penguin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9218" name="Picture 2" descr="C:\Users\uživatel\AppData\Local\Microsoft\Windows\Temporary Internet Files\Content.IE5\HYWYJ8K6\MC90042414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06" y="1921275"/>
            <a:ext cx="1296144" cy="202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živatel\AppData\Local\Microsoft\Windows\Temporary Internet Files\Content.IE5\UFJJ3S0D\MC900430027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344" y="2276872"/>
            <a:ext cx="2786038" cy="131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uživatel\AppData\Local\Microsoft\Windows\Temporary Internet Files\Content.IE5\WS28ARFF\MC9004260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63211"/>
            <a:ext cx="179705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26400" y="3297041"/>
            <a:ext cx="35620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penguin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 </a:t>
            </a:r>
          </a:p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36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fish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</a:t>
            </a:r>
            <a:r>
              <a:rPr lang="cs-CZ" sz="36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sea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9" name="Picture 2" descr="C:\Users\sen\AppData\Local\Microsoft\Windows\Temporary Internet Files\Content.IE5\SWY5R9VX\MC900149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344" y="4451203"/>
            <a:ext cx="1872704" cy="199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4141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91 0.01272 L 0.09549 -0.05666 C 0.1224 -0.07238 0.15018 -0.07053 0.17327 -0.05319 C 0.2 -0.03284 0.21493 -0.00254 0.21788 0.03562 L 0.23681 0.21161 " pathEditMode="relative" rAng="1776527" ptsTypes="FffFF">
                                      <p:cBhvr>
                                        <p:cTn id="2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67" y="17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-2.05365E-6 C -0.00069 0.00393 -0.0059 0.00856 -0.00347 0.01272 C -0.0026 0.01527 0.00781 0.01249 0.00886 0.01503 C 0.01094 0.02035 0.00365 0.03955 0.0007 0.04787 C -0.00208 0.06591 -0.0059 0.08025 -0.0118 0.09783 C -0.01406 0.13298 -0.00937 0.1723 -0.04028 0.20467 C -0.0441 0.21508 -0.05139 0.22341 -0.05712 0.23312 C -0.06094 0.23983 -0.06892 0.25301 -0.06892 0.25324 C -0.0743 0.27359 -0.07621 0.29348 -0.08142 0.31406 C -0.08333 0.32077 -0.08941 0.33372 -0.08941 0.33441 " pathEditMode="relative" rAng="0" ptsTypes="fffffffffA">
                                      <p:cBhvr>
                                        <p:cTn id="31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3" y="167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284E-6 C -0.01892 0.00509 -0.0217 0.01041 -0.03733 0.02197 C -0.0441 0.02706 -0.05174 0.03006 -0.05816 0.03585 C -0.06736 0.04394 -0.07327 0.05273 -0.08368 0.05574 C -0.09497 0.06475 -0.10677 0.07724 -0.11945 0.08164 C -0.12483 0.08881 -0.12847 0.09297 -0.13594 0.09551 C -0.13993 0.10384 -0.14323 0.10199 -0.14931 0.10754 C -0.16563 0.12211 -0.18594 0.13668 -0.20452 0.14524 C -0.21285 0.15379 -0.22413 0.15934 -0.23142 0.16906 C -0.23333 0.1716 -0.23507 0.17461 -0.23733 0.17692 C -0.23906 0.17877 -0.24149 0.17969 -0.2434 0.18108 C -0.24583 0.18293 -0.24844 0.18455 -0.2507 0.18686 C -0.26129 0.19773 -0.25191 0.19334 -0.26267 0.19681 C -0.26632 0.20444 -0.27222 0.20583 -0.27622 0.21277 C -0.2783 0.2167 -0.27917 0.22225 -0.28212 0.22479 C -0.28767 0.22965 -0.29149 0.23774 -0.29705 0.2426 C -0.30625 0.25069 -0.31788 0.25971 -0.32847 0.26457 C -0.33785 0.27359 -0.34879 0.27937 -0.35972 0.28446 C -0.36146 0.28515 -0.36267 0.28747 -0.36424 0.28839 C -0.36563 0.28932 -0.36719 0.28955 -0.36875 0.29024 C -0.37274 0.29602 -0.37639 0.29625 -0.38212 0.29833 C -0.38629 0.30204 -0.38906 0.30435 -0.3941 0.30435 " pathEditMode="relative" ptsTypes="fffffffffffffffffffffA">
                                      <p:cBhvr>
                                        <p:cTn id="39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0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916688"/>
            <a:ext cx="5204669" cy="7694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Where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an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owl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3074" name="Picture 2" descr="C:\Users\uživatel\AppData\Local\Microsoft\Windows\Temporary Internet Files\Content.IE5\HYWYJ8K6\MC900424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16513"/>
            <a:ext cx="1408338" cy="221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WS28ARFF\MC900424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2116513"/>
            <a:ext cx="1551688" cy="174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0BOFSMYG\MC900428367[3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970" y="2016373"/>
            <a:ext cx="146050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95355" y="2706886"/>
            <a:ext cx="28354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This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an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owl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can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  <a:p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36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mice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9" name="Picture 2" descr="C:\Users\sen\AppData\Local\Microsoft\Windows\Temporary Internet Files\Content.IE5\SWY5R9VX\MC900149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79755"/>
            <a:ext cx="1872704" cy="199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940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6.29972E-6 C 0.00729 0.003 0.00781 0.00994 0.01337 0.01595 C 0.02101 0.02427 0.02812 0.03121 0.03437 0.04162 C 0.03854 0.04879 0.04514 0.05249 0.05069 0.05758 C 0.05486 0.06128 0.05729 0.06752 0.06128 0.07145 C 0.06615 0.07608 0.0717 0.08001 0.07604 0.08556 C 0.0783 0.08857 0.07969 0.09296 0.08212 0.0955 C 0.08455 0.09805 0.08802 0.09805 0.09097 0.09944 C 0.1 0.11123 0.11024 0.12603 0.1224 0.13112 C 0.12656 0.13945 0.13472 0.14384 0.14184 0.14708 C 0.1533 0.16257 0.1467 0.15748 0.16128 0.16303 C 0.16528 0.16697 0.1684 0.17275 0.17309 0.17483 C 0.17465 0.17552 0.17621 0.17599 0.1776 0.17691 C 0.18646 0.18292 0.1934 0.19241 0.20295 0.1968 C 0.21198 0.20883 0.21996 0.219 0.23142 0.22663 C 0.23646 0.23681 0.24896 0.24745 0.25226 0.25647 C 0.25694 0.26896 0.26302 0.27659 0.2717 0.28422 C 0.28038 0.30203 0.29323 0.3122 0.3059 0.324 C 0.30937 0.32723 0.31267 0.33163 0.31649 0.33394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5.11563E-6 C 0.00191 0.01155 0.00608 0.01734 0.01042 0.02774 C 0.01684 0.04347 0.02257 0.0585 0.02986 0.07353 C 0.02934 0.07747 0.02952 0.08186 0.02847 0.08556 C 0.02795 0.08741 0.02622 0.0881 0.02535 0.08949 C 0.01945 0.09874 0.0125 0.10637 0.00608 0.11539 C 0.00365 0.12418 0.00174 0.13274 -0.00139 0.14106 C -0.0033 0.26109 0.00938 0.21669 -0.01493 0.26433 C -0.01788 0.27682 -0.02778 0.28954 -0.03281 0.30226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24 -0.05365 L -0.15452 0.01341 C -0.18056 0.02729 -0.19497 0.04834 -0.19497 0.07031 C -0.19497 0.09528 -0.18056 0.1154 -0.15452 0.12928 L -0.03924 0.19635 " pathEditMode="relative" rAng="0" ptsTypes="FffFF">
                                      <p:cBhvr>
                                        <p:cTn id="4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95" y="12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916688"/>
            <a:ext cx="5204669" cy="7694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Where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tiger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4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5122" name="Picture 2" descr="C:\Users\uživatel\AppData\Local\Microsoft\Windows\Temporary Internet Files\Content.IE5\0BOFSMYG\MC900424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796" y="2132856"/>
            <a:ext cx="2032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UFJJ3S0D\MC9004241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77" y="1978047"/>
            <a:ext cx="193675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UFJJ3S0D\MC9004241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718" y="2081309"/>
            <a:ext cx="2165373" cy="140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96937" y="2132856"/>
            <a:ext cx="370113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tiger</a:t>
            </a:r>
            <a:r>
              <a:rPr lang="cs-CZ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3600" dirty="0" smtClean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</a:endParaRPr>
          </a:p>
          <a:p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36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meat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has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got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four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legs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tail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and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big,sharp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3600" dirty="0" err="1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teeth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</a:p>
          <a:p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6146" name="Picture 2" descr="C:\Users\sen\AppData\Local\Microsoft\Windows\Temporary Internet Files\Content.IE5\SWY5R9VX\MC900149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601174"/>
            <a:ext cx="1872704" cy="199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1521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3395E-6 C 0.01041 0.0081 0.02205 0.02244 0.03403 0.02868 C 0.04878 0.03631 0.03993 0.03146 0.06319 0.04579 C 0.07396 0.0525 0.08281 0.06036 0.09514 0.06522 C 0.11753 0.08812 0.15781 0.10107 0.18541 0.12072 C 0.18854 0.12304 0.18993 0.12628 0.19271 0.12859 C 0.19844 0.13298 0.20642 0.13553 0.21215 0.13992 C 0.22083 0.14709 0.23021 0.15426 0.23906 0.1612 C 0.24705 0.16721 0.25156 0.17322 0.26094 0.17831 C 0.26823 0.19011 0.27882 0.19797 0.29045 0.20722 C 0.29323 0.21161 0.29583 0.2167 0.30017 0.22063 C 0.30469 0.22456 0.31493 0.2322 0.31493 0.23243 C 0.31979 0.24006 0.32673 0.24492 0.3342 0.25139 C 0.33871 0.25555 0.3441 0.25902 0.34896 0.26272 C 0.35156 0.2648 0.35642 0.26874 0.35642 0.26897 C 0.36892 0.28886 0.35173 0.26411 0.37083 0.28215 C 0.37257 0.28354 0.37205 0.28608 0.37344 0.28793 C 0.37535 0.29001 0.37882 0.2914 0.38073 0.29371 C 0.39236 0.30713 0.40694 0.33603 0.42448 0.34552 C 0.42847 0.35454 0.43819 0.35777 0.44896 0.36101 C 0.45156 0.36032 0.45642 0.35893 0.45642 0.35916 " pathEditMode="relative" rAng="0" ptsTypes="ffffffffffffffffffffA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13" y="180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87 0.0044 L 0.04618 0.0044 C 0.10086 0.0044 0.16823 0.08233 0.16823 0.14593 L 0.16823 0.2877 " pathEditMode="relative" rAng="0" ptsTypes="FfFF">
                                      <p:cBhvr>
                                        <p:cTn id="3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14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8 -2.92322E-6 C -0.00209 0.0111 0.0026 -0.00439 -0.00138 0.01226 C -0.00313 0.01989 -0.00538 0.02799 -0.00747 0.03492 C -0.0085 0.04394 -0.01198 0.05227 -0.01494 0.05504 C -0.01754 0.06291 -0.02066 0.06938 -0.02379 0.0754 C -0.03178 0.09135 -0.02379 0.0821 -0.02917 0.08788 C -0.02987 0.08997 -0.03056 0.09205 -0.03125 0.0939 C -0.03178 0.09529 -0.03264 0.09644 -0.03316 0.09806 C -0.03681 0.108 -0.03855 0.11633 -0.0427 0.12234 C -0.04427 0.1272 -0.04565 0.13298 -0.0474 0.13668 C -0.04896 0.13992 -0.05087 0.14269 -0.05225 0.14686 C -0.054 0.15264 -0.05642 0.16143 -0.05833 0.16536 C -0.06112 0.17114 -0.06494 0.17947 -0.06702 0.18571 C -0.06997 0.1938 -0.07205 0.20444 -0.07587 0.20814 C -0.07848 0.22387 -0.07552 0.2093 -0.08055 0.22456 C -0.08472 0.23682 -0.07952 0.22526 -0.08333 0.23474 C -0.08507 0.23844 -0.0856 0.23798 -0.08681 0.24283 C -0.08994 0.2544 -0.0927 0.26874 -0.09688 0.27752 C -0.10105 0.29579 -0.10643 0.3143 -0.1132 0.32424 C -0.11441 0.33534 -0.1132 0.3291 -0.11789 0.33858 C -0.11858 0.33997 -0.11997 0.34274 -0.11997 0.3432 C -0.12188 0.35153 -0.12396 0.36194 -0.12744 0.36517 C -0.12969 0.37165 -0.13195 0.37674 -0.13421 0.38368 C -0.13473 0.38807 -0.13612 0.39339 -0.13612 0.39801 " pathEditMode="relative" rAng="0" ptsTypes="fffffffffffffffffffffffA">
                                      <p:cBhvr>
                                        <p:cTn id="3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23" y="19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51772" y="880817"/>
            <a:ext cx="5240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animal?</a:t>
            </a:r>
            <a:endParaRPr lang="cs-CZ" sz="48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UFJJ3S0D\MC900290480[1].wmf"/>
          <p:cNvPicPr>
            <a:picLocks noChangeAspect="1" noChangeArrowheads="1"/>
          </p:cNvPicPr>
          <p:nvPr/>
        </p:nvPicPr>
        <p:blipFill>
          <a:blip r:embed="rId2" cstate="print">
            <a:lum brigh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96" y="1948769"/>
            <a:ext cx="1449309" cy="148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9902" y="233533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meat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Plus 4"/>
          <p:cNvSpPr/>
          <p:nvPr/>
        </p:nvSpPr>
        <p:spPr>
          <a:xfrm>
            <a:off x="2712148" y="2361063"/>
            <a:ext cx="596739" cy="635889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7" name="Picture 3" descr="C:\Users\uživatel\AppData\Local\Microsoft\Windows\Temporary Internet Files\Content.IE5\WS28ARFF\MC90043922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911" y="2069635"/>
            <a:ext cx="1370438" cy="136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3763" y="2335333"/>
            <a:ext cx="1586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a hot place.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9" name="Plus 8"/>
          <p:cNvSpPr/>
          <p:nvPr/>
        </p:nvSpPr>
        <p:spPr>
          <a:xfrm>
            <a:off x="5131558" y="2361063"/>
            <a:ext cx="596739" cy="635889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1" name="Picture 7" descr="C:\Users\uživatel\AppData\Local\Microsoft\Windows\Temporary Internet Files\Content.IE5\0BOFSMYG\MC900416014[1].wmf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784" y="2889867"/>
            <a:ext cx="652790" cy="63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uživatel\AppData\Local\Microsoft\Windows\Temporary Internet Files\Content.IE5\0BOFSMYG\MC900416014[1].wmf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413" y="2193990"/>
            <a:ext cx="679506" cy="66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828095" y="2335333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has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got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four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legs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9" name="Tlačítko akce: Nápověda 18">
            <a:hlinkClick r:id="" action="ppaction://noaction" highlightClick="1"/>
          </p:cNvPr>
          <p:cNvSpPr/>
          <p:nvPr/>
        </p:nvSpPr>
        <p:spPr>
          <a:xfrm>
            <a:off x="6406214" y="4388443"/>
            <a:ext cx="504360" cy="648072"/>
          </a:xfrm>
          <a:prstGeom prst="actionButtonHelp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3904929" y="4460451"/>
            <a:ext cx="576064" cy="576064"/>
          </a:xfrm>
          <a:prstGeom prst="smileyFac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3265055" y="3872924"/>
            <a:ext cx="2726852" cy="2270887"/>
            <a:chOff x="2423338" y="3441997"/>
            <a:chExt cx="2726852" cy="2270887"/>
          </a:xfrm>
        </p:grpSpPr>
        <p:pic>
          <p:nvPicPr>
            <p:cNvPr id="1033" name="Picture 9" descr="C:\Users\uživatel\AppData\Local\Microsoft\Windows\Temporary Internet Files\Content.IE5\HYWYJ8K6\MC900424128[2].wmf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3338" y="3441997"/>
              <a:ext cx="2726852" cy="22708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3883678" y="4968839"/>
              <a:ext cx="8066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LION</a:t>
              </a:r>
              <a:endParaRPr lang="cs-CZ" sz="24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971295" y="5607297"/>
            <a:ext cx="7281129" cy="818848"/>
            <a:chOff x="350909" y="5626477"/>
            <a:chExt cx="7495194" cy="932205"/>
          </a:xfrm>
        </p:grpSpPr>
        <p:pic>
          <p:nvPicPr>
            <p:cNvPr id="31" name="Picture 6" descr="C:\Users\uživatel\AppData\Local\Microsoft\Windows\Temporary Internet Files\Content.IE5\WS28ARFF\MC900426020[2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4818" y="5626477"/>
              <a:ext cx="961071" cy="9322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37" descr="C:\Users\uživatel\AppData\Local\Microsoft\Windows\Temporary Internet Files\Content.IE5\0BOFSMYG\MC900430027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3426" y="5886547"/>
              <a:ext cx="1423213" cy="6721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9" descr="C:\Users\uživatel\AppData\Local\Microsoft\Windows\Temporary Internet Files\Content.IE5\HYWYJ8K6\MC900424128[2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7602" y="5823808"/>
              <a:ext cx="882427" cy="734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4" descr="C:\Users\uživatel\AppData\Local\Microsoft\Windows\Temporary Internet Files\Content.IE5\HYWYJ8K6\MC900424690[2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27722" y="5759843"/>
              <a:ext cx="994001" cy="798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6" descr="C:\Users\uživatel\AppData\Local\Microsoft\Windows\Temporary Internet Files\Content.IE5\WS28ARFF\MC90042414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9850" y="5739834"/>
              <a:ext cx="523617" cy="818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4" descr="C:\Users\uživatel\AppData\Local\Microsoft\Windows\Temporary Internet Files\Content.IE5\WS28ARFF\MC900424124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9930" y="5944157"/>
              <a:ext cx="946173" cy="614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9" descr="C:\Users\uživatel\AppData\Local\Microsoft\Windows\Temporary Internet Files\Content.IE5\UFJJ3S0D\MC900424144[2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909" y="5645038"/>
              <a:ext cx="812645" cy="9136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Ovál 7"/>
          <p:cNvSpPr/>
          <p:nvPr/>
        </p:nvSpPr>
        <p:spPr>
          <a:xfrm>
            <a:off x="5787987" y="4112165"/>
            <a:ext cx="1552276" cy="1027716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isn´t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green.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637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51772" y="880817"/>
            <a:ext cx="5240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animal?</a:t>
            </a:r>
            <a:endParaRPr lang="cs-CZ" sz="48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4" name="Picture 2" descr="C:\Users\uživatel\AppData\Local\Microsoft\Windows\Temporary Internet Files\Content.IE5\UFJJ3S0D\MC900290480[1].wmf"/>
          <p:cNvPicPr>
            <a:picLocks noChangeAspect="1" noChangeArrowheads="1"/>
          </p:cNvPicPr>
          <p:nvPr/>
        </p:nvPicPr>
        <p:blipFill>
          <a:blip r:embed="rId2" cstate="print">
            <a:lum brigh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95" y="2148237"/>
            <a:ext cx="1449309" cy="148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9902" y="25649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meat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Plus 5"/>
          <p:cNvSpPr/>
          <p:nvPr/>
        </p:nvSpPr>
        <p:spPr>
          <a:xfrm>
            <a:off x="2660815" y="2428202"/>
            <a:ext cx="572455" cy="598367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WS28ARFF\MC9004262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69153"/>
            <a:ext cx="1841500" cy="124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52304" y="2546768"/>
            <a:ext cx="2319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live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rivers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9" name="Plus 8"/>
          <p:cNvSpPr/>
          <p:nvPr/>
        </p:nvSpPr>
        <p:spPr>
          <a:xfrm>
            <a:off x="5661412" y="2428202"/>
            <a:ext cx="572455" cy="598367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8" y="2070418"/>
            <a:ext cx="133982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35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1"/>
          <a:stretch/>
        </p:blipFill>
        <p:spPr bwMode="auto">
          <a:xfrm>
            <a:off x="7607912" y="2057521"/>
            <a:ext cx="115263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062" name="Přímá spojnice 2061"/>
          <p:cNvCxnSpPr/>
          <p:nvPr/>
        </p:nvCxnSpPr>
        <p:spPr>
          <a:xfrm>
            <a:off x="6309484" y="2148237"/>
            <a:ext cx="2294964" cy="136234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6499631" y="2135671"/>
            <a:ext cx="2294964" cy="136234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6743816" y="2659032"/>
            <a:ext cx="2016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doesn‘t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2" name="Veselý obličej 51"/>
          <p:cNvSpPr/>
          <p:nvPr/>
        </p:nvSpPr>
        <p:spPr>
          <a:xfrm>
            <a:off x="4492258" y="4773818"/>
            <a:ext cx="576064" cy="576064"/>
          </a:xfrm>
          <a:prstGeom prst="smileyFac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lačítko akce: Nápověda 52">
            <a:hlinkClick r:id="" action="ppaction://noaction" highlightClick="1"/>
          </p:cNvPr>
          <p:cNvSpPr/>
          <p:nvPr/>
        </p:nvSpPr>
        <p:spPr>
          <a:xfrm>
            <a:off x="7089493" y="4701810"/>
            <a:ext cx="504360" cy="648072"/>
          </a:xfrm>
          <a:prstGeom prst="actionButtonHelp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64" name="Skupina 2063"/>
          <p:cNvGrpSpPr/>
          <p:nvPr/>
        </p:nvGrpSpPr>
        <p:grpSpPr>
          <a:xfrm>
            <a:off x="6233867" y="4560357"/>
            <a:ext cx="2294964" cy="1400200"/>
            <a:chOff x="5913005" y="4320943"/>
            <a:chExt cx="2271225" cy="1400200"/>
          </a:xfrm>
        </p:grpSpPr>
        <p:pic>
          <p:nvPicPr>
            <p:cNvPr id="2084" name="Picture 36" descr="C:\Users\uživatel\AppData\Local\Microsoft\Windows\Temporary Internet Files\Content.IE5\WS28ARFF\MC900240243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4616" y="4320943"/>
              <a:ext cx="1055421" cy="1400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63" name="TextovéPole 2062"/>
            <p:cNvSpPr txBox="1"/>
            <p:nvPr/>
          </p:nvSpPr>
          <p:spPr>
            <a:xfrm>
              <a:off x="5913005" y="4381653"/>
              <a:ext cx="227122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It</a:t>
              </a:r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smtClean="0">
                  <a:solidFill>
                    <a:srgbClr val="FF0000"/>
                  </a:solidFill>
                  <a:latin typeface="Calibri" panose="020F0502020204030204" pitchFamily="34" charset="0"/>
                </a:rPr>
                <a:t>has</a:t>
              </a:r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got</a:t>
              </a:r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  big and </a:t>
              </a:r>
              <a:r>
                <a:rPr lang="cs-CZ" sz="2400" b="1" dirty="0" err="1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sharp</a:t>
              </a:r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teeth</a:t>
              </a:r>
              <a:r>
                <a:rPr lang="cs-CZ" sz="2400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.</a:t>
              </a:r>
              <a:endPara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2067" name="Skupina 2066"/>
          <p:cNvGrpSpPr/>
          <p:nvPr/>
        </p:nvGrpSpPr>
        <p:grpSpPr>
          <a:xfrm>
            <a:off x="2503628" y="3939298"/>
            <a:ext cx="3732881" cy="1894555"/>
            <a:chOff x="2266400" y="3715578"/>
            <a:chExt cx="4399254" cy="2077619"/>
          </a:xfrm>
        </p:grpSpPr>
        <p:pic>
          <p:nvPicPr>
            <p:cNvPr id="2085" name="Picture 37" descr="C:\Users\uživatel\AppData\Local\Microsoft\Windows\Temporary Internet Files\Content.IE5\0BOFSMYG\MC900430027[1].wmf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6400" y="3715578"/>
              <a:ext cx="4399254" cy="20776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66" name="TextovéPole 2065"/>
            <p:cNvSpPr txBox="1"/>
            <p:nvPr/>
          </p:nvSpPr>
          <p:spPr>
            <a:xfrm>
              <a:off x="3948113" y="4701146"/>
              <a:ext cx="2054462" cy="5062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Calibri" panose="020F0502020204030204" pitchFamily="34" charset="0"/>
                </a:rPr>
                <a:t>CROCODILE</a:t>
              </a:r>
              <a:endParaRPr lang="cs-CZ" sz="2400" b="1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885274" y="5661249"/>
            <a:ext cx="7583953" cy="971444"/>
            <a:chOff x="603672" y="5447232"/>
            <a:chExt cx="7938837" cy="932205"/>
          </a:xfrm>
        </p:grpSpPr>
        <p:pic>
          <p:nvPicPr>
            <p:cNvPr id="24" name="Picture 6" descr="C:\Users\uživatel\AppData\Local\Microsoft\Windows\Temporary Internet Files\Content.IE5\WS28ARFF\MC900426020[2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1224" y="5447232"/>
              <a:ext cx="961071" cy="9322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37" descr="C:\Users\uživatel\AppData\Local\Microsoft\Windows\Temporary Internet Files\Content.IE5\0BOFSMYG\MC90043002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5707302"/>
              <a:ext cx="1423213" cy="6721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9" descr="C:\Users\uživatel\AppData\Local\Microsoft\Windows\Temporary Internet Files\Content.IE5\HYWYJ8K6\MC900424128[2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5644563"/>
              <a:ext cx="882427" cy="734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3" descr="C:\Users\uživatel\AppData\Local\Microsoft\Windows\Temporary Internet Files\Content.IE5\UFJJ3S0D\MC900424130[2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3672" y="5685113"/>
              <a:ext cx="1023888" cy="694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4" descr="C:\Users\uživatel\AppData\Local\Microsoft\Windows\Temporary Internet Files\Content.IE5\HYWYJ8K6\MC900424690[2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5580598"/>
              <a:ext cx="994001" cy="798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6" descr="C:\Users\uživatel\AppData\Local\Microsoft\Windows\Temporary Internet Files\Content.IE5\WS28ARFF\MC90042414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5560589"/>
              <a:ext cx="523617" cy="818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" descr="C:\Users\uživatel\AppData\Local\Microsoft\Windows\Temporary Internet Files\Content.IE5\WS28ARFF\MC90042412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5764912"/>
              <a:ext cx="946173" cy="614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280023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4" descr="http://nd04.jxs.cz/837/282/36ce1c4291_73369590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495" y="1441236"/>
            <a:ext cx="2660772" cy="191575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uživatel\AppData\Local\Microsoft\Windows\Temporary Internet Files\Content.IE5\UFJJ3S0D\MC90043782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17" y="1728104"/>
            <a:ext cx="1213365" cy="121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51772" y="617599"/>
            <a:ext cx="5240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animal?</a:t>
            </a:r>
            <a:endParaRPr lang="cs-CZ" sz="48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3826" y="2004671"/>
            <a:ext cx="16633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leaves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Plus 5"/>
          <p:cNvSpPr/>
          <p:nvPr/>
        </p:nvSpPr>
        <p:spPr>
          <a:xfrm>
            <a:off x="2251581" y="2071009"/>
            <a:ext cx="472206" cy="519055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72795" y="1915037"/>
            <a:ext cx="14110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live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forests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9" name="Plus 8"/>
          <p:cNvSpPr/>
          <p:nvPr/>
        </p:nvSpPr>
        <p:spPr>
          <a:xfrm>
            <a:off x="5779177" y="2206449"/>
            <a:ext cx="472206" cy="519055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07661" y="1746217"/>
            <a:ext cx="1160160" cy="1247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35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1"/>
          <a:stretch/>
        </p:blipFill>
        <p:spPr bwMode="auto">
          <a:xfrm>
            <a:off x="7546265" y="1733320"/>
            <a:ext cx="998075" cy="1247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062" name="Přímá spojnice 2061"/>
          <p:cNvCxnSpPr/>
          <p:nvPr/>
        </p:nvCxnSpPr>
        <p:spPr>
          <a:xfrm>
            <a:off x="6401016" y="1991304"/>
            <a:ext cx="1987225" cy="100195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6499631" y="2135672"/>
            <a:ext cx="2294964" cy="85758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6636806" y="2263840"/>
            <a:ext cx="19075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doesn‘t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fly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2" name="Veselý obličej 51"/>
          <p:cNvSpPr/>
          <p:nvPr/>
        </p:nvSpPr>
        <p:spPr>
          <a:xfrm>
            <a:off x="4176878" y="4360110"/>
            <a:ext cx="576064" cy="576064"/>
          </a:xfrm>
          <a:prstGeom prst="smileyFac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3718516" y="3656646"/>
            <a:ext cx="2251700" cy="2363714"/>
            <a:chOff x="3264695" y="3510578"/>
            <a:chExt cx="3466370" cy="3362256"/>
          </a:xfrm>
        </p:grpSpPr>
        <p:pic>
          <p:nvPicPr>
            <p:cNvPr id="10246" name="Picture 6" descr="C:\Users\uživatel\AppData\Local\Microsoft\Windows\Temporary Internet Files\Content.IE5\WS28ARFF\MC900426020[2].wmf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64695" y="3510578"/>
              <a:ext cx="3466370" cy="33622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403489" y="5158261"/>
              <a:ext cx="2131527" cy="6566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  <a:latin typeface="Calibri" panose="020F0502020204030204" pitchFamily="34" charset="0"/>
                </a:rPr>
                <a:t>GORILLA</a:t>
              </a:r>
              <a:endParaRPr lang="cs-CZ" sz="24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115616" y="5877272"/>
            <a:ext cx="7341339" cy="857035"/>
            <a:chOff x="603672" y="5447232"/>
            <a:chExt cx="7938837" cy="932205"/>
          </a:xfrm>
        </p:grpSpPr>
        <p:pic>
          <p:nvPicPr>
            <p:cNvPr id="20" name="Picture 6" descr="C:\Users\uživatel\AppData\Local\Microsoft\Windows\Temporary Internet Files\Content.IE5\WS28ARFF\MC900426020[2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1224" y="5447232"/>
              <a:ext cx="961071" cy="9322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37" descr="C:\Users\uživatel\AppData\Local\Microsoft\Windows\Temporary Internet Files\Content.IE5\0BOFSMYG\MC900430027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5707302"/>
              <a:ext cx="1423213" cy="6721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9" descr="C:\Users\uživatel\AppData\Local\Microsoft\Windows\Temporary Internet Files\Content.IE5\HYWYJ8K6\MC900424128[2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5644563"/>
              <a:ext cx="882427" cy="734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3" descr="C:\Users\uživatel\AppData\Local\Microsoft\Windows\Temporary Internet Files\Content.IE5\UFJJ3S0D\MC900424130[2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3672" y="5685113"/>
              <a:ext cx="1023888" cy="694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4" descr="C:\Users\uživatel\AppData\Local\Microsoft\Windows\Temporary Internet Files\Content.IE5\HYWYJ8K6\MC900424690[2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5580598"/>
              <a:ext cx="994001" cy="798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6" descr="C:\Users\uživatel\AppData\Local\Microsoft\Windows\Temporary Internet Files\Content.IE5\WS28ARFF\MC90042414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5560589"/>
              <a:ext cx="523617" cy="818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4" descr="C:\Users\uživatel\AppData\Local\Microsoft\Windows\Temporary Internet Files\Content.IE5\WS28ARFF\MC90042412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5764912"/>
              <a:ext cx="946173" cy="614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155998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http://img.aktualne.centrum.cz/79/89/798904-paraty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2667" l="9950" r="89552">
                        <a14:foregroundMark x1="69154" y1="16667" x2="73134" y2="10000"/>
                        <a14:foregroundMark x1="42289" y1="71333" x2="35821" y2="92667"/>
                        <a14:backgroundMark x1="58209" y1="62667" x2="53234" y2="82000"/>
                        <a14:backgroundMark x1="39303" y1="95333" x2="34826" y2="89333"/>
                      </a14:backgroundRemoval>
                    </a14:imgEffect>
                    <a14:imgEffect>
                      <a14:colorTemperature colorTemp="53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184" y="1580401"/>
            <a:ext cx="2250578" cy="167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živatel\AppData\Local\Microsoft\Windows\Temporary Internet Files\Content.IE5\UFJJ3S0D\MC90043782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17" y="1728104"/>
            <a:ext cx="1213365" cy="121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03672" y="2004671"/>
            <a:ext cx="2063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doesn´t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eat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leaves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9" name="Plus 18"/>
          <p:cNvSpPr/>
          <p:nvPr/>
        </p:nvSpPr>
        <p:spPr>
          <a:xfrm>
            <a:off x="2681918" y="2148719"/>
            <a:ext cx="561170" cy="571664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         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58787" y="2019053"/>
            <a:ext cx="20264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has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got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sharp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claws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1" name="Plus 20"/>
          <p:cNvSpPr/>
          <p:nvPr/>
        </p:nvSpPr>
        <p:spPr>
          <a:xfrm>
            <a:off x="5736902" y="2134337"/>
            <a:ext cx="561170" cy="571664"/>
          </a:xfrm>
          <a:prstGeom prst="mathPlus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6557984" y="1733320"/>
            <a:ext cx="1986356" cy="1259941"/>
            <a:chOff x="6557984" y="1733320"/>
            <a:chExt cx="1986356" cy="1259941"/>
          </a:xfrm>
        </p:grpSpPr>
        <p:pic>
          <p:nvPicPr>
            <p:cNvPr id="22" name="Picture 35"/>
            <p:cNvPicPr>
              <a:picLocks noChangeAspect="1" noChangeArrowheads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557984" y="1746217"/>
              <a:ext cx="1160160" cy="12470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Picture 35"/>
            <p:cNvPicPr>
              <a:picLocks noChangeAspect="1" noChangeArrowheads="1"/>
            </p:cNvPicPr>
            <p:nvPr/>
          </p:nvPicPr>
          <p:blipFill rotWithShape="1"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71"/>
            <a:stretch/>
          </p:blipFill>
          <p:spPr bwMode="auto">
            <a:xfrm>
              <a:off x="7546265" y="1733320"/>
              <a:ext cx="998075" cy="12470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7" name="TextovéPole 26"/>
          <p:cNvSpPr txBox="1"/>
          <p:nvPr/>
        </p:nvSpPr>
        <p:spPr>
          <a:xfrm>
            <a:off x="1951772" y="617599"/>
            <a:ext cx="5240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this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animal?</a:t>
            </a:r>
            <a:endParaRPr lang="cs-CZ" sz="48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971295" y="5493940"/>
            <a:ext cx="7571214" cy="932205"/>
            <a:chOff x="971295" y="5493940"/>
            <a:chExt cx="7571214" cy="932205"/>
          </a:xfrm>
        </p:grpSpPr>
        <p:grpSp>
          <p:nvGrpSpPr>
            <p:cNvPr id="16" name="Skupina 15"/>
            <p:cNvGrpSpPr/>
            <p:nvPr/>
          </p:nvGrpSpPr>
          <p:grpSpPr>
            <a:xfrm>
              <a:off x="1931224" y="5493940"/>
              <a:ext cx="6611285" cy="932205"/>
              <a:chOff x="1931224" y="5447232"/>
              <a:chExt cx="6611285" cy="932205"/>
            </a:xfrm>
          </p:grpSpPr>
          <p:pic>
            <p:nvPicPr>
              <p:cNvPr id="4" name="Picture 6" descr="C:\Users\uživatel\AppData\Local\Microsoft\Windows\Temporary Internet Files\Content.IE5\WS28ARFF\MC900426020[2].wmf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31224" y="5447232"/>
                <a:ext cx="961071" cy="93220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" name="Picture 37" descr="C:\Users\uživatel\AppData\Local\Microsoft\Windows\Temporary Internet Files\Content.IE5\0BOFSMYG\MC900430027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59832" y="5707302"/>
                <a:ext cx="1423213" cy="67213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9" descr="C:\Users\uživatel\AppData\Local\Microsoft\Windows\Temporary Internet Files\Content.IE5\HYWYJ8K6\MC900424128[2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44008" y="5644563"/>
                <a:ext cx="882427" cy="73487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4" descr="C:\Users\uživatel\AppData\Local\Microsoft\Windows\Temporary Internet Files\Content.IE5\HYWYJ8K6\MC900424690[2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24128" y="5580598"/>
                <a:ext cx="994001" cy="7988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4" name="Picture 6" descr="C:\Users\uživatel\AppData\Local\Microsoft\Windows\Temporary Internet Files\Content.IE5\WS28ARFF\MC900424140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76256" y="5560589"/>
                <a:ext cx="523617" cy="8188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5" name="Picture 4" descr="C:\Users\uživatel\AppData\Local\Microsoft\Windows\Temporary Internet Files\Content.IE5\WS28ARFF\MC900424124[1].wmf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96336" y="5764912"/>
                <a:ext cx="946173" cy="6145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8" name="Picture 9" descr="C:\Users\uživatel\AppData\Local\Microsoft\Windows\Temporary Internet Files\Content.IE5\UFJJ3S0D\MC900424144[2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295" y="5623601"/>
              <a:ext cx="789436" cy="8025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9" name="TextovéPole 28"/>
          <p:cNvSpPr txBox="1"/>
          <p:nvPr/>
        </p:nvSpPr>
        <p:spPr>
          <a:xfrm>
            <a:off x="6876256" y="2203720"/>
            <a:ext cx="1375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can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fly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Veselý obličej 29"/>
          <p:cNvSpPr/>
          <p:nvPr/>
        </p:nvSpPr>
        <p:spPr>
          <a:xfrm>
            <a:off x="4214756" y="3851392"/>
            <a:ext cx="576064" cy="648072"/>
          </a:xfrm>
          <a:prstGeom prst="smileyFac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2880790" y="3139646"/>
            <a:ext cx="2526413" cy="2534886"/>
            <a:chOff x="2880790" y="3139646"/>
            <a:chExt cx="2526413" cy="2534886"/>
          </a:xfrm>
        </p:grpSpPr>
        <p:pic>
          <p:nvPicPr>
            <p:cNvPr id="35" name="Picture 9" descr="C:\Users\uživatel\AppData\Local\Microsoft\Windows\Temporary Internet Files\Content.IE5\UFJJ3S0D\MC900424144[2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0790" y="3139646"/>
              <a:ext cx="2493484" cy="2534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4502788" y="4725144"/>
              <a:ext cx="90441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tx2">
                      <a:lumMod val="75000"/>
                    </a:schemeClr>
                  </a:solidFill>
                </a:rPr>
                <a:t>Eagle</a:t>
              </a:r>
              <a:endParaRPr lang="cs-CZ" sz="2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847531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sz="2000" i="1" u="sng" dirty="0" smtClean="0"/>
              <a:t>Použitá literatura:</a:t>
            </a:r>
          </a:p>
          <a:p>
            <a:r>
              <a:rPr lang="cs-CZ" sz="2000" dirty="0" err="1" smtClean="0"/>
              <a:t>Chit</a:t>
            </a:r>
            <a:r>
              <a:rPr lang="cs-CZ" sz="2000" dirty="0" smtClean="0"/>
              <a:t>-Chat 2, Oxford University </a:t>
            </a:r>
            <a:r>
              <a:rPr lang="cs-CZ" sz="2000" dirty="0" err="1" smtClean="0"/>
              <a:t>Press</a:t>
            </a:r>
            <a:r>
              <a:rPr lang="cs-CZ" sz="2000" dirty="0" smtClean="0"/>
              <a:t> 2009</a:t>
            </a:r>
            <a:endParaRPr lang="cs-CZ" sz="2000" dirty="0"/>
          </a:p>
          <a:p>
            <a:pPr lvl="0">
              <a:buClr>
                <a:srgbClr val="31B6FD"/>
              </a:buClr>
            </a:pPr>
            <a:r>
              <a:rPr lang="cs-CZ" sz="2000" i="1" u="sng" dirty="0" smtClean="0">
                <a:solidFill>
                  <a:srgbClr val="073E87"/>
                </a:solidFill>
              </a:rPr>
              <a:t>Jiné </a:t>
            </a:r>
            <a:r>
              <a:rPr lang="cs-CZ" sz="2000" i="1" u="sng" dirty="0">
                <a:solidFill>
                  <a:srgbClr val="073E87"/>
                </a:solidFill>
              </a:rPr>
              <a:t>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     galerie:  microsoft.office.com</a:t>
            </a: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2023</TotalTime>
  <Words>807</Words>
  <Application>Microsoft Office PowerPoint</Application>
  <PresentationFormat>Předvádění na obrazovce (4:3)</PresentationFormat>
  <Paragraphs>173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73</cp:revision>
  <dcterms:created xsi:type="dcterms:W3CDTF">2013-05-10T12:01:16Z</dcterms:created>
  <dcterms:modified xsi:type="dcterms:W3CDTF">2013-11-11T23:12:59Z</dcterms:modified>
</cp:coreProperties>
</file>