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5"/>
  </p:notesMasterIdLst>
  <p:sldIdLst>
    <p:sldId id="256" r:id="rId2"/>
    <p:sldId id="266" r:id="rId3"/>
    <p:sldId id="258" r:id="rId4"/>
    <p:sldId id="257" r:id="rId5"/>
    <p:sldId id="259" r:id="rId6"/>
    <p:sldId id="260" r:id="rId7"/>
    <p:sldId id="262" r:id="rId8"/>
    <p:sldId id="261" r:id="rId9"/>
    <p:sldId id="264" r:id="rId10"/>
    <p:sldId id="265" r:id="rId11"/>
    <p:sldId id="263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720" autoAdjust="0"/>
  </p:normalViewPr>
  <p:slideViewPr>
    <p:cSldViewPr>
      <p:cViewPr varScale="1">
        <p:scale>
          <a:sx n="59" d="100"/>
          <a:sy n="59" d="100"/>
        </p:scale>
        <p:origin x="-168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E12F4E-3EE7-4D31-AA65-DC8DC921B056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891A26-13B1-43AD-B530-CC763818B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891A26-13B1-43AD-B530-CC763818B7F8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184DC-6024-44E0-8892-F11023B1E2E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A7E75D8-9543-4367-9DA1-5B6433E4EF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fade thruBlk="1"/>
    <p:sndAc>
      <p:stSnd>
        <p:snd r:embed="rId1" name="hammer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184DC-6024-44E0-8892-F11023B1E2E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75D8-9543-4367-9DA1-5B6433E4EF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fade thruBlk="1"/>
    <p:sndAc>
      <p:stSnd>
        <p:snd r:embed="rId1" name="hammer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184DC-6024-44E0-8892-F11023B1E2E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A7E75D8-9543-4367-9DA1-5B6433E4EF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  <p:sndAc>
      <p:stSnd>
        <p:snd r:embed="rId1" name="hammer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184DC-6024-44E0-8892-F11023B1E2E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75D8-9543-4367-9DA1-5B6433E4EF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fade thruBlk="1"/>
    <p:sndAc>
      <p:stSnd>
        <p:snd r:embed="rId1" name="hammer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184DC-6024-44E0-8892-F11023B1E2E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75D8-9543-4367-9DA1-5B6433E4EF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fade thruBlk="1"/>
    <p:sndAc>
      <p:stSnd>
        <p:snd r:embed="rId1" name="hammer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184DC-6024-44E0-8892-F11023B1E2E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75D8-9543-4367-9DA1-5B6433E4EF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  <p:sndAc>
      <p:stSnd>
        <p:snd r:embed="rId1" name="hammer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184DC-6024-44E0-8892-F11023B1E2E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75D8-9543-4367-9DA1-5B6433E4EF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  <p:sndAc>
      <p:stSnd>
        <p:snd r:embed="rId1" name="hammer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184DC-6024-44E0-8892-F11023B1E2E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75D8-9543-4367-9DA1-5B6433E4EF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fade thruBlk="1"/>
    <p:sndAc>
      <p:stSnd>
        <p:snd r:embed="rId1" name="hammer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184DC-6024-44E0-8892-F11023B1E2E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A7E75D8-9543-4367-9DA1-5B6433E4EF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fade thruBlk="1"/>
    <p:sndAc>
      <p:stSnd>
        <p:snd r:embed="rId1" name="hammer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184DC-6024-44E0-8892-F11023B1E2E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75D8-9543-4367-9DA1-5B6433E4EF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  <p:sndAc>
      <p:stSnd>
        <p:snd r:embed="rId1" name="hammer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184DC-6024-44E0-8892-F11023B1E2E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E75D8-9543-4367-9DA1-5B6433E4EF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  <p:sndAc>
      <p:stSnd>
        <p:snd r:embed="rId1" name="hammer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21184DC-6024-44E0-8892-F11023B1E2E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A7E75D8-9543-4367-9DA1-5B6433E4EF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>
    <p:fade thruBlk="1"/>
    <p:sndAc>
      <p:stSnd>
        <p:snd r:embed="rId13" name="hammer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571500"/>
            <a:ext cx="9144000" cy="38576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5" name="Picture 5" descr="ikon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4929198"/>
            <a:ext cx="3048000" cy="79057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57158" y="1357298"/>
            <a:ext cx="78581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Násobení čísly 10 a 100                                           </a:t>
            </a:r>
            <a:br>
              <a:rPr lang="cs-CZ" sz="4000" dirty="0" smtClean="0"/>
            </a:br>
            <a:r>
              <a:rPr lang="cs-CZ" sz="4000" dirty="0" smtClean="0"/>
              <a:t> VY_32_Inovace_14TK-1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  Mgr. Ivana </a:t>
            </a:r>
            <a:r>
              <a:rPr lang="cs-CZ" sz="4000" dirty="0" err="1" smtClean="0"/>
              <a:t>Tkadlecová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ZŠ a MŠ </a:t>
            </a:r>
            <a:r>
              <a:rPr lang="cs-CZ" sz="4000" dirty="0" err="1" smtClean="0"/>
              <a:t>Nedašov</a:t>
            </a:r>
            <a:r>
              <a:rPr lang="cs-CZ" sz="4000" dirty="0" smtClean="0"/>
              <a:t> </a:t>
            </a:r>
            <a:br>
              <a:rPr lang="cs-CZ" sz="4000" dirty="0" smtClean="0"/>
            </a:br>
            <a:endParaRPr lang="cs-CZ" sz="4000" dirty="0"/>
          </a:p>
        </p:txBody>
      </p:sp>
    </p:spTree>
  </p:cSld>
  <p:clrMapOvr>
    <a:masterClrMapping/>
  </p:clrMapOvr>
  <p:transition>
    <p:fade thruBlk="1"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571480"/>
            <a:ext cx="808682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 Anotace</a:t>
            </a:r>
            <a:r>
              <a:rPr lang="cs-CZ" dirty="0" smtClean="0">
                <a:solidFill>
                  <a:schemeClr val="tx2"/>
                </a:solidFill>
              </a:rPr>
              <a:t>:                                         Výstup ukazuje žákům princip násobení čísly 10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                                                          a 100 a hravou formou učivo procvičí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   Autor</a:t>
            </a:r>
            <a:r>
              <a:rPr lang="cs-CZ" dirty="0" smtClean="0">
                <a:solidFill>
                  <a:schemeClr val="tx2"/>
                </a:solidFill>
              </a:rPr>
              <a:t>:                                            Mgr. Ivana </a:t>
            </a:r>
            <a:r>
              <a:rPr lang="cs-CZ" dirty="0" err="1" smtClean="0">
                <a:solidFill>
                  <a:schemeClr val="tx2"/>
                </a:solidFill>
              </a:rPr>
              <a:t>Tkadlecová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   Datum zhotovení:                          leden 2012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   Jazyk</a:t>
            </a:r>
            <a:r>
              <a:rPr lang="cs-CZ" dirty="0" smtClean="0">
                <a:solidFill>
                  <a:schemeClr val="tx2"/>
                </a:solidFill>
              </a:rPr>
              <a:t>:                                             Čeština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   Očekávaný výstup</a:t>
            </a:r>
            <a:r>
              <a:rPr lang="cs-CZ" dirty="0" smtClean="0">
                <a:solidFill>
                  <a:schemeClr val="tx2"/>
                </a:solidFill>
              </a:rPr>
              <a:t>:                      Řeší úlohy, ve kterých aplikuje a procvičuje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                                                           osvojené početní operace 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   Speciální vzdělávací potřeby</a:t>
            </a:r>
            <a:r>
              <a:rPr lang="cs-CZ" dirty="0" smtClean="0">
                <a:solidFill>
                  <a:schemeClr val="tx2"/>
                </a:solidFill>
              </a:rPr>
              <a:t>:    Žádné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Klíčová slova</a:t>
            </a:r>
            <a:r>
              <a:rPr lang="cs-CZ" dirty="0" smtClean="0">
                <a:solidFill>
                  <a:schemeClr val="tx2"/>
                </a:solidFill>
              </a:rPr>
              <a:t>:                               Matematika, násobení, součin, tabulka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Druh učebního materiálu</a:t>
            </a:r>
            <a:r>
              <a:rPr lang="cs-CZ" dirty="0" smtClean="0">
                <a:solidFill>
                  <a:schemeClr val="tx2"/>
                </a:solidFill>
              </a:rPr>
              <a:t>:         Prezentace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Druh </a:t>
            </a:r>
            <a:r>
              <a:rPr lang="cs-CZ" b="1" dirty="0" err="1" smtClean="0">
                <a:solidFill>
                  <a:schemeClr val="tx2"/>
                </a:solidFill>
              </a:rPr>
              <a:t>interaktivity</a:t>
            </a:r>
            <a:r>
              <a:rPr lang="cs-CZ" dirty="0" smtClean="0">
                <a:solidFill>
                  <a:schemeClr val="tx2"/>
                </a:solidFill>
              </a:rPr>
              <a:t>:                      Výklad, aktivita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Cílová skupina</a:t>
            </a:r>
            <a:r>
              <a:rPr lang="cs-CZ" dirty="0" smtClean="0">
                <a:solidFill>
                  <a:schemeClr val="tx2"/>
                </a:solidFill>
              </a:rPr>
              <a:t>:                             Žák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  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   Stupeň a typ vzdělávání</a:t>
            </a:r>
            <a:r>
              <a:rPr lang="cs-CZ" dirty="0" smtClean="0">
                <a:solidFill>
                  <a:schemeClr val="tx2"/>
                </a:solidFill>
              </a:rPr>
              <a:t>:            Základní vzdělávání-první stupeň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Typická</a:t>
            </a:r>
            <a:r>
              <a:rPr lang="cs-CZ" dirty="0" smtClean="0">
                <a:solidFill>
                  <a:schemeClr val="tx2"/>
                </a:solidFill>
              </a:rPr>
              <a:t>  </a:t>
            </a:r>
            <a:r>
              <a:rPr lang="cs-CZ" b="1" dirty="0" smtClean="0">
                <a:solidFill>
                  <a:schemeClr val="tx2"/>
                </a:solidFill>
              </a:rPr>
              <a:t>věková skupina:            </a:t>
            </a:r>
            <a:r>
              <a:rPr lang="cs-CZ" dirty="0" smtClean="0">
                <a:solidFill>
                  <a:schemeClr val="tx2"/>
                </a:solidFill>
              </a:rPr>
              <a:t>4. ročník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Celková velikost</a:t>
            </a:r>
            <a:r>
              <a:rPr lang="cs-CZ" smtClean="0">
                <a:solidFill>
                  <a:schemeClr val="tx2"/>
                </a:solidFill>
              </a:rPr>
              <a:t>:                          </a:t>
            </a:r>
            <a:r>
              <a:rPr lang="cs-CZ" smtClean="0">
                <a:solidFill>
                  <a:schemeClr val="tx2"/>
                </a:solidFill>
              </a:rPr>
              <a:t>109 </a:t>
            </a:r>
            <a:r>
              <a:rPr lang="cs-CZ" dirty="0" smtClean="0">
                <a:solidFill>
                  <a:schemeClr val="tx2"/>
                </a:solidFill>
              </a:rPr>
              <a:t>kB</a:t>
            </a:r>
            <a:endParaRPr lang="cs-CZ" dirty="0"/>
          </a:p>
        </p:txBody>
      </p:sp>
    </p:spTree>
  </p:cSld>
  <p:clrMapOvr>
    <a:masterClrMapping/>
  </p:clrMapOvr>
  <p:transition>
    <p:fade thruBlk="1"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7158" y="652853"/>
            <a:ext cx="8501122" cy="489364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5400" u="sng" dirty="0" smtClean="0"/>
              <a:t> </a:t>
            </a:r>
            <a:r>
              <a:rPr lang="cs-CZ" sz="6000" u="sng" dirty="0" smtClean="0"/>
              <a:t>Připomeň si:</a:t>
            </a:r>
          </a:p>
          <a:p>
            <a:pPr algn="ctr"/>
            <a:endParaRPr lang="cs-CZ" dirty="0"/>
          </a:p>
          <a:p>
            <a:pPr algn="ctr"/>
            <a:r>
              <a:rPr lang="cs-CZ" sz="4800" dirty="0" smtClean="0"/>
              <a:t>Dané číslo násobíme deseti tak,</a:t>
            </a:r>
          </a:p>
          <a:p>
            <a:pPr algn="ctr"/>
            <a:r>
              <a:rPr lang="cs-CZ" sz="4800" dirty="0" smtClean="0"/>
              <a:t> že k tomuto číslu připíšeme nulu.</a:t>
            </a:r>
          </a:p>
          <a:p>
            <a:pPr algn="ctr"/>
            <a:r>
              <a:rPr lang="cs-CZ" sz="4800" dirty="0" smtClean="0"/>
              <a:t>  </a:t>
            </a:r>
          </a:p>
          <a:p>
            <a:pPr algn="ctr"/>
            <a:r>
              <a:rPr lang="cs-CZ" sz="3600" dirty="0" smtClean="0"/>
              <a:t>Např.: </a:t>
            </a:r>
          </a:p>
          <a:p>
            <a:pPr algn="ctr"/>
            <a:r>
              <a:rPr lang="cs-CZ" sz="3600" dirty="0" smtClean="0"/>
              <a:t>9.1</a:t>
            </a:r>
            <a:r>
              <a:rPr lang="cs-CZ" sz="3600" dirty="0" smtClean="0">
                <a:solidFill>
                  <a:srgbClr val="FF0000"/>
                </a:solidFill>
              </a:rPr>
              <a:t>0</a:t>
            </a:r>
            <a:r>
              <a:rPr lang="cs-CZ" sz="3600" dirty="0" smtClean="0"/>
              <a:t>=9</a:t>
            </a:r>
            <a:r>
              <a:rPr lang="cs-CZ" sz="3600" dirty="0" smtClean="0">
                <a:solidFill>
                  <a:srgbClr val="FF0000"/>
                </a:solidFill>
              </a:rPr>
              <a:t>0</a:t>
            </a:r>
            <a:r>
              <a:rPr lang="cs-CZ" sz="3600" dirty="0" smtClean="0"/>
              <a:t>         11.1</a:t>
            </a:r>
            <a:r>
              <a:rPr lang="cs-CZ" sz="3600" dirty="0" smtClean="0">
                <a:solidFill>
                  <a:srgbClr val="FF0000"/>
                </a:solidFill>
              </a:rPr>
              <a:t>0</a:t>
            </a:r>
            <a:r>
              <a:rPr lang="cs-CZ" sz="3600" dirty="0" smtClean="0"/>
              <a:t>=11</a:t>
            </a:r>
            <a:r>
              <a:rPr lang="cs-CZ" sz="3600" dirty="0" smtClean="0">
                <a:solidFill>
                  <a:srgbClr val="FF0000"/>
                </a:solidFill>
              </a:rPr>
              <a:t>0 </a:t>
            </a:r>
            <a:r>
              <a:rPr lang="cs-CZ" sz="3600" dirty="0" smtClean="0"/>
              <a:t>         653.1</a:t>
            </a:r>
            <a:r>
              <a:rPr lang="cs-CZ" sz="3600" dirty="0" smtClean="0">
                <a:solidFill>
                  <a:srgbClr val="FF0000"/>
                </a:solidFill>
              </a:rPr>
              <a:t>0</a:t>
            </a:r>
            <a:r>
              <a:rPr lang="cs-CZ" sz="3600" dirty="0" smtClean="0"/>
              <a:t>=6 53</a:t>
            </a:r>
            <a:r>
              <a:rPr lang="cs-CZ" sz="3600" dirty="0" smtClean="0">
                <a:solidFill>
                  <a:srgbClr val="FF0000"/>
                </a:solidFill>
              </a:rPr>
              <a:t>0</a:t>
            </a:r>
            <a:endParaRPr lang="cs-CZ" sz="3600" dirty="0">
              <a:solidFill>
                <a:srgbClr val="FF0000"/>
              </a:solidFill>
            </a:endParaRPr>
          </a:p>
          <a:p>
            <a:pPr algn="ctr"/>
            <a:endParaRPr lang="cs-CZ" dirty="0"/>
          </a:p>
        </p:txBody>
      </p:sp>
    </p:spTree>
  </p:cSld>
  <p:clrMapOvr>
    <a:masterClrMapping/>
  </p:clrMapOvr>
  <p:transition>
    <p:fade thruBlk="1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14282" y="1000108"/>
            <a:ext cx="850112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Dané  číslo vynásobíme stem tak, že k tomuto číslu připíšeme dvě nuly.</a:t>
            </a:r>
          </a:p>
          <a:p>
            <a:pPr algn="ctr"/>
            <a:endParaRPr lang="cs-CZ" sz="4800" dirty="0" smtClean="0"/>
          </a:p>
          <a:p>
            <a:pPr algn="ctr"/>
            <a:r>
              <a:rPr lang="cs-CZ" sz="3600" dirty="0" smtClean="0"/>
              <a:t>Např.:</a:t>
            </a:r>
          </a:p>
          <a:p>
            <a:pPr algn="ctr"/>
            <a:r>
              <a:rPr lang="cs-CZ" sz="3600" dirty="0" smtClean="0"/>
              <a:t> 5.1</a:t>
            </a:r>
            <a:r>
              <a:rPr lang="cs-CZ" sz="3600" dirty="0" smtClean="0">
                <a:solidFill>
                  <a:srgbClr val="FF0000"/>
                </a:solidFill>
              </a:rPr>
              <a:t>00</a:t>
            </a:r>
            <a:r>
              <a:rPr lang="cs-CZ" sz="3600" dirty="0" smtClean="0"/>
              <a:t>=5</a:t>
            </a:r>
            <a:r>
              <a:rPr lang="cs-CZ" sz="3600" dirty="0" smtClean="0">
                <a:solidFill>
                  <a:srgbClr val="FF0000"/>
                </a:solidFill>
              </a:rPr>
              <a:t>00 </a:t>
            </a:r>
            <a:r>
              <a:rPr lang="cs-CZ" sz="3600" dirty="0" smtClean="0"/>
              <a:t>                49.1</a:t>
            </a:r>
            <a:r>
              <a:rPr lang="cs-CZ" sz="3600" dirty="0" smtClean="0">
                <a:solidFill>
                  <a:srgbClr val="FF0000"/>
                </a:solidFill>
              </a:rPr>
              <a:t>00</a:t>
            </a:r>
            <a:r>
              <a:rPr lang="cs-CZ" sz="3600" dirty="0" smtClean="0"/>
              <a:t>=4 9</a:t>
            </a:r>
            <a:r>
              <a:rPr lang="cs-CZ" sz="3600" dirty="0" smtClean="0">
                <a:solidFill>
                  <a:srgbClr val="FF0000"/>
                </a:solidFill>
              </a:rPr>
              <a:t>00  </a:t>
            </a:r>
          </a:p>
          <a:p>
            <a:pPr algn="ctr"/>
            <a:endParaRPr lang="cs-CZ" sz="3600" dirty="0"/>
          </a:p>
          <a:p>
            <a:pPr algn="ctr"/>
            <a:r>
              <a:rPr lang="cs-CZ" sz="3600" dirty="0" smtClean="0"/>
              <a:t>            892.100=89 2</a:t>
            </a:r>
            <a:r>
              <a:rPr lang="cs-CZ" sz="3600" dirty="0" smtClean="0">
                <a:solidFill>
                  <a:srgbClr val="FF0000"/>
                </a:solidFill>
              </a:rPr>
              <a:t>00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fade thruBlk="1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285860"/>
            <a:ext cx="87868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/>
          </a:p>
          <a:p>
            <a:endParaRPr lang="cs-CZ" sz="4000" dirty="0"/>
          </a:p>
          <a:p>
            <a:r>
              <a:rPr lang="cs-CZ" sz="4000" dirty="0" smtClean="0"/>
              <a:t>                      </a:t>
            </a:r>
            <a:endParaRPr lang="cs-CZ" sz="4000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857224" y="357166"/>
            <a:ext cx="77724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u="sng" dirty="0" smtClean="0"/>
              <a:t>Vypočítej:</a:t>
            </a:r>
            <a:endParaRPr lang="cs-CZ" sz="5400" u="sng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4000" dirty="0" smtClean="0"/>
              <a:t>5 326 .   10 =</a:t>
            </a:r>
          </a:p>
          <a:p>
            <a:r>
              <a:rPr lang="cs-CZ" sz="4000" dirty="0" smtClean="0"/>
              <a:t>3 289 .   10 =</a:t>
            </a:r>
          </a:p>
          <a:p>
            <a:r>
              <a:rPr lang="cs-CZ" sz="4000" dirty="0" smtClean="0"/>
              <a:t>4 995 .   10 = 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49 950</a:t>
            </a:r>
          </a:p>
          <a:p>
            <a:pPr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53 260</a:t>
            </a:r>
          </a:p>
          <a:p>
            <a:pPr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32 890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3714744" y="2714620"/>
            <a:ext cx="1714512" cy="714380"/>
          </a:xfrm>
          <a:prstGeom prst="straightConnector1">
            <a:avLst/>
          </a:prstGeom>
          <a:ln w="381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857620" y="3357562"/>
            <a:ext cx="1571636" cy="7143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3857620" y="2786058"/>
            <a:ext cx="1500198" cy="128588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 thruBlk="1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u="sng" dirty="0" smtClean="0"/>
              <a:t>Vypočítej: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4000" dirty="0" smtClean="0"/>
              <a:t>6 123 . 100 =</a:t>
            </a:r>
          </a:p>
          <a:p>
            <a:r>
              <a:rPr lang="cs-CZ" sz="4000" dirty="0" smtClean="0"/>
              <a:t>2 147 . 100 =</a:t>
            </a:r>
          </a:p>
          <a:p>
            <a:r>
              <a:rPr lang="cs-CZ" sz="4000" dirty="0" smtClean="0"/>
              <a:t>9 635 . 100 =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4000" dirty="0" smtClean="0">
                <a:solidFill>
                  <a:srgbClr val="FF0000"/>
                </a:solidFill>
              </a:rPr>
              <a:t>214 700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963 500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612 300</a:t>
            </a:r>
          </a:p>
        </p:txBody>
      </p:sp>
      <p:cxnSp>
        <p:nvCxnSpPr>
          <p:cNvPr id="13" name="Přímá spojovací šipka 12"/>
          <p:cNvCxnSpPr/>
          <p:nvPr/>
        </p:nvCxnSpPr>
        <p:spPr>
          <a:xfrm rot="16200000" flipH="1">
            <a:off x="3821901" y="2750339"/>
            <a:ext cx="1285884" cy="121444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3857620" y="2714620"/>
            <a:ext cx="1214446" cy="64294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3857620" y="3429000"/>
            <a:ext cx="1214446" cy="64294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 thruBlk="1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4287" y="1571612"/>
            <a:ext cx="6875215" cy="33855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u="sng" dirty="0" smtClean="0"/>
              <a:t>Vyřeš násobilkový čtverec:</a:t>
            </a:r>
          </a:p>
          <a:p>
            <a:pPr algn="ctr"/>
            <a:endParaRPr lang="cs-CZ" sz="4000" dirty="0" smtClean="0"/>
          </a:p>
          <a:p>
            <a:pPr algn="ctr"/>
            <a:r>
              <a:rPr lang="cs-CZ" sz="4000" dirty="0" smtClean="0"/>
              <a:t> Mezi dvěma sousedními</a:t>
            </a:r>
          </a:p>
          <a:p>
            <a:pPr algn="ctr"/>
            <a:r>
              <a:rPr lang="cs-CZ" sz="4000" dirty="0" smtClean="0"/>
              <a:t> rohovými čísly je jejich součin – </a:t>
            </a:r>
          </a:p>
          <a:p>
            <a:pPr algn="ctr"/>
            <a:r>
              <a:rPr lang="cs-CZ" sz="4000" dirty="0" smtClean="0"/>
              <a:t>-číslo středové.</a:t>
            </a:r>
            <a:endParaRPr lang="cs-CZ" sz="4000" dirty="0"/>
          </a:p>
        </p:txBody>
      </p:sp>
    </p:spTree>
  </p:cSld>
  <p:clrMapOvr>
    <a:masterClrMapping/>
  </p:clrMapOvr>
  <p:transition>
    <p:fade thruBlk="1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1357290" y="1785925"/>
          <a:ext cx="1245233" cy="1005840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245233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65</a:t>
                      </a:r>
                      <a:endParaRPr lang="cs-CZ" sz="60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3571868" y="1785927"/>
          <a:ext cx="1253350" cy="1005840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253350"/>
              </a:tblGrid>
              <a:tr h="1000132">
                <a:tc>
                  <a:txBody>
                    <a:bodyPr/>
                    <a:lstStyle/>
                    <a:p>
                      <a:endParaRPr lang="cs-CZ" sz="60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21" name="Přímá spojovací čára 20"/>
          <p:cNvCxnSpPr/>
          <p:nvPr/>
        </p:nvCxnSpPr>
        <p:spPr>
          <a:xfrm>
            <a:off x="4857752" y="2214554"/>
            <a:ext cx="114300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6000760" y="1714488"/>
          <a:ext cx="1357322" cy="1071570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357322"/>
              </a:tblGrid>
              <a:tr h="1071570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10</a:t>
                      </a:r>
                      <a:endParaRPr lang="cs-CZ" sz="60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26" name="Přímá spojovací čára 25"/>
          <p:cNvCxnSpPr/>
          <p:nvPr/>
        </p:nvCxnSpPr>
        <p:spPr>
          <a:xfrm rot="5400000">
            <a:off x="1821637" y="3036091"/>
            <a:ext cx="50006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1428728" y="3319975"/>
          <a:ext cx="1357322" cy="970671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357322"/>
              </a:tblGrid>
              <a:tr h="970671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29" name="Přímá spojovací čára 28"/>
          <p:cNvCxnSpPr/>
          <p:nvPr/>
        </p:nvCxnSpPr>
        <p:spPr>
          <a:xfrm rot="5400000">
            <a:off x="1750199" y="4679165"/>
            <a:ext cx="64294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1500166" y="5008098"/>
          <a:ext cx="1357322" cy="1012874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357322"/>
              </a:tblGrid>
              <a:tr h="1012874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100</a:t>
                      </a:r>
                      <a:endParaRPr lang="cs-CZ" sz="60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32" name="Přímá spojovací čára 31"/>
          <p:cNvCxnSpPr/>
          <p:nvPr/>
        </p:nvCxnSpPr>
        <p:spPr>
          <a:xfrm>
            <a:off x="2786050" y="5500702"/>
            <a:ext cx="85725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4" name="Tabulka 33"/>
          <p:cNvGraphicFramePr>
            <a:graphicFrameLocks noGrp="1"/>
          </p:cNvGraphicFramePr>
          <p:nvPr/>
        </p:nvGraphicFramePr>
        <p:xfrm>
          <a:off x="3643306" y="4979963"/>
          <a:ext cx="1266319" cy="1026942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266319"/>
              </a:tblGrid>
              <a:tr h="10269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36" name="Přímá spojovací čára 35"/>
          <p:cNvCxnSpPr/>
          <p:nvPr/>
        </p:nvCxnSpPr>
        <p:spPr>
          <a:xfrm rot="5400000">
            <a:off x="6322231" y="3036091"/>
            <a:ext cx="50006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7" name="Tabulka 36"/>
          <p:cNvGraphicFramePr>
            <a:graphicFrameLocks noGrp="1"/>
          </p:cNvGraphicFramePr>
          <p:nvPr/>
        </p:nvGraphicFramePr>
        <p:xfrm>
          <a:off x="6000760" y="3362178"/>
          <a:ext cx="1357322" cy="984739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357322"/>
              </a:tblGrid>
              <a:tr h="9847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39" name="Přímá spojovací čára 38"/>
          <p:cNvCxnSpPr/>
          <p:nvPr/>
        </p:nvCxnSpPr>
        <p:spPr>
          <a:xfrm rot="5400000">
            <a:off x="6322231" y="4607727"/>
            <a:ext cx="50006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0" name="Tabulka 39"/>
          <p:cNvGraphicFramePr>
            <a:graphicFrameLocks noGrp="1"/>
          </p:cNvGraphicFramePr>
          <p:nvPr/>
        </p:nvGraphicFramePr>
        <p:xfrm>
          <a:off x="5929322" y="4937760"/>
          <a:ext cx="1357322" cy="1006737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357322"/>
              </a:tblGrid>
              <a:tr h="1006737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990</a:t>
                      </a:r>
                      <a:endParaRPr lang="cs-CZ" sz="60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42" name="Přímá spojovací čára 41"/>
          <p:cNvCxnSpPr/>
          <p:nvPr/>
        </p:nvCxnSpPr>
        <p:spPr>
          <a:xfrm>
            <a:off x="4929190" y="5500702"/>
            <a:ext cx="107157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2643174" y="2285992"/>
            <a:ext cx="92869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 thruBlk="1"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1214414" y="1785925"/>
          <a:ext cx="1388109" cy="1005840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388109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65</a:t>
                      </a:r>
                      <a:endParaRPr lang="cs-CZ" sz="60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3571868" y="1785926"/>
          <a:ext cx="1571636" cy="1000132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571636"/>
              </a:tblGrid>
              <a:tr h="1000132">
                <a:tc>
                  <a:txBody>
                    <a:bodyPr/>
                    <a:lstStyle/>
                    <a:p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650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6000760" y="1714488"/>
          <a:ext cx="1643074" cy="1071570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643074"/>
              </a:tblGrid>
              <a:tr h="1071570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 10</a:t>
                      </a:r>
                      <a:endParaRPr lang="cs-CZ" sz="60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26" name="Přímá spojovací čára 25"/>
          <p:cNvCxnSpPr/>
          <p:nvPr/>
        </p:nvCxnSpPr>
        <p:spPr>
          <a:xfrm rot="5400000">
            <a:off x="1821637" y="3036091"/>
            <a:ext cx="50006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1214414" y="3319975"/>
          <a:ext cx="1357322" cy="970671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357322"/>
              </a:tblGrid>
              <a:tr h="970671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6 500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29" name="Přímá spojovací čára 28"/>
          <p:cNvCxnSpPr/>
          <p:nvPr/>
        </p:nvCxnSpPr>
        <p:spPr>
          <a:xfrm rot="5400000">
            <a:off x="1750199" y="4679165"/>
            <a:ext cx="64294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1285852" y="5008098"/>
          <a:ext cx="1571636" cy="1012874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571636"/>
              </a:tblGrid>
              <a:tr h="1012874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100</a:t>
                      </a:r>
                      <a:endParaRPr lang="cs-CZ" sz="60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34" name="Tabulka 33"/>
          <p:cNvGraphicFramePr>
            <a:graphicFrameLocks noGrp="1"/>
          </p:cNvGraphicFramePr>
          <p:nvPr/>
        </p:nvGraphicFramePr>
        <p:xfrm>
          <a:off x="3571868" y="4979963"/>
          <a:ext cx="1643074" cy="1026942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643074"/>
              </a:tblGrid>
              <a:tr h="1026942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99 000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36" name="Přímá spojovací čára 35"/>
          <p:cNvCxnSpPr/>
          <p:nvPr/>
        </p:nvCxnSpPr>
        <p:spPr>
          <a:xfrm rot="5400000">
            <a:off x="6322231" y="3036091"/>
            <a:ext cx="50006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7" name="Tabulka 36"/>
          <p:cNvGraphicFramePr>
            <a:graphicFrameLocks noGrp="1"/>
          </p:cNvGraphicFramePr>
          <p:nvPr/>
        </p:nvGraphicFramePr>
        <p:xfrm>
          <a:off x="6286512" y="3362178"/>
          <a:ext cx="1357322" cy="984739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357322"/>
              </a:tblGrid>
              <a:tr h="984739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9 900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39" name="Přímá spojovací čára 38"/>
          <p:cNvCxnSpPr/>
          <p:nvPr/>
        </p:nvCxnSpPr>
        <p:spPr>
          <a:xfrm rot="5400000">
            <a:off x="6322231" y="4607727"/>
            <a:ext cx="50006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0" name="Tabulka 39"/>
          <p:cNvGraphicFramePr>
            <a:graphicFrameLocks noGrp="1"/>
          </p:cNvGraphicFramePr>
          <p:nvPr/>
        </p:nvGraphicFramePr>
        <p:xfrm>
          <a:off x="6143636" y="4937760"/>
          <a:ext cx="1571636" cy="1006737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571636"/>
              </a:tblGrid>
              <a:tr h="1006737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990</a:t>
                      </a:r>
                      <a:endParaRPr lang="cs-CZ" sz="60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25" name="Přímá spojovací čára 24"/>
          <p:cNvCxnSpPr/>
          <p:nvPr/>
        </p:nvCxnSpPr>
        <p:spPr>
          <a:xfrm>
            <a:off x="2857488" y="5500702"/>
            <a:ext cx="71438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5143504" y="2214554"/>
            <a:ext cx="85725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2643174" y="2285992"/>
            <a:ext cx="92869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5214942" y="5500702"/>
            <a:ext cx="92869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 thruBlk="1"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397" y="642918"/>
            <a:ext cx="8661795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u="sng" dirty="0" smtClean="0"/>
              <a:t>Z výpočtů utekla některá čísla.</a:t>
            </a:r>
          </a:p>
          <a:p>
            <a:pPr algn="ctr"/>
            <a:r>
              <a:rPr lang="cs-CZ" sz="5400" u="sng" dirty="0" smtClean="0"/>
              <a:t> Vrať je zpět. </a:t>
            </a:r>
          </a:p>
          <a:p>
            <a:pPr algn="ctr"/>
            <a:endParaRPr lang="cs-CZ" sz="4800" dirty="0" smtClean="0"/>
          </a:p>
          <a:p>
            <a:pPr algn="ctr"/>
            <a:r>
              <a:rPr lang="cs-CZ" sz="4800" dirty="0" smtClean="0"/>
              <a:t>____ . ____ = 72 000</a:t>
            </a:r>
          </a:p>
          <a:p>
            <a:pPr algn="ctr"/>
            <a:r>
              <a:rPr lang="cs-CZ" sz="4800" dirty="0" smtClean="0"/>
              <a:t>____ . ____ = 72 000</a:t>
            </a:r>
          </a:p>
          <a:p>
            <a:pPr algn="ctr"/>
            <a:r>
              <a:rPr lang="cs-CZ" sz="4800" dirty="0" smtClean="0"/>
              <a:t>____ . ____ = 72 000</a:t>
            </a:r>
            <a:endParaRPr lang="cs-CZ" sz="4800" dirty="0"/>
          </a:p>
        </p:txBody>
      </p:sp>
    </p:spTree>
  </p:cSld>
  <p:clrMapOvr>
    <a:masterClrMapping/>
  </p:clrMapOvr>
  <p:transition>
    <p:fade thruBlk="1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000108"/>
            <a:ext cx="742955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u="sng" dirty="0" smtClean="0"/>
              <a:t>Zkontroluj:</a:t>
            </a:r>
          </a:p>
          <a:p>
            <a:pPr algn="ctr"/>
            <a:endParaRPr lang="cs-CZ" sz="5400" dirty="0" smtClean="0"/>
          </a:p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720 .  100 </a:t>
            </a:r>
            <a:r>
              <a:rPr lang="cs-CZ" sz="5400" dirty="0" smtClean="0"/>
              <a:t>= 72 000</a:t>
            </a:r>
          </a:p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7 200 . 10 </a:t>
            </a:r>
            <a:r>
              <a:rPr lang="cs-CZ" sz="5400" dirty="0" smtClean="0"/>
              <a:t>= 72 000</a:t>
            </a:r>
          </a:p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72 000 . 1 </a:t>
            </a:r>
            <a:r>
              <a:rPr lang="cs-CZ" sz="5400" dirty="0" smtClean="0"/>
              <a:t>= 72 000</a:t>
            </a:r>
            <a:endParaRPr lang="cs-CZ" sz="5400" dirty="0"/>
          </a:p>
        </p:txBody>
      </p:sp>
    </p:spTree>
  </p:cSld>
  <p:clrMapOvr>
    <a:masterClrMapping/>
  </p:clrMapOvr>
  <p:transition>
    <p:fade thruBlk="1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642918"/>
            <a:ext cx="7763985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Metodický návod</a:t>
            </a:r>
            <a:r>
              <a:rPr lang="cs-CZ" dirty="0" smtClean="0"/>
              <a:t>:  1. vysvětlení principu násobení čísly 10 a 100</a:t>
            </a:r>
          </a:p>
          <a:p>
            <a:r>
              <a:rPr lang="cs-CZ" dirty="0" smtClean="0"/>
              <a:t>           </a:t>
            </a:r>
          </a:p>
          <a:p>
            <a:r>
              <a:rPr lang="cs-CZ" dirty="0" smtClean="0"/>
              <a:t>                                             2. velmi snadné příklady, po kliknutí </a:t>
            </a:r>
          </a:p>
          <a:p>
            <a:r>
              <a:rPr lang="cs-CZ" dirty="0" smtClean="0"/>
              <a:t>                                                 se zobrazí výsledky a žáci přiřazují správný výsledek </a:t>
            </a:r>
          </a:p>
          <a:p>
            <a:r>
              <a:rPr lang="cs-CZ" dirty="0" smtClean="0"/>
              <a:t>                                                /při použití interaktivní tabule žáci  spojí příklad</a:t>
            </a:r>
          </a:p>
          <a:p>
            <a:r>
              <a:rPr lang="cs-CZ" dirty="0" smtClean="0"/>
              <a:t>                                                 s výsledkem/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         3. žáci vyřeší čtverec podle pokynů, opět lze využít interaktivní</a:t>
            </a:r>
          </a:p>
          <a:p>
            <a:r>
              <a:rPr lang="cs-CZ" dirty="0" smtClean="0"/>
              <a:t>                                                tabuli, v dalším kroku kontrola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         4. zábavná úloha, žáci mohou opět využít interaktivní tabuli,</a:t>
            </a:r>
          </a:p>
          <a:p>
            <a:r>
              <a:rPr lang="cs-CZ" dirty="0" smtClean="0"/>
              <a:t>                                                 v dalším kroku kontrola</a:t>
            </a:r>
          </a:p>
          <a:p>
            <a:r>
              <a:rPr lang="cs-CZ" dirty="0" smtClean="0"/>
              <a:t>                                          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>
    <p:fade thruBlk="1"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1071546"/>
            <a:ext cx="835824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Použité materiály: </a:t>
            </a:r>
          </a:p>
          <a:p>
            <a:endParaRPr lang="cs-CZ" b="1" u="sng" dirty="0" smtClean="0"/>
          </a:p>
          <a:p>
            <a:endParaRPr lang="cs-CZ" b="1" u="sng" dirty="0" smtClean="0"/>
          </a:p>
          <a:p>
            <a:r>
              <a:rPr lang="cs-CZ" dirty="0" smtClean="0"/>
              <a:t>Matematika pro 4. ročník – Alter</a:t>
            </a:r>
          </a:p>
          <a:p>
            <a:r>
              <a:rPr lang="cs-CZ" dirty="0" smtClean="0"/>
              <a:t>Matematické a přírodovědné úlohy pro první stupeň základního vzdělávání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</a:t>
            </a:r>
            <a:endParaRPr lang="cs-CZ" dirty="0"/>
          </a:p>
        </p:txBody>
      </p:sp>
    </p:spTree>
  </p:cSld>
  <p:clrMapOvr>
    <a:masterClrMapping/>
  </p:clrMapOvr>
  <p:transition>
    <p:fade thruBlk="1"/>
    <p:sndAc>
      <p:stSnd>
        <p:snd r:embed="rId3" name="hammer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215</TotalTime>
  <Words>408</Words>
  <Application>Microsoft Office PowerPoint</Application>
  <PresentationFormat>Předvádění na obrazovce (4:3)</PresentationFormat>
  <Paragraphs>125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              </vt:lpstr>
      <vt:lpstr>Snímek 2</vt:lpstr>
      <vt:lpstr>Snímek 3</vt:lpstr>
      <vt:lpstr>Snímek 4</vt:lpstr>
      <vt:lpstr>Vypočítej:</vt:lpstr>
      <vt:lpstr>Vypočítej: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čísly 10 a 100</dc:title>
  <dc:creator>Tkadlecova-nb</dc:creator>
  <cp:lastModifiedBy>Tkadlecova-nb</cp:lastModifiedBy>
  <cp:revision>36</cp:revision>
  <dcterms:created xsi:type="dcterms:W3CDTF">2012-01-29T16:16:13Z</dcterms:created>
  <dcterms:modified xsi:type="dcterms:W3CDTF">2013-09-17T16:11:43Z</dcterms:modified>
</cp:coreProperties>
</file>