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95B26-4862-46E6-A678-8309273CF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C377B8-5897-463A-8068-94845FD42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C377B8-5897-463A-8068-94845FD4271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15616" y="620688"/>
            <a:ext cx="68407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Jednotky délky                                           </a:t>
            </a:r>
            <a:br>
              <a:rPr lang="cs-CZ" sz="3600" dirty="0" smtClean="0"/>
            </a:br>
            <a:r>
              <a:rPr lang="cs-CZ" sz="3600" dirty="0" smtClean="0"/>
              <a:t> VY_32_Inovace_16 TK-1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 Mgr. Ivana </a:t>
            </a:r>
            <a:r>
              <a:rPr lang="cs-CZ" sz="3600" dirty="0" err="1" smtClean="0"/>
              <a:t>Tkadlecová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ZŠ a MŠ </a:t>
            </a:r>
            <a:r>
              <a:rPr lang="cs-CZ" sz="3600" dirty="0" err="1" smtClean="0"/>
              <a:t>Nedašov</a:t>
            </a:r>
            <a:r>
              <a:rPr lang="cs-CZ" sz="3600" dirty="0" smtClean="0"/>
              <a:t> </a:t>
            </a:r>
            <a:br>
              <a:rPr lang="cs-CZ" sz="3600" dirty="0" smtClean="0"/>
            </a:br>
            <a:endParaRPr lang="cs-CZ" sz="3600" dirty="0"/>
          </a:p>
        </p:txBody>
      </p:sp>
      <p:pic>
        <p:nvPicPr>
          <p:cNvPr id="8" name="Picture 5" descr="ikon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437112"/>
            <a:ext cx="4752528" cy="136815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88640"/>
            <a:ext cx="871296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  Anotace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          Výstup ukazuje žákům jednotlivé jednotky délky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a hravou formou učivo procvičí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Autor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             Mgr. Ivana </a:t>
            </a:r>
            <a:r>
              <a:rPr lang="cs-CZ" dirty="0" err="1" smtClean="0">
                <a:solidFill>
                  <a:schemeClr val="tx2"/>
                </a:solidFill>
              </a:rPr>
              <a:t>Tkadlecová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Datum zhotovení</a:t>
            </a:r>
            <a:r>
              <a:rPr lang="cs-CZ" dirty="0" smtClean="0">
                <a:solidFill>
                  <a:schemeClr val="tx2"/>
                </a:solidFill>
              </a:rPr>
              <a:t>:                       Únor 2012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Jazyk:                                             </a:t>
            </a:r>
            <a:r>
              <a:rPr lang="cs-CZ" dirty="0" smtClean="0">
                <a:solidFill>
                  <a:schemeClr val="tx2"/>
                </a:solidFill>
              </a:rPr>
              <a:t>Čeština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Očekávaný výstup</a:t>
            </a:r>
            <a:r>
              <a:rPr lang="cs-CZ" dirty="0" smtClean="0">
                <a:solidFill>
                  <a:schemeClr val="tx2"/>
                </a:solidFill>
              </a:rPr>
              <a:t>:                      Řeší úlohy, ve kterých aplikuje a procvičuje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osvojené početní operace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Speciální vzdělávací potřeby</a:t>
            </a:r>
            <a:r>
              <a:rPr lang="cs-CZ" dirty="0" smtClean="0">
                <a:solidFill>
                  <a:schemeClr val="tx2"/>
                </a:solidFill>
              </a:rPr>
              <a:t>:    Žádné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Klíčová slova</a:t>
            </a:r>
            <a:r>
              <a:rPr lang="cs-CZ" dirty="0" smtClean="0">
                <a:solidFill>
                  <a:schemeClr val="tx2"/>
                </a:solidFill>
              </a:rPr>
              <a:t>:                               Matematika, jednotky délky, metr, decimetr, centimetr, 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milimetr, kilometr, převody jednotek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Druh učebního materiálu</a:t>
            </a:r>
            <a:r>
              <a:rPr lang="cs-CZ" dirty="0" smtClean="0">
                <a:solidFill>
                  <a:schemeClr val="tx2"/>
                </a:solidFill>
              </a:rPr>
              <a:t>:         Prezentace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Druh </a:t>
            </a:r>
            <a:r>
              <a:rPr lang="cs-CZ" b="1" dirty="0" err="1" smtClean="0">
                <a:solidFill>
                  <a:schemeClr val="tx2"/>
                </a:solidFill>
              </a:rPr>
              <a:t>interaktivity</a:t>
            </a:r>
            <a:r>
              <a:rPr lang="cs-CZ" dirty="0" smtClean="0">
                <a:solidFill>
                  <a:schemeClr val="tx2"/>
                </a:solidFill>
              </a:rPr>
              <a:t>:                      Výklad, aktivita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Cílová skupina</a:t>
            </a:r>
            <a:r>
              <a:rPr lang="cs-CZ" dirty="0" smtClean="0">
                <a:solidFill>
                  <a:schemeClr val="tx2"/>
                </a:solidFill>
              </a:rPr>
              <a:t>:                             Žák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   Stupeň a typ vzdělávání</a:t>
            </a:r>
            <a:r>
              <a:rPr lang="cs-CZ" dirty="0" smtClean="0">
                <a:solidFill>
                  <a:schemeClr val="tx2"/>
                </a:solidFill>
              </a:rPr>
              <a:t>:            Základní vzdělávání-první stupeň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Typická</a:t>
            </a:r>
            <a:r>
              <a:rPr lang="cs-CZ" dirty="0" smtClean="0">
                <a:solidFill>
                  <a:schemeClr val="tx2"/>
                </a:solidFill>
              </a:rPr>
              <a:t>  </a:t>
            </a:r>
            <a:r>
              <a:rPr lang="cs-CZ" b="1" dirty="0" smtClean="0">
                <a:solidFill>
                  <a:schemeClr val="tx2"/>
                </a:solidFill>
              </a:rPr>
              <a:t>věková skupina:            </a:t>
            </a:r>
            <a:r>
              <a:rPr lang="cs-CZ" dirty="0" smtClean="0">
                <a:solidFill>
                  <a:schemeClr val="tx2"/>
                </a:solidFill>
              </a:rPr>
              <a:t>4. ročník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b="1" dirty="0" smtClean="0">
                <a:solidFill>
                  <a:schemeClr val="tx2"/>
                </a:solidFill>
              </a:rPr>
              <a:t>   Celková velikost</a:t>
            </a:r>
            <a:r>
              <a:rPr lang="cs-CZ" smtClean="0">
                <a:solidFill>
                  <a:schemeClr val="tx2"/>
                </a:solidFill>
              </a:rPr>
              <a:t>:                          114 </a:t>
            </a:r>
            <a:r>
              <a:rPr lang="cs-CZ" dirty="0" smtClean="0">
                <a:solidFill>
                  <a:schemeClr val="tx2"/>
                </a:solidFill>
              </a:rPr>
              <a:t>kB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988840"/>
            <a:ext cx="84969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Po celém světě se užívá</a:t>
            </a:r>
          </a:p>
          <a:p>
            <a:pPr algn="ctr"/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 MEZINÁRODNÍ SOUSTAVA JEDNOTEK(SI),</a:t>
            </a:r>
          </a:p>
          <a:p>
            <a:pPr algn="ctr"/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která pevně stanovuje základní jednotky</a:t>
            </a:r>
          </a:p>
          <a:p>
            <a:pPr algn="ctr"/>
            <a:endParaRPr lang="cs-CZ" sz="3600" dirty="0" smtClean="0">
              <a:solidFill>
                <a:srgbClr val="FF0000"/>
              </a:solidFill>
            </a:endParaRP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pro všechny veličiny.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492896"/>
            <a:ext cx="84249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/>
              <a:t>Délku měříme různými typy metrů:</a:t>
            </a:r>
            <a:endParaRPr lang="cs-CZ" sz="4400" b="1" u="sng" dirty="0"/>
          </a:p>
        </p:txBody>
      </p:sp>
      <p:pic>
        <p:nvPicPr>
          <p:cNvPr id="12290" name="Picture 2" descr="https://encrypted-tbn0.gstatic.com/images?q=tbn:ANd9GcRazUKItOCUzn4u8lDKJHg3YjBb1ikgWf3bvb0vE5sISgiK5g4MD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76672"/>
            <a:ext cx="1905000" cy="1905000"/>
          </a:xfrm>
          <a:prstGeom prst="rect">
            <a:avLst/>
          </a:prstGeom>
          <a:noFill/>
        </p:spPr>
      </p:pic>
      <p:pic>
        <p:nvPicPr>
          <p:cNvPr id="12292" name="Picture 4" descr="https://encrypted-tbn3.gstatic.com/images?q=tbn:ANd9GcSLjhpZBD6b55BZ6xY9sgZiX8qh42FlgEPp1_LS-siZDw481hI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548680"/>
            <a:ext cx="2638425" cy="1733551"/>
          </a:xfrm>
          <a:prstGeom prst="rect">
            <a:avLst/>
          </a:prstGeom>
          <a:noFill/>
        </p:spPr>
      </p:pic>
      <p:pic>
        <p:nvPicPr>
          <p:cNvPr id="12294" name="Picture 6" descr="https://encrypted-tbn3.gstatic.com/images?q=tbn:ANd9GcQLcBJnmPwC3bvfA4SA2T7PoJSO0-k7AZxZmMz__LUXJw97_h9h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005064"/>
            <a:ext cx="2466975" cy="1847851"/>
          </a:xfrm>
          <a:prstGeom prst="rect">
            <a:avLst/>
          </a:prstGeom>
          <a:noFill/>
        </p:spPr>
      </p:pic>
      <p:pic>
        <p:nvPicPr>
          <p:cNvPr id="12296" name="Picture 8" descr="https://encrypted-tbn2.gstatic.com/images?q=tbn:ANd9GcSETu8qu34q1Y3J2ENoOTkCUZ6RXI9rbsunz4JBvOKoAdfEPY-w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00875" y="3789040"/>
            <a:ext cx="2143125" cy="2143125"/>
          </a:xfrm>
          <a:prstGeom prst="rect">
            <a:avLst/>
          </a:prstGeom>
          <a:noFill/>
        </p:spPr>
      </p:pic>
      <p:sp>
        <p:nvSpPr>
          <p:cNvPr id="12298" name="AutoShape 10" descr="data:image/jpeg;base64,/9j/4AAQSkZJRgABAQAAAQABAAD/2wCEAAkGBg0PEA8PEA8PDw8QEA8PDg8PDw8PDw8PFBAVFBQQFBIXHCYeFxkjGRIUHy8gIycpLCwsFh4xQTAqNSYrLCkBCQoKDgwOFA8PFS0YFBgpKSkpKSkpKSkpKSkpKSkpKSkpKSkpKSkpKSkpKSkpKSkpKSkpKSkpKSkpKSkpKSkpKf/AABEIANkA6AMBIgACEQEDEQH/xAAbAAEAAwEBAQEAAAAAAAAAAAAAAQQFAwIGB//EADsQAAIBAQUDCQYFAwUAAAAAAAABAgMEBREhMRJBchMzNFFhcbGy0RYiMlKBkQYUwcLSFZKhI0JTYvD/xAAXAQEBAQEAAAAAAAAAAAAAAAAAAQID/8QAGhEBAQEBAQEBAAAAAAAAAAAAAAERAjEhEv/aAAwDAQACEQMRAD8A/cQAAAAAAAAAAAAAAAAAAAAAAAAAAAAAAAAAAAAAAAAABytNXYhKWuymzDhf1plT5VUobHW5rH4tnTvNi8eaqcLPlY1oKyUYSjOW3JvZhFSbjSqOrPVrLZg1rvRWequ+01b/AI4f3P0D/FFb5IfeXoTC6LLNQkoe60prOWElKOWOOejTOf8ATrNy2xyetHbSwexjGphJ7WOvvRy7is7Xv2nrf8cOrWXoR7UVvkhl2y9Dp/SLNHak6aa+J4t5JJZLPTLH6sqXXYrLaKEZqHxqS28lJ5tbSwbXc1igbXf2nrfJT/ul6D2nrfJT/ul6HG87PZaPJN00lOtTh7uDbTeGDTkm1mtMWXP6NZsU+TjkmsM8Hpn35f5YNrkvxNWf+yn95eg9pq3yU9++W76HKy0LJOvaKSgnKkqTcXFqMdpS+F455xeO7vzw6W277PSo1Z8njsxnPJJzxeOGGLSyxWGLWiCbU+0tfXYp/eXoPaWv8tP7z/iTZLvs1WlTmqawlGnNPDBvJPPv395wtFGyxtNCg6WdSFWSwith4ZrF46rYlot4Xa7L8SV/lp/ef8SPaSv8tPq1n/EsK57Pi3ycc8MsMlh1fcrWCwUKkJ40cP8AVrRTezjlNrGLi2sF8Kf/AFIbXr2kr/LSy7Z/xHtHaPlpfeX8Tje9Oy2eNJypfFWpU/cipN6t7WL0ai19S+7ps+KfJxyTWGGTxazw+n+WDaqr8SV/lpfeXoPaSvrs0vvL0PFjhZp17RS5HOk6be1BbCxjh7ufXFv6nm+qdms9CUpUpNPGG3CMZSg5Y4Te01o8Evp3lNrr7SWj5aX3l6EP8SWj5aX3n/E6WWy2eqm+QVOVOpOEoNRxUo5NNxbTXvJ/bqOUqNnVoVLkH70Fg9mHJYtVJY644/6Ulp1ETa9r8Q2nqpfeXoWoW+3SSko0cGk1770ax6jxUu+hCM5cipYKU9lKLbwj8MccEtP8ni4rfCtRi4KSjDCknLZxlsxjnk+3DvTC7VhWu3fLR/vfoatCbcVjrvw0x7CvQobWb08S4kRqakABoAAAAAVrx5qpws+fu6xUqtmpRqQU0ttpPHJuUk8GuxtdzPoLx5qpwvwMW4+j0u6XnkWMdL0YpJJLJZJLJJdQwBJWQiMUskkl1JJL7EgCGk92O/6kgmMW8ksQAPfIS6mTyEupkXHMYHTkJdTHIS6mB4B75CXUxyEupgeAe3Sks2mcqdSMljFprrTxQHo8VaMZpxlGMovWMkpJ/RnsAeKFCFOKjCEYRWOEYRUYrF4vJHsAAdaFDazeniKFDazeniXEgsgkSARsAAAAAAABWvHmqnDLwMa5Oj0u6XnkbN481U4WY1ydHpd0vPIsY6XgAVkAAA6UKuy+x6nMkg0oyTWKJKFGs4vrW9F6Mk1iiOkupAAUAPn77vuWPIUPeqyyy3dYS3E35fbx5CgturLLLcerrsTo01Bvali5Se7aeuHYc7ruuNFNt7VWXxz/AGrsL5WN0AAA60KG1m9PEUKG1m9PEuJBZBIkAjYAAAAAAAAAAK15c1U4X4GNcnR6XdLzyNm8uZqcL8DGuTo9Lul55FjHS8ASVlMKbeh5x1W9areWbHq+5Hu02XazWU1o9zXUyNZ8UySE9U1g1k09xIZDpRquL7N6OYCtGE01ij0Z9Kq4vL6ozL4vucn+XoRlyksnisNldb7O0Nfp6vq+5OX5eh71SWTa3dee4m7LsjRTeO1Ul8c3q+xdSJuy7I0I67VSXxzerfUupF0M+gAAHWhQ2s3p4ihQ2s3p4lxILIJEgEbAAAAAAAAAAAAAFa8uaqcL8DGuTo9LufmZsXnzNThZkXJ0el3PzMrHS8AAysWLV9yLZUsWsu5FsjpPFe02bazWUlo+vsfYU09U1g1quo1DhabNtZrKS0f6PsCWKYIT1TWElqv/AG4krITiQSAAAA60KG1m9PEUKG1m9PEuJBZBIkAjYAAAAAAAAAAAAAAACreXM1OFmRcnR6Xc/MzXvLmanCzIuTo9LufmZYx0vAAMrFj1l3ItlSxay7l+pbI6TwIbDZ87fN8znL8vZ/em8pS3RW9t7kC3EXvem1XpU6C2pxl77Wmxj7yfZgaJUu27YUI4L3pyznN6yf6LsLZWAkgkAdaFDazeniKFDazeniXEgsgkSARsAAAAAAAAAAAAAAAAAAFW8+ZqcLMi5Oj0uF+ZmvefM1OBmRcnR6XC/MysdLwACLFi1fcv1LTZVsjzl3L9TFve+J1Z/l7PnJ/HPdFb231BqXIm+L5nUl+Xs+cn8Ut0Vvbe5Ha7bthQjgvem85zesn6dhN3XdChHBZyec5vWT9OwthkIJAEHahQ2s3p4ihQxzeniXEgsgkSARsAAAAAAAAAAAAAAAAAAAAAVbz5mpwMybk6PS4X5ma158zU4WZNydHpcL8zKx0vEEgI42qz8pFx25Qx/wB0MMe5p6o52C76dCOzHFt5ylLOUn2+haAQAAUOtChtZvTxJoUMc3p4ltILIJEgEbAAAAAAAAAAAAAAAAAAAAAAAAVb05mpwsybk6PS4f3M1r05mpwsybk6PR4X5mVjpeAAQAAA7UKGOb08RQoY5vTxLaQWQSJAI2AAAAAAAAAAAAAAAAAAAAAAAAAACpevM1OFmVcnR6PC/MzVvTmavAzKuTo9Hh/cysdLwACB2oUMc3p4ihQxzeniW0gsgkSARsAAAAAAAAAAAAAAAAAAAAAAAAAAAAAVL15mpwsyrk6PR4f3M1b15mpwsy7k6PR4f3MrHS6d6FDHN6eIoUMc3p4lsEgACNgAAAAAAAAAAAAAAAAAAAAAAAAAAAAAAAOFsoudOcFrJNFa77u5OEYPNQWHeaACYAAK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300" name="Picture 12" descr="https://encrypted-tbn2.gstatic.com/images?q=tbn:ANd9GcQGJbpRYG7vPfXvUctYcUgt26pGZ7JDPFOAzI4q22hiEk4H6TE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3933056"/>
            <a:ext cx="2209800" cy="20764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7776864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latin typeface="Arial Rounded MT Bold" pitchFamily="34" charset="0"/>
              </a:rPr>
              <a:t>Zopakuj si jednotky délky:</a:t>
            </a:r>
          </a:p>
          <a:p>
            <a:pPr algn="ctr"/>
            <a:endParaRPr lang="cs-CZ" sz="4000" dirty="0" smtClean="0">
              <a:latin typeface="Arial Rounded MT Bold" pitchFamily="34" charset="0"/>
            </a:endParaRPr>
          </a:p>
          <a:p>
            <a:pPr algn="ctr"/>
            <a:r>
              <a:rPr lang="cs-CZ" sz="4000" dirty="0" smtClean="0">
                <a:solidFill>
                  <a:srgbClr val="0070C0"/>
                </a:solidFill>
                <a:latin typeface="Arial Rounded MT Bold" pitchFamily="34" charset="0"/>
              </a:rPr>
              <a:t>milimetr (mm)</a:t>
            </a:r>
          </a:p>
          <a:p>
            <a:pPr algn="ctr"/>
            <a:r>
              <a:rPr lang="cs-CZ" sz="4000" dirty="0" smtClean="0">
                <a:solidFill>
                  <a:srgbClr val="FF0000"/>
                </a:solidFill>
                <a:latin typeface="Arial Rounded MT Bold" pitchFamily="34" charset="0"/>
              </a:rPr>
              <a:t>centimetr (cm)</a:t>
            </a:r>
          </a:p>
          <a:p>
            <a:pPr algn="ctr"/>
            <a:r>
              <a:rPr lang="cs-CZ" sz="4000" dirty="0" smtClean="0">
                <a:solidFill>
                  <a:srgbClr val="FFFF00"/>
                </a:solidFill>
                <a:latin typeface="Arial Rounded MT Bold" pitchFamily="34" charset="0"/>
              </a:rPr>
              <a:t>decimetr (dm)</a:t>
            </a:r>
          </a:p>
          <a:p>
            <a:pPr algn="ctr"/>
            <a:r>
              <a:rPr lang="cs-CZ" sz="4000" dirty="0" smtClean="0">
                <a:solidFill>
                  <a:srgbClr val="00B0F0"/>
                </a:solidFill>
                <a:latin typeface="Arial Rounded MT Bold" pitchFamily="34" charset="0"/>
              </a:rPr>
              <a:t>metr (m)</a:t>
            </a:r>
          </a:p>
          <a:p>
            <a:pPr algn="ctr"/>
            <a:r>
              <a:rPr lang="cs-CZ" sz="4000" dirty="0" smtClean="0">
                <a:solidFill>
                  <a:srgbClr val="92D050"/>
                </a:solidFill>
                <a:latin typeface="Arial Rounded MT Bold" pitchFamily="34" charset="0"/>
              </a:rPr>
              <a:t>kilometr (km)</a:t>
            </a:r>
            <a:endParaRPr lang="cs-CZ" sz="4000" dirty="0">
              <a:solidFill>
                <a:srgbClr val="92D050"/>
              </a:solidFill>
              <a:latin typeface="Arial Rounded MT Bold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83768" y="1196752"/>
            <a:ext cx="18473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 smtClean="0"/>
          </a:p>
          <a:p>
            <a:endParaRPr lang="cs-CZ" sz="4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b="1" u="sng" dirty="0" smtClean="0"/>
              <a:t>Platí:</a:t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1 cm =  10 mm</a:t>
            </a:r>
          </a:p>
          <a:p>
            <a:endParaRPr lang="cs-CZ" sz="4000" b="1" dirty="0" smtClean="0">
              <a:solidFill>
                <a:srgbClr val="92D050"/>
              </a:solidFill>
            </a:endParaRPr>
          </a:p>
          <a:p>
            <a:r>
              <a:rPr lang="cs-CZ" sz="4000" b="1" dirty="0" smtClean="0">
                <a:solidFill>
                  <a:srgbClr val="92D050"/>
                </a:solidFill>
              </a:rPr>
              <a:t>1 dm =  10 cm</a:t>
            </a:r>
          </a:p>
          <a:p>
            <a:endParaRPr lang="cs-CZ" sz="4000" b="1" dirty="0" smtClean="0">
              <a:solidFill>
                <a:srgbClr val="92D050"/>
              </a:solidFill>
            </a:endParaRPr>
          </a:p>
          <a:p>
            <a:r>
              <a:rPr lang="cs-CZ" sz="4000" b="1" dirty="0" smtClean="0">
                <a:solidFill>
                  <a:srgbClr val="92D050"/>
                </a:solidFill>
              </a:rPr>
              <a:t>1 dm = 100 mm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 m =  10 dm</a:t>
            </a:r>
          </a:p>
          <a:p>
            <a:pPr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 smtClean="0">
                <a:solidFill>
                  <a:srgbClr val="FF0000"/>
                </a:solidFill>
              </a:rPr>
              <a:t>1 m = 100 cm</a:t>
            </a:r>
          </a:p>
          <a:p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 smtClean="0">
                <a:solidFill>
                  <a:srgbClr val="FF0000"/>
                </a:solidFill>
              </a:rPr>
              <a:t>1 m = 1 000 mm</a:t>
            </a:r>
          </a:p>
          <a:p>
            <a:endParaRPr lang="cs-CZ" sz="4000" dirty="0" smtClean="0"/>
          </a:p>
          <a:p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5805264"/>
            <a:ext cx="3368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1 km = 1 000 m</a:t>
            </a:r>
            <a:endParaRPr lang="cs-CZ" sz="4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908720"/>
            <a:ext cx="44721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/>
              <a:t>Vyjádři v metrech:</a:t>
            </a:r>
            <a:endParaRPr lang="cs-CZ" sz="4400" b="1" u="sng" dirty="0"/>
          </a:p>
        </p:txBody>
      </p:sp>
      <p:sp>
        <p:nvSpPr>
          <p:cNvPr id="6" name="Elipsa 5"/>
          <p:cNvSpPr/>
          <p:nvPr/>
        </p:nvSpPr>
        <p:spPr>
          <a:xfrm>
            <a:off x="1403648" y="2276872"/>
            <a:ext cx="2304256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 m</a:t>
            </a:r>
            <a:endParaRPr lang="cs-CZ" sz="3600" dirty="0"/>
          </a:p>
        </p:txBody>
      </p:sp>
      <p:sp>
        <p:nvSpPr>
          <p:cNvPr id="7" name="Elipsa 6"/>
          <p:cNvSpPr/>
          <p:nvPr/>
        </p:nvSpPr>
        <p:spPr>
          <a:xfrm>
            <a:off x="1403648" y="2276872"/>
            <a:ext cx="2376264" cy="100811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300 cm</a:t>
            </a:r>
            <a:endParaRPr lang="cs-CZ" sz="3600" dirty="0"/>
          </a:p>
        </p:txBody>
      </p:sp>
      <p:sp>
        <p:nvSpPr>
          <p:cNvPr id="8" name="Elipsa 7"/>
          <p:cNvSpPr/>
          <p:nvPr/>
        </p:nvSpPr>
        <p:spPr>
          <a:xfrm>
            <a:off x="1115616" y="4149080"/>
            <a:ext cx="252028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 m</a:t>
            </a:r>
            <a:endParaRPr lang="cs-CZ" sz="3600" dirty="0"/>
          </a:p>
        </p:txBody>
      </p:sp>
      <p:sp>
        <p:nvSpPr>
          <p:cNvPr id="9" name="Elipsa 8"/>
          <p:cNvSpPr/>
          <p:nvPr/>
        </p:nvSpPr>
        <p:spPr>
          <a:xfrm>
            <a:off x="1115616" y="4149080"/>
            <a:ext cx="2520280" cy="10801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50 dm</a:t>
            </a:r>
            <a:endParaRPr lang="cs-CZ" sz="3600" dirty="0"/>
          </a:p>
        </p:txBody>
      </p:sp>
      <p:sp>
        <p:nvSpPr>
          <p:cNvPr id="10" name="Elipsa 9"/>
          <p:cNvSpPr/>
          <p:nvPr/>
        </p:nvSpPr>
        <p:spPr>
          <a:xfrm>
            <a:off x="5508104" y="2276872"/>
            <a:ext cx="2376264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4 200 m </a:t>
            </a:r>
            <a:endParaRPr lang="cs-CZ" sz="3600" dirty="0"/>
          </a:p>
        </p:txBody>
      </p:sp>
      <p:sp>
        <p:nvSpPr>
          <p:cNvPr id="11" name="Elipsa 10"/>
          <p:cNvSpPr/>
          <p:nvPr/>
        </p:nvSpPr>
        <p:spPr>
          <a:xfrm>
            <a:off x="5508104" y="2276872"/>
            <a:ext cx="2376264" cy="11521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 km </a:t>
            </a:r>
          </a:p>
          <a:p>
            <a:pPr algn="ctr"/>
            <a:r>
              <a:rPr lang="cs-CZ" sz="3600" dirty="0" smtClean="0"/>
              <a:t>200 m</a:t>
            </a:r>
            <a:endParaRPr lang="cs-CZ" sz="3600" dirty="0"/>
          </a:p>
        </p:txBody>
      </p:sp>
      <p:sp>
        <p:nvSpPr>
          <p:cNvPr id="12" name="Elipsa 11"/>
          <p:cNvSpPr/>
          <p:nvPr/>
        </p:nvSpPr>
        <p:spPr>
          <a:xfrm>
            <a:off x="5148064" y="4077072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9 500 m</a:t>
            </a:r>
            <a:endParaRPr lang="cs-CZ" sz="3600" dirty="0"/>
          </a:p>
        </p:txBody>
      </p:sp>
      <p:sp>
        <p:nvSpPr>
          <p:cNvPr id="13" name="Elipsa 12"/>
          <p:cNvSpPr/>
          <p:nvPr/>
        </p:nvSpPr>
        <p:spPr>
          <a:xfrm>
            <a:off x="5148064" y="4077072"/>
            <a:ext cx="2160240" cy="105841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 km 500 m</a:t>
            </a:r>
            <a:endParaRPr lang="cs-CZ" sz="3600" dirty="0"/>
          </a:p>
        </p:txBody>
      </p:sp>
      <p:sp>
        <p:nvSpPr>
          <p:cNvPr id="15" name="Elipsa 14"/>
          <p:cNvSpPr/>
          <p:nvPr/>
        </p:nvSpPr>
        <p:spPr>
          <a:xfrm>
            <a:off x="3275856" y="5445224"/>
            <a:ext cx="2592288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 m</a:t>
            </a:r>
            <a:endParaRPr lang="cs-CZ" sz="3600" dirty="0"/>
          </a:p>
        </p:txBody>
      </p:sp>
      <p:sp>
        <p:nvSpPr>
          <p:cNvPr id="16" name="Elipsa 15"/>
          <p:cNvSpPr/>
          <p:nvPr/>
        </p:nvSpPr>
        <p:spPr>
          <a:xfrm>
            <a:off x="3275856" y="5445224"/>
            <a:ext cx="2592288" cy="108012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7 000     mm</a:t>
            </a:r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3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56226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/>
              <a:t>Vyjádři v centimetrech:</a:t>
            </a:r>
            <a:endParaRPr lang="cs-CZ" sz="4400" b="1" u="sng" dirty="0"/>
          </a:p>
        </p:txBody>
      </p:sp>
      <p:sp>
        <p:nvSpPr>
          <p:cNvPr id="3" name="Elipsa 2"/>
          <p:cNvSpPr/>
          <p:nvPr/>
        </p:nvSpPr>
        <p:spPr>
          <a:xfrm>
            <a:off x="611560" y="2420888"/>
            <a:ext cx="2376264" cy="108012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 cm</a:t>
            </a:r>
            <a:endParaRPr lang="cs-CZ" sz="3600" dirty="0"/>
          </a:p>
        </p:txBody>
      </p:sp>
      <p:sp>
        <p:nvSpPr>
          <p:cNvPr id="4" name="Elipsa 3"/>
          <p:cNvSpPr/>
          <p:nvPr/>
        </p:nvSpPr>
        <p:spPr>
          <a:xfrm>
            <a:off x="611560" y="2420888"/>
            <a:ext cx="2376264" cy="10801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200 mm</a:t>
            </a:r>
            <a:endParaRPr lang="cs-CZ" sz="3600" dirty="0"/>
          </a:p>
        </p:txBody>
      </p:sp>
      <p:sp>
        <p:nvSpPr>
          <p:cNvPr id="5" name="Elipsa 4"/>
          <p:cNvSpPr/>
          <p:nvPr/>
        </p:nvSpPr>
        <p:spPr>
          <a:xfrm>
            <a:off x="4716016" y="2348880"/>
            <a:ext cx="2592288" cy="108012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300 cm</a:t>
            </a:r>
            <a:endParaRPr lang="cs-CZ" sz="3600" dirty="0"/>
          </a:p>
        </p:txBody>
      </p:sp>
      <p:sp>
        <p:nvSpPr>
          <p:cNvPr id="6" name="Elipsa 5"/>
          <p:cNvSpPr/>
          <p:nvPr/>
        </p:nvSpPr>
        <p:spPr>
          <a:xfrm>
            <a:off x="4716016" y="2348880"/>
            <a:ext cx="2592288" cy="10801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 m</a:t>
            </a:r>
            <a:endParaRPr lang="cs-CZ" sz="3600" dirty="0"/>
          </a:p>
        </p:txBody>
      </p:sp>
      <p:sp>
        <p:nvSpPr>
          <p:cNvPr id="8" name="Elipsa 7"/>
          <p:cNvSpPr/>
          <p:nvPr/>
        </p:nvSpPr>
        <p:spPr>
          <a:xfrm>
            <a:off x="1403648" y="3933056"/>
            <a:ext cx="2520280" cy="1152128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70 cm</a:t>
            </a:r>
            <a:endParaRPr lang="cs-CZ" sz="3600" dirty="0"/>
          </a:p>
        </p:txBody>
      </p:sp>
      <p:sp>
        <p:nvSpPr>
          <p:cNvPr id="9" name="Elipsa 8"/>
          <p:cNvSpPr/>
          <p:nvPr/>
        </p:nvSpPr>
        <p:spPr>
          <a:xfrm>
            <a:off x="1403648" y="3933056"/>
            <a:ext cx="2520280" cy="115212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 dm</a:t>
            </a:r>
            <a:endParaRPr lang="cs-CZ" sz="3600" dirty="0"/>
          </a:p>
        </p:txBody>
      </p:sp>
      <p:sp>
        <p:nvSpPr>
          <p:cNvPr id="10" name="Elipsa 9"/>
          <p:cNvSpPr/>
          <p:nvPr/>
        </p:nvSpPr>
        <p:spPr>
          <a:xfrm>
            <a:off x="4860032" y="3933056"/>
            <a:ext cx="2736304" cy="1152128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640 cm</a:t>
            </a:r>
            <a:endParaRPr lang="cs-CZ" sz="3600" dirty="0"/>
          </a:p>
        </p:txBody>
      </p:sp>
      <p:sp>
        <p:nvSpPr>
          <p:cNvPr id="11" name="Elipsa 10"/>
          <p:cNvSpPr/>
          <p:nvPr/>
        </p:nvSpPr>
        <p:spPr>
          <a:xfrm>
            <a:off x="4860032" y="3933056"/>
            <a:ext cx="2736304" cy="115212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 m </a:t>
            </a:r>
          </a:p>
          <a:p>
            <a:pPr algn="ctr"/>
            <a:r>
              <a:rPr lang="cs-CZ" sz="3600" dirty="0" smtClean="0"/>
              <a:t>40 cm</a:t>
            </a:r>
            <a:endParaRPr lang="cs-CZ" sz="3600" dirty="0"/>
          </a:p>
        </p:txBody>
      </p:sp>
      <p:sp>
        <p:nvSpPr>
          <p:cNvPr id="14" name="Elipsa 13"/>
          <p:cNvSpPr/>
          <p:nvPr/>
        </p:nvSpPr>
        <p:spPr>
          <a:xfrm>
            <a:off x="3275856" y="5373216"/>
            <a:ext cx="2736304" cy="1152128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140 cm</a:t>
            </a:r>
            <a:endParaRPr lang="cs-CZ" sz="3600" dirty="0"/>
          </a:p>
        </p:txBody>
      </p:sp>
      <p:sp>
        <p:nvSpPr>
          <p:cNvPr id="15" name="Elipsa 14"/>
          <p:cNvSpPr/>
          <p:nvPr/>
        </p:nvSpPr>
        <p:spPr>
          <a:xfrm>
            <a:off x="3275856" y="5373216"/>
            <a:ext cx="2736304" cy="11521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 m 4 dm</a:t>
            </a:r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  <p:bldP spid="11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69555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908720"/>
            <a:ext cx="53441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/>
              <a:t>Vyjádři v milimetrech:</a:t>
            </a:r>
            <a:endParaRPr lang="cs-CZ" sz="4400" b="1" u="sng" dirty="0"/>
          </a:p>
        </p:txBody>
      </p:sp>
      <p:sp>
        <p:nvSpPr>
          <p:cNvPr id="5" name="Elipsa 4"/>
          <p:cNvSpPr/>
          <p:nvPr/>
        </p:nvSpPr>
        <p:spPr>
          <a:xfrm>
            <a:off x="683568" y="1988840"/>
            <a:ext cx="2520280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50 mm</a:t>
            </a:r>
            <a:endParaRPr lang="cs-CZ" sz="3600" dirty="0"/>
          </a:p>
        </p:txBody>
      </p:sp>
      <p:sp>
        <p:nvSpPr>
          <p:cNvPr id="6" name="Elipsa 5"/>
          <p:cNvSpPr/>
          <p:nvPr/>
        </p:nvSpPr>
        <p:spPr>
          <a:xfrm>
            <a:off x="683568" y="1988840"/>
            <a:ext cx="2520280" cy="122413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 cm</a:t>
            </a:r>
            <a:endParaRPr lang="cs-CZ" sz="3600" dirty="0"/>
          </a:p>
        </p:txBody>
      </p:sp>
      <p:sp>
        <p:nvSpPr>
          <p:cNvPr id="7" name="Elipsa 6"/>
          <p:cNvSpPr/>
          <p:nvPr/>
        </p:nvSpPr>
        <p:spPr>
          <a:xfrm>
            <a:off x="4572000" y="2132856"/>
            <a:ext cx="2520280" cy="1152128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300 mm</a:t>
            </a:r>
            <a:endParaRPr lang="cs-CZ" sz="3600" dirty="0"/>
          </a:p>
        </p:txBody>
      </p:sp>
      <p:sp>
        <p:nvSpPr>
          <p:cNvPr id="8" name="Elipsa 7"/>
          <p:cNvSpPr/>
          <p:nvPr/>
        </p:nvSpPr>
        <p:spPr>
          <a:xfrm>
            <a:off x="4572000" y="2132856"/>
            <a:ext cx="2520280" cy="11521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 dm</a:t>
            </a:r>
            <a:endParaRPr lang="cs-CZ" sz="3600" dirty="0"/>
          </a:p>
        </p:txBody>
      </p:sp>
      <p:sp>
        <p:nvSpPr>
          <p:cNvPr id="9" name="Elipsa 8"/>
          <p:cNvSpPr/>
          <p:nvPr/>
        </p:nvSpPr>
        <p:spPr>
          <a:xfrm>
            <a:off x="1619672" y="3645024"/>
            <a:ext cx="2592288" cy="1296144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95 mm</a:t>
            </a:r>
            <a:endParaRPr lang="cs-CZ" sz="3600" dirty="0"/>
          </a:p>
        </p:txBody>
      </p:sp>
      <p:sp>
        <p:nvSpPr>
          <p:cNvPr id="10" name="Elipsa 9"/>
          <p:cNvSpPr/>
          <p:nvPr/>
        </p:nvSpPr>
        <p:spPr>
          <a:xfrm>
            <a:off x="1619672" y="3645024"/>
            <a:ext cx="2592288" cy="12961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 cm      5 mm</a:t>
            </a:r>
            <a:endParaRPr lang="cs-CZ" sz="3600" dirty="0"/>
          </a:p>
        </p:txBody>
      </p:sp>
      <p:sp>
        <p:nvSpPr>
          <p:cNvPr id="11" name="Elipsa 10"/>
          <p:cNvSpPr/>
          <p:nvPr/>
        </p:nvSpPr>
        <p:spPr>
          <a:xfrm>
            <a:off x="5148064" y="3789040"/>
            <a:ext cx="2952328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/>
              <a:t>1 100 mm</a:t>
            </a:r>
            <a:endParaRPr lang="cs-CZ" sz="3600" dirty="0"/>
          </a:p>
        </p:txBody>
      </p:sp>
      <p:sp>
        <p:nvSpPr>
          <p:cNvPr id="12" name="Elipsa 11"/>
          <p:cNvSpPr/>
          <p:nvPr/>
        </p:nvSpPr>
        <p:spPr>
          <a:xfrm>
            <a:off x="5148064" y="3789040"/>
            <a:ext cx="2952328" cy="122413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/>
              <a:t>1m 10 cm</a:t>
            </a:r>
            <a:endParaRPr lang="cs-CZ" sz="3600" dirty="0"/>
          </a:p>
        </p:txBody>
      </p:sp>
      <p:sp>
        <p:nvSpPr>
          <p:cNvPr id="13" name="Elipsa 12"/>
          <p:cNvSpPr/>
          <p:nvPr/>
        </p:nvSpPr>
        <p:spPr>
          <a:xfrm>
            <a:off x="3851920" y="5157192"/>
            <a:ext cx="2952328" cy="1512168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670 mm</a:t>
            </a:r>
            <a:endParaRPr lang="cs-CZ" sz="3600" dirty="0"/>
          </a:p>
        </p:txBody>
      </p:sp>
      <p:sp>
        <p:nvSpPr>
          <p:cNvPr id="14" name="Elipsa 13"/>
          <p:cNvSpPr/>
          <p:nvPr/>
        </p:nvSpPr>
        <p:spPr>
          <a:xfrm>
            <a:off x="3851920" y="5157192"/>
            <a:ext cx="2952328" cy="151216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 dm  </a:t>
            </a:r>
          </a:p>
          <a:p>
            <a:pPr algn="ctr"/>
            <a:r>
              <a:rPr lang="cs-CZ" sz="3600" dirty="0" smtClean="0"/>
              <a:t>7 cm</a:t>
            </a:r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208912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Vypočítej:</a:t>
            </a:r>
          </a:p>
          <a:p>
            <a:endParaRPr lang="cs-CZ" sz="4400" b="1" u="sng" dirty="0" smtClean="0"/>
          </a:p>
          <a:p>
            <a:r>
              <a:rPr lang="cs-CZ" sz="3600" dirty="0" smtClean="0"/>
              <a:t>Délka tělocvičny je 24 metrů. Žáci ji při rozcvičce přeběhnou třikrát. Kolik metrů uběhnou? Kolik je to centimetrů?</a:t>
            </a:r>
          </a:p>
          <a:p>
            <a:endParaRPr lang="cs-CZ" sz="3600" dirty="0" smtClean="0"/>
          </a:p>
          <a:p>
            <a:r>
              <a:rPr lang="cs-CZ" sz="3600" dirty="0" smtClean="0"/>
              <a:t> </a:t>
            </a:r>
          </a:p>
          <a:p>
            <a:endParaRPr lang="cs-CZ" sz="4400" b="1" u="sng" dirty="0" smtClean="0"/>
          </a:p>
          <a:p>
            <a:endParaRPr lang="cs-CZ" sz="4400" b="1" u="sng" dirty="0"/>
          </a:p>
        </p:txBody>
      </p:sp>
      <p:sp>
        <p:nvSpPr>
          <p:cNvPr id="3" name="Obdélník 2"/>
          <p:cNvSpPr/>
          <p:nvPr/>
        </p:nvSpPr>
        <p:spPr>
          <a:xfrm>
            <a:off x="1547664" y="4293096"/>
            <a:ext cx="6336704" cy="12961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24 . 3 = 72</a:t>
            </a:r>
          </a:p>
          <a:p>
            <a:pPr algn="ctr"/>
            <a:r>
              <a:rPr lang="cs-CZ" sz="3600" dirty="0" smtClean="0"/>
              <a:t>72 m = 7 200 cm</a:t>
            </a:r>
          </a:p>
          <a:p>
            <a:pPr algn="ctr"/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547664" y="4293096"/>
            <a:ext cx="6336704" cy="12961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Řešení</a:t>
            </a:r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806489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Metodický návod:</a:t>
            </a:r>
          </a:p>
          <a:p>
            <a:endParaRPr lang="cs-CZ" sz="4400" dirty="0" smtClean="0"/>
          </a:p>
          <a:p>
            <a:pPr marL="742950" indent="-742950">
              <a:buAutoNum type="arabicPeriod"/>
            </a:pPr>
            <a:r>
              <a:rPr lang="cs-CZ" sz="3200" dirty="0" smtClean="0"/>
              <a:t>Výuková část</a:t>
            </a:r>
          </a:p>
          <a:p>
            <a:pPr marL="742950" indent="-742950">
              <a:buAutoNum type="arabicPeriod"/>
            </a:pPr>
            <a:r>
              <a:rPr lang="cs-CZ" sz="3200" dirty="0" smtClean="0"/>
              <a:t>Procvičovací část – barevné bubliny:</a:t>
            </a:r>
          </a:p>
          <a:p>
            <a:pPr marL="742950" indent="-742950"/>
            <a:r>
              <a:rPr lang="cs-CZ" sz="3200" dirty="0" smtClean="0"/>
              <a:t>         po kliknutí na bublinu se objeví správný     výsledek </a:t>
            </a:r>
          </a:p>
          <a:p>
            <a:pPr marL="742950" indent="-742950"/>
            <a:r>
              <a:rPr lang="cs-CZ" sz="3200" dirty="0" smtClean="0"/>
              <a:t>3.     Slovní úloha: po kliknutí na obdélník se objeví správné řešení</a:t>
            </a:r>
          </a:p>
          <a:p>
            <a:pPr marL="742950" indent="-742950"/>
            <a:endParaRPr lang="cs-CZ" sz="3200" dirty="0" smtClean="0"/>
          </a:p>
          <a:p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792088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Použitý materiál:</a:t>
            </a:r>
            <a:endParaRPr lang="cs-CZ" sz="4400" dirty="0" smtClean="0"/>
          </a:p>
          <a:p>
            <a:r>
              <a:rPr lang="cs-CZ" dirty="0" smtClean="0"/>
              <a:t>Učebnice matematiky pro 4. ročník Alter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1844824"/>
            <a:ext cx="91440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NEZNÁMÝ. </a:t>
            </a:r>
            <a:r>
              <a:rPr lang="cs-CZ" i="1" dirty="0" smtClean="0"/>
              <a:t>www.</a:t>
            </a:r>
            <a:r>
              <a:rPr lang="cs-CZ" i="1" dirty="0" err="1" smtClean="0"/>
              <a:t>google.cz</a:t>
            </a:r>
            <a:r>
              <a:rPr lang="cs-CZ" dirty="0" smtClean="0"/>
              <a:t> [online]. [cit. </a:t>
            </a:r>
            <a:r>
              <a:rPr lang="cs-CZ" dirty="0" smtClean="0"/>
              <a:t>17.2.2012]. </a:t>
            </a:r>
            <a:r>
              <a:rPr lang="cs-CZ" dirty="0" smtClean="0"/>
              <a:t>Dostupný na WWW: https://encrypted-tbn0.gstatic.com/images?q=tbn:ANd9GcRazUKItOCUzn4u8lDKJHg3YjBb1ikgWf3bvb0vE5sISgiK5g4MDw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NEZNÁMÝ. </a:t>
            </a:r>
            <a:r>
              <a:rPr lang="cs-CZ" i="1" dirty="0" smtClean="0"/>
              <a:t>www.</a:t>
            </a:r>
            <a:r>
              <a:rPr lang="cs-CZ" i="1" dirty="0" err="1" smtClean="0"/>
              <a:t>google.cz</a:t>
            </a:r>
            <a:r>
              <a:rPr lang="cs-CZ" dirty="0" smtClean="0"/>
              <a:t> [online]. [cit. </a:t>
            </a:r>
            <a:r>
              <a:rPr lang="cs-CZ" dirty="0" smtClean="0"/>
              <a:t>17.2.2012]. </a:t>
            </a:r>
            <a:r>
              <a:rPr lang="cs-CZ" dirty="0" smtClean="0"/>
              <a:t>Dostupný na WWW: https://encrypted-tbn3.gstatic.com/images?q=tbn:ANd9GcSLjhpZBD6b55BZ6xY9sgZiX8qh42FlgEPp1_LS-siZDw481hIs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NEZNÁMÝ. </a:t>
            </a:r>
            <a:r>
              <a:rPr lang="cs-CZ" i="1" dirty="0" smtClean="0"/>
              <a:t>www.</a:t>
            </a:r>
            <a:r>
              <a:rPr lang="cs-CZ" i="1" dirty="0" err="1" smtClean="0"/>
              <a:t>google.cz</a:t>
            </a:r>
            <a:r>
              <a:rPr lang="cs-CZ" dirty="0" smtClean="0"/>
              <a:t> [online]. [cit. </a:t>
            </a:r>
            <a:r>
              <a:rPr lang="cs-CZ" dirty="0" smtClean="0"/>
              <a:t>17.2.2012]. </a:t>
            </a:r>
            <a:r>
              <a:rPr lang="cs-CZ" dirty="0" smtClean="0"/>
              <a:t>Dostupný na WWW: https://encrypted-tbn3.gstatic.com/images?q=tbn:ANd9GcQLcBJnmPwC3bvfA4SA2T7PoJSO0-k7AZxZmMz__LUXJw97_h9h 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6409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NEZNÁMÝ. </a:t>
            </a:r>
            <a:r>
              <a:rPr lang="cs-CZ" i="1" dirty="0" smtClean="0"/>
              <a:t>www.</a:t>
            </a:r>
            <a:r>
              <a:rPr lang="cs-CZ" i="1" dirty="0" err="1" smtClean="0"/>
              <a:t>google.cz</a:t>
            </a:r>
            <a:r>
              <a:rPr lang="cs-CZ" dirty="0" smtClean="0"/>
              <a:t> [online]. [cit. </a:t>
            </a:r>
            <a:r>
              <a:rPr lang="cs-CZ" dirty="0" smtClean="0"/>
              <a:t>17.2.2012]. </a:t>
            </a:r>
            <a:r>
              <a:rPr lang="cs-CZ" dirty="0" smtClean="0"/>
              <a:t>Dostupný na WWW: https://encrypted-tbn2.gstatic.com/images?q=tbn:ANd9GcSETu8qu34q1Y3J2ENoOTkCUZ6RXI9rbsunz4JBvOKoAdfEPY-w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NEZNÁMÝ. </a:t>
            </a:r>
            <a:r>
              <a:rPr lang="cs-CZ" i="1" dirty="0" smtClean="0"/>
              <a:t>www.</a:t>
            </a:r>
            <a:r>
              <a:rPr lang="cs-CZ" i="1" dirty="0" err="1" smtClean="0"/>
              <a:t>google.cz</a:t>
            </a:r>
            <a:r>
              <a:rPr lang="cs-CZ" dirty="0" smtClean="0"/>
              <a:t> [online]. [cit. </a:t>
            </a:r>
            <a:r>
              <a:rPr lang="cs-CZ" dirty="0" smtClean="0"/>
              <a:t>17.2.2012]. </a:t>
            </a:r>
            <a:r>
              <a:rPr lang="cs-CZ" dirty="0" smtClean="0"/>
              <a:t>Dostupný na WWW: https://encrypted-tbn2.gstatic.com/images?q=tbn:ANd9GcQGJbpRYG7vPfXvUctYcUgt26pGZ7JDPFOAzI4q22hiEk4H6TE1 </a:t>
            </a:r>
            <a:endParaRPr lang="cs-CZ" dirty="0"/>
          </a:p>
        </p:txBody>
      </p:sp>
    </p:spTree>
  </p:cSld>
  <p:clrMapOvr>
    <a:masterClrMapping/>
  </p:clrMapOvr>
  <p:transition>
    <p:wedg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1162</TotalTime>
  <Words>471</Words>
  <Application>Microsoft Office PowerPoint</Application>
  <PresentationFormat>Předvádění na obrazovce (4:3)</PresentationFormat>
  <Paragraphs>121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Platí: 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Tkadlecova-nb</dc:creator>
  <cp:lastModifiedBy>Tkadlecova-nb</cp:lastModifiedBy>
  <cp:revision>58</cp:revision>
  <dcterms:created xsi:type="dcterms:W3CDTF">2012-02-13T14:25:05Z</dcterms:created>
  <dcterms:modified xsi:type="dcterms:W3CDTF">2013-09-17T17:13:28Z</dcterms:modified>
</cp:coreProperties>
</file>