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20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5736" y="908720"/>
            <a:ext cx="4572000" cy="283154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dirty="0" smtClean="0"/>
              <a:t>Jednotky objemu                                           </a:t>
            </a:r>
            <a:br>
              <a:rPr lang="cs-CZ" sz="3200" dirty="0" smtClean="0"/>
            </a:br>
            <a:r>
              <a:rPr lang="cs-CZ" sz="3200" smtClean="0"/>
              <a:t> VY_32_Inovace_18TK-1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Mgr. Ivana </a:t>
            </a:r>
            <a:r>
              <a:rPr lang="cs-CZ" sz="3200" dirty="0" err="1" smtClean="0"/>
              <a:t>Tkadlecová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ZŠ a MŠ </a:t>
            </a:r>
            <a:r>
              <a:rPr lang="cs-CZ" sz="3200" dirty="0" err="1" smtClean="0"/>
              <a:t>Nedašov</a:t>
            </a:r>
            <a:r>
              <a:rPr lang="cs-CZ" sz="32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Picture 5" descr="ikon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437112"/>
            <a:ext cx="4752528" cy="1368152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205451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 Anotace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Výstup ukazuje žákům jednotlivé jednotky objemu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a hravou formou učivo procvičí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Autor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   Mgr. Ivana </a:t>
            </a:r>
            <a:r>
              <a:rPr lang="cs-CZ" dirty="0" err="1" smtClean="0">
                <a:solidFill>
                  <a:schemeClr val="tx2"/>
                </a:solidFill>
              </a:rPr>
              <a:t>Tkadlecová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Datum zhotovení:                       </a:t>
            </a:r>
            <a:r>
              <a:rPr lang="cs-CZ" dirty="0" smtClean="0">
                <a:solidFill>
                  <a:schemeClr val="tx2"/>
                </a:solidFill>
              </a:rPr>
              <a:t>Únor 2012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Jazyk:                                             </a:t>
            </a:r>
            <a:r>
              <a:rPr lang="cs-CZ" dirty="0" smtClean="0">
                <a:solidFill>
                  <a:schemeClr val="tx2"/>
                </a:solidFill>
              </a:rPr>
              <a:t>Čeština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Očekávaný výstup</a:t>
            </a:r>
            <a:r>
              <a:rPr lang="cs-CZ" dirty="0" smtClean="0">
                <a:solidFill>
                  <a:schemeClr val="tx2"/>
                </a:solidFill>
              </a:rPr>
              <a:t>:                      Řeší úlohy, ve kterých aplikuje a procvičuje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osvojené početní operace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Speciální vzdělávací potřeby</a:t>
            </a:r>
            <a:r>
              <a:rPr lang="cs-CZ" dirty="0" smtClean="0">
                <a:solidFill>
                  <a:schemeClr val="tx2"/>
                </a:solidFill>
              </a:rPr>
              <a:t>:    Žádné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Klíčová slova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Matematika, jednotky objemu, litr, hektolitr,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převody jednotek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Druh učebního materiálu</a:t>
            </a:r>
            <a:r>
              <a:rPr lang="cs-CZ" dirty="0" smtClean="0">
                <a:solidFill>
                  <a:schemeClr val="tx2"/>
                </a:solidFill>
              </a:rPr>
              <a:t>:         Prezentace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Druh </a:t>
            </a:r>
            <a:r>
              <a:rPr lang="cs-CZ" b="1" dirty="0" err="1" smtClean="0">
                <a:solidFill>
                  <a:schemeClr val="tx2"/>
                </a:solidFill>
              </a:rPr>
              <a:t>interaktivity</a:t>
            </a:r>
            <a:r>
              <a:rPr lang="cs-CZ" dirty="0" smtClean="0">
                <a:solidFill>
                  <a:schemeClr val="tx2"/>
                </a:solidFill>
              </a:rPr>
              <a:t>:                      Výklad, aktivita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Cílová skupina</a:t>
            </a:r>
            <a:r>
              <a:rPr lang="cs-CZ" dirty="0" smtClean="0">
                <a:solidFill>
                  <a:schemeClr val="tx2"/>
                </a:solidFill>
              </a:rPr>
              <a:t>:                             Žák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Stupeň a typ vzdělávání</a:t>
            </a:r>
            <a:r>
              <a:rPr lang="cs-CZ" dirty="0" smtClean="0">
                <a:solidFill>
                  <a:schemeClr val="tx2"/>
                </a:solidFill>
              </a:rPr>
              <a:t>:            Základní vzdělávání-první stupeň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Typická</a:t>
            </a:r>
            <a:r>
              <a:rPr lang="cs-CZ" dirty="0" smtClean="0">
                <a:solidFill>
                  <a:schemeClr val="tx2"/>
                </a:solidFill>
              </a:rPr>
              <a:t>  </a:t>
            </a:r>
            <a:r>
              <a:rPr lang="cs-CZ" b="1" dirty="0" smtClean="0">
                <a:solidFill>
                  <a:schemeClr val="tx2"/>
                </a:solidFill>
              </a:rPr>
              <a:t>věková skupina:            </a:t>
            </a:r>
            <a:r>
              <a:rPr lang="cs-CZ" dirty="0" smtClean="0">
                <a:solidFill>
                  <a:schemeClr val="tx2"/>
                </a:solidFill>
              </a:rPr>
              <a:t>4. ročník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Celková velikost</a:t>
            </a:r>
            <a:r>
              <a:rPr lang="cs-CZ" smtClean="0">
                <a:solidFill>
                  <a:schemeClr val="tx2"/>
                </a:solidFill>
              </a:rPr>
              <a:t>:                          165 </a:t>
            </a:r>
            <a:r>
              <a:rPr lang="cs-CZ" dirty="0" smtClean="0">
                <a:solidFill>
                  <a:schemeClr val="tx2"/>
                </a:solidFill>
              </a:rPr>
              <a:t>kB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299695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413338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Po celém světě se užívá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MEZINÁRODNÍ SOUSTAVA JEDNOTEK(SI),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která pevně stanovuje základní jednotky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pro všechny veličiny.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996952"/>
            <a:ext cx="87715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/>
              <a:t>Objem měříme různými druhy odměrek:</a:t>
            </a:r>
            <a:endParaRPr lang="cs-CZ" sz="4000" b="1" u="sng" dirty="0"/>
          </a:p>
        </p:txBody>
      </p:sp>
      <p:pic>
        <p:nvPicPr>
          <p:cNvPr id="8200" name="Picture 8" descr="http://t3.gstatic.com/images?q=tbn:ANd9GcT-LsMWW9f29SdE6jOpdBXsJBrGcr88M5N8BMXyF0JXjOfwYqdM8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692696"/>
            <a:ext cx="2286000" cy="2000251"/>
          </a:xfrm>
          <a:prstGeom prst="rect">
            <a:avLst/>
          </a:prstGeom>
          <a:noFill/>
        </p:spPr>
      </p:pic>
      <p:pic>
        <p:nvPicPr>
          <p:cNvPr id="10242" name="Picture 2" descr="https://encrypted-tbn2.gstatic.com/images?q=tbn:ANd9GcQb7PCXOGYKYOmRVVTfno5hxscwTEmUnC_Bt61jONq3d5aRCI7W2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692696"/>
            <a:ext cx="2143125" cy="2143125"/>
          </a:xfrm>
          <a:prstGeom prst="rect">
            <a:avLst/>
          </a:prstGeom>
          <a:noFill/>
        </p:spPr>
      </p:pic>
      <p:pic>
        <p:nvPicPr>
          <p:cNvPr id="10244" name="Picture 4" descr="https://encrypted-tbn1.gstatic.com/images?q=tbn:ANd9GcS7UVDWo0IUQYC3KrIyIU95O6UvEM_BR2LYOa8LPVyLq4pXQYC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365104"/>
            <a:ext cx="2647950" cy="1724025"/>
          </a:xfrm>
          <a:prstGeom prst="rect">
            <a:avLst/>
          </a:prstGeom>
          <a:noFill/>
        </p:spPr>
      </p:pic>
      <p:sp>
        <p:nvSpPr>
          <p:cNvPr id="10246" name="AutoShape 6" descr="data:image/jpeg;base64,/9j/4AAQSkZJRgABAQAAAQABAAD/2wCEAAkGBhISEBIUEBAUEBAQEBQVDxAPEA8QDxQQFBQVFBQQFBQXHCYeFxklGRQSIC8gIycpLC0sFR4xNjE2NSYrLSkBCQoKDAwOFA0PFCkYFBgpKSkpKSkpKSkpKSkpKTUvKSkpKSkpKSkpKSkpKSkpKSkpKSkpKSkpKSkpKSkpKSkpKf/AABEIAPAA0gMBIgACEQEDEQH/xAAcAAABBAMBAAAAAAAAAAAAAAAABAUGBwIDCAH/xABLEAABAwICBQgFBwcMAwEAAAABAAIDBBEFIQYSMUFhBxMiMlFxgZFCUqGxwSMzYnKCkqIUg7LC0dLwJCVDU1Rjc4STs+HxNUR0NP/EABcBAQEBAQAAAAAAAAAAAAAAAAABAgP/xAAaEQEBAAMBAQAAAAAAAAAAAAAAAQIRITFB/9oADAMBAAIRAxEAPwC8UIQgEIQgEIQgEIWupqWRsc+R7WMaLue9wa1o7STkAg2IVZaSculLCS2jjdVvHpk81BfgSNZ3gAOKr7E+WLFJidWZlM0+jTxNB+8/WPkQg6OQuVZNL8Qd1q+qP+YlA8gVnDpbiDerX1I/zEx95RHU6FzthfKzikJGtO2oaPRqI2Ov9puq72qf6O8t1NKQ2sjNK8/0gJlgJ4kDWb4gjiirKQktLikMtjFNHIDmObkY+48ClSAQhCAQhCAQhCAQhCAQhCAQhCAQhCAQhN0ukVK2YQuqYhO7ZEZGc4bZno3vuQOKFrina7quDvqkH3LCtrWQxuklcGRsaXOc7YABfx7kDfpPpRBQQGWodbdHG2xkkf6jB8dg3rnvTDTapxGS8rtSAG8VOwnm29hPru+kfCyV6c4jUVtU+odG8Q9WnbfX5uIAZOA6pJu48TtyUaa3sz7lBoEKzbEt4YsgxEamxLYIlsDVsaxUahEgwJU2NZiJVDW+lzvbPt3pfR4tVRfM1U8fBk8rR5A2Wx0KxENkEgwPlRxGnkBkmNXEOtDNq3I4SBus08c+5Wjo1yrUVW3pu/JZQ25jnIsQBfoPGTu7I8FR5hWBp8lF26QwXSinqtbmX3LSQWva5j8t4B2p2XPWjOlrqVx52PnmkABwcWyttsN/S9hG4q3NGtN4alvRfrkDpC1pm/Wb6Q4jy3qm0pQsIpmuF2uDgd4IIWaihCEIBCEIBCEIBIMaxyCkiMtRII2DZfrOPqtG1x4BJ9K9ImUNJLUPGtqABrBlrSOIaxt9wuRn2XVPVTqzGmgincC3+meHRwC+2zju4C5QaNOeV6qqNaOkJpYDldh/lDxxeOr3N8ymHAdDMSpSytEL2S5uidIwlwDgQXkHMEgnb2+VpaF6A0lE9r5iKmqGx726sTD2xNO/6Ts+yysdkjXDLPtH/CChTyjzg2rKNkpH9JGDFKOOsy3uKKrHqfENWMTVBcQ4MiqHmQNJHWY4kEEZG9tyuTFtD6WoB5yJoJ9JoAKgWK8mDaeohmhOs0SEBpGesWusPNQNmgkRlgGv0nMc5jnetqmwd5WUmqNB6Wb5yFpcfTbdj/vNsVq0IwjUY8DYJX2PaNYgHyAKmcUFgpFV9LyMwu+aqZYuD2smb+q72pqrORqqb83UQSD6TZYj7A8K4IY0TBaRRE/J1XsPzLX/AOHNEfY4tPsSd2h1c3bRT/ZiMn6F1dNRtTph5uETTnibD5IzaSKSM9kkMrP0mhadZo2uA7zZdNrTLRsd1mNPeAhpzSZWesPO6xLhuBPc1x+CvfGdG4iCRGPJVzjmEhhNgqlRKJhcMxqgGxBtc27exZOiSp0Vj7D8D8PEdiNVAgdCvaaZ8Tw+NxY9pu1zdo/aOCVujWl8aIsvRfTBs7OvzVY0dJt9VsoHpNOYPFrg627JTTRnGHVETnPbqlkhZewFyACcgSN+0Fc+FhGYyIzBG0HtT1oxppUUc4fzj5YHH5aBztZpB2uYD1X8RttmiugUJPh9fHNEyWJwfHI0OY4bwfcd1t1koUaCEIQCEIQYTQh7S1wuD/2COKSc5YiOXa75t+wP+jwfbdvtcbwFy11FO17S141mnaPaCDuIOdxsQRzFMNIPuKQMxV8RzzA45juKkL5DH0JzrRk2ZObZE5BsvYex2w77Ha043hZbcgXG5AvoNIWuGZvw2OHhvXmMYgCA9uYha6QcZepE3xcbKGMpnl4AuLnyUgLjJUMgGYh1Zqo/SAtBCeN7vP1FN7C/BsPEcYb2AC/bYAXTs1mSxijslACo8a1YTBbgFrlCBmqhmnDDNiQ1gzSzCygckIQg1zR6wsoNpPhW3JT1NON0ms0oKVqoNVxuMt/ckjhY2/jvUnx/Cywk2yKjVS3YfA+8fHyC0w1OKSyPzW9zskikeorZzi8dYpK6ZetmQTnk20z/ACSbmJ3fyaZ2RccopTkHcGnIHsyParrXL9w4K3eS3TTnmCknd8tE35FzjnJEPRPa5o8x3FRYsNCEIoQhCAQhCDF7AQQQCCLEEXBB2ghM1Qx1KM7y0hIBabulg1iANX147kZbW8RkHtRvlCqdSheAbGSSJgtt+ca4/ha5BpxWeOAB0TecmkOrTR73v9Y9jG7SSlOjuE8zGQ52vLI4vnk3vldtPcNg4BMei8Zd0nEueQAXuJc6w2Nud3BTSBmSDY1izsgL1B5ZYSLYVregaK4ZpRhRzWmvGa2YX1kDshCEAo7priDo4WBl9aWTVuNoaGlziOOVvFSJMel9DzlOXDbE7X+zYtd7HE+Cs9S+IlQdJupI8vhmsHNkOuWE5a7HHMEHdsNuKhWK0Zje9jh0mOLT9Zp/aFLqJ2Thvab+eR9oHmm3TCnu9kn9dGC767ei73A/aW8pqucu4hjzl4Jw0T0PkxGZzGPEUUYBllI1rXvqtaN7jY79x8W6YbVbnI9RhtA59s5qh5J4MswDza7zWG4Z8U5C4jH/ACaqkEwH9OGOjcezoNBb359yqfEqKWmnfDO0sljNnNPmCDvBFiCNoK6qVPcv+CgNpqtos4OMEpG8EF8d+60n3lGlbxSJdS1T43skjdqyRODmOG5zTcFNdG64CXsVZdF6M48yspY5mZFwtI2/UkGT2eezgQU6qm+SbSDmao07z8lVZsvsE7Rl95oI7w1XIo0EIQgEIQgFC+U6X5KnZ605d4NjcPe8KaKA8pT7zUjexsrvN0QHuKBdorD0ApZGMkwaOx2jb3KQtQZIQhB4Vg5ZlYOQNmIBeYceks8RGXitFAemED4hCEAsZGAggi4III4HIhZIQVdLAYqhzDucWnjuB9x8UY7Dr0pO+J4cPqvsx3t5tOmnlJqytkHpjM/Sbl7tXySKkkbM0tBBbM1zLg3Gs8WHk/V8l2y7jK4zmViuKxliVb3JLUB2HNaNsU0rXd5drj2PCqfEGZ+Y/jyU85F6z/8AXETvjkaO8OY73MXKt4rPUF5aqXXwec2uY5IX93yrWk+Tip0mXTTDPyjD6uIC5fTyag+mGlzPxBqjbmXC3ZBO9kw4XIn5pyRGcFQ6NzZGGz4ntew/SaQ4e0LpOhqxLFHI3qyMa9vc4Bw965pCvbk1q+cwynublgdGfzb3NH4Q1BJ0IQihCEIBV5p7nXQDsgB+9I790Kw1Xel51sTaPVhjHjrSH4hBKsEjsxvcnkJswpvRHcnMIPV4vV4gCsHLIrFyBBiI6PikdIekO9LcQ6pSCmPSHegkAXq8acl6gEIQgjenWHiWld2tIcCNo4ju2+CrjRqVzXOYMrXNg2QtD8i0h5s1uZvYA7NquHEIg5jmnY5pB7iLKqaa8c72HcfaD/2uuHZY558spn0qhAmkIFmuIkb9WQCS3hrW8Et5K6vm8SDd00MjPFtpB+gfNe6Vw3ax3B8Z+yddv4ZQPspg0eruZraWW9g2eMuP0XHUf7HOWF+uiUFCFltyppLhX5JiNVBazY5nc3/hu6cf4XNSmB9wpXy94RzdbT1DRYVERY8/3kR2n7L2j7KhdFJkiFt1c3JC7+b3cKmQDyYfiVSwKuvkiZbD7+tUSkfhb+qUE2QhCKEIQgFW+O54rJwEQH+m0/FWQq5xYfztL+b/ANpiCb4c3ohLkmoh0QlSAXi9XiDwrFyyKwcgR13VKbYTmnKt6p7k1M2oJHEch3LNaqY9Edy2oBCEINFVsVZaRQ83Vh255z8cj8VZ1TsVfabw5NcNrT/HxW8L1jOcNGNM1oHfR1HjwJjd+nF5KAzbMtouPEHL4KwA7Xjt67Ht8XMJb+NkagdS2znfWv5j/hMpq1J8dHYXV87BFJ/WRMf95od8UqUd5PqnXwylPqxan+m5zP1VIlh0Vry90IfhjJLZwVUZv9F4dGR5ub5KlcOfkry5dKoNwhzTtlqIWt7w7nD7GFUXh4yRDkwq/wDk5pebwymBFi9jpP8AUe549hCoKlhL3Na3Nz3BrR9JxsB5kLpuhpRFFHG3qxxtY3ua0NHuRW9CEIBCEIBV1in/AJeX83/tMViqvMZbbFn8Wxn8AHwQTujHRCULRSdULegF4vV4g8K1uWZWDkCWq6p7k0tKdanYe4ppagkFGeiO5b0moT0QlKAQhCDTU7FC9KGa0bxwyU0quqopi7cjxViVBKDEWtaA4gPa4Frcy4hjg+9hnaw27Bmo7jdPqTPb6rnN+6SFJKJoD5G22nPuKZNI23dres1jj3lrdb8V10z9csfFn8kU+th1v6uolb5kSfrqbKuORWe9PUs9WdrvvRgfqKSac6aRYbTGV9nSuu2nhv0pJLexoyJO4cSFydlW8vOkAlqoKRhuKZpkmt/WyAarTxDM/wA4oJTR2C0iSSeV80zteSV7nyOO9zjcnh3JwbGiJXyY4Rz+IxEi7ILzP+xkz8ZafAq+1AuSHAuapHTuFn1Trt7eZZcN8yXnuIU9RQhCEAhCEAoBpK22KsPrQRn8Ug+Cn6gmmjbV9M71orfdef30SppSdQdy3rRRHoDuW9FC8K9WJQeFa3LMrW5Amn2HuTQE7zJp3oHzDz0QlaQ4ceiEuQCEIQaKo5KKYudqlFY7JRXFTtQQqYhs+eQdkO++QTVpIzog8HDykL/c8Jxxek15G2NnNNwSLgDK+XgN4SbSiMNhiGtrOLZC45A7GNvYZbWuXW3cjlJq0i0X5QThjKjVg558/N82C/UY1zNe5dlc9YZDs2qKYvi9TiFQZql+u85NAFmMZuYxu5v/AGc1nUR63mlNC1rd2a5OjyGk1QnbRvAnVdVHA24D3XkcPRiGb3eWziQkMjrq4uSzRf8AJ6czyNtNUgFoO1kG1reBd1j9nsRU1p4GsY1jBqsY0Na0bA1osAPALYhCAQhCAQhCAUK5QBaajdxlB84j+1TVRDlGj+Tp3erUW+8x37qFSbDz8m3uSlI8JdeJvcEsQCxKyWJQYFanLaVqeoE8yaTtTrMmp/WPeqHbD3ZJxCbMNOSc2oPUIQUCOsOSimKu2qU1rslEsXO1BEMSmcCS21/pAkewhMGK1Jda5vqtsPaT5kk+KfMSO1R2vPvWoxTIDks2OSWN/RHcE76NYFNXVDYYBmc5JCLsjj3vd8BvOSjSS8nOihrajWkbempyDLfY9+1sPHtPDL0gr1Cb8CwSKkp2QwizGDaes5xzc9x3uJzTgooQhCAQhCAQhCAUY5Q470YPqTxnzJZ+upOmPTaO9BP9ENd92RrifIFAq0efenZ9UJyTNom+9MzuTygFiVksSgwctT1sctTlAnlTVN1j3p0lTXP1igcsMOSdGlNGGFOzVRmvCvVi5A31xyUUxbepTWnJRbFjtQQ/Ed6jOLHoP4NJ8s1JsRO1RnFvm3/Vd7iqxTVo/gs1ZMyGnZrPeSSTkxjL5yPO5ouPcMyF0ZoholDh9OIouk82M0xFnyP7T2AbANw4kkoOTbR6Cmw+B0LLPqYIpZpDm9znsDrX9UXIA+JJMrUbCEIQCEIQCEIQCEIQCjfKJiHM4bUO7WtZb672tPsJUkUL5Wnfzfb1qiMfpH4IF+gVQH0rSDcbiFJVQWiOm8uGO1XNMtG85t9KM9o4fx3XRgWlFNWMDqeVr7i5YSBIO9vxFwgdViVksCgwcoryiTzQ0E89PNLHNCwGMRarmuLpGN6TC062RKlLitRKgrJunVRC+aJ7OcdFHC9j6t8cZmdJE15DD8m1jNbK/T259iSzaZVDqqUuLIYIKKKokjj1Kgl79UFnOMY7XbrOAu21hc3yVnylR3FDKJhqNeY+bN+bMAOubgHpncPD2oI7FyiTESRwwNMrqKeeGWKRs4a6Nhc0PjAO22w2N9ynuiWNCppIJOcZJK6CIz82WHVmcwF7XNHUN75FR+iFbuOq4RG5YKcxumPOWI1nAhovFa4v0e+7qxlaNYEl3QLWua6Bo1uceecsTc9DmxYi+R7zRJbrXIck1Yf+Vc4DK0BhZZw5wO1XACzmgbbnWvfPPbuDhK9AgrXZKLYq7apHWy5KL4o/agi2IO2qO4mOg/6p9yf8Qda5JsOOxRLE8RDiWR5+s7dbsVZdC6EOvhlD/wDFAPKJoT2ozybSXwqj4Q2+65zfgpMo0EIQgEIQgEIQgEIQgE1aUYGKulkhJs5wBjcdjZGm7SeF8jwJTqhBzrW0D4nujlaWSMNntduPxHHemk0bo3a8EjoXg3GqTq37bbjxC6D0n0QhrW9PoStFmTNA1gPVcPSbw8rKpNI9DamkJMjNeLdNHd0f2t7fFUYYVyuYjTWE7W1TB6TgS631hY+d1MMI5cqKSwna+nd2nps+DvYVVz0llha7rNB7woOhaPTGhm+bq4STsBeGO8nWKcg8EXaQ4doII8wuXnYZHuu36riFnA2aP5qpkZ3OI9yg6ZlTbUDNUTFpRibOrXyEfSc53vW8ab4p/age9jPiEF7YftTo1c9x6fYqNlQ0fYi/dWTtOcXd/wC5buDR7gqOh7XSKsqGMF3vawdr3Bo9q58nx3EZPnMQlI7BJJ+1N76Nzs5JnvPfb2oLlxjTaijBvUsceyO8h8xl7VBMX5RmPJFPE5/0n7PIftUUFDGPRue1xJKzJA2C3dkiPK2tmmN5XarfUak+oALAeSV01LJK8MiY6SR3VYxpc4+AVs6CclYgcyorbOmaQ6OAWLI3DMOefSeOzYOO4JZoPhTqbD6aKTJ7YrvB2tc8l5b4F1vBPqEIoQhCAQhCAQhCAQhCAQhCAXhF9q9Qgi2Ncm9DUXPN8w8+nTkMz7SzqnyUJxTkYqG3NPPHKNzZA6J/dlrA+xW+hBzvX6A4hF1qSRw7YgJh+AlMVRSSRm0kb4z2SMcw/iC6lXjmg7RcdhzCDlTW4ouV09NgNM/r00L/AK0MTveEil0Iw922hp/CFjfcEHOLXFbGuK6DPJ5h39ii8A4e4rOPQLD27KKHxZre9Bz3r8UppqCWQ2jikkP93G9/uC6LpsApo/m6aGM9rIY2nzAS4DsRFBUHJviEuymMY9adzYx909L2KW4PyKi4NXUa3bHTjVHcZHZ+QCtFCKbsH0ep6VurTwtiB6xAu931nnN3iU4oQgEIQgEIQgEIQgEIQg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48" name="AutoShape 8" descr="data:image/jpeg;base64,/9j/4AAQSkZJRgABAQAAAQABAAD/2wCEAAkGBhAQEBUSDw8PDxAQEBAUEBAPDw8UDxAPFRAVFRQUFBQXHCYeFxkjGRQUHy8gIycqLCwsFR4xNTAqNSYrLSkBCQoKDgwOGg8PGi4fHSQ1MiwpKS0pLCouKSopMC8qLC0sKSwpKSwpKSwsLyksKSwsKSopKSksLCkpKSksLCwpLP/AABEIAOEA4QMBIgACEQEDEQH/xAAcAAEAAgIDAQAAAAAAAAAAAAAABQYEBwEDCAL/xABMEAABAwICBQgGBAkKBwAAAAABAAIDBBEFIQYSMUFRByJhcYGRscETIzJSYqEUcrLRJDNzgpKiwuHwFTRCQ2ODo7PD8QglU2R0k7T/xAAaAQEAAwEBAQAAAAAAAAAAAAAAAwQFAgEG/8QALREBAAIBAwIFAgUFAAAAAAAAAAECAwQRITEyEjNBYXEFIiNCUYGhNJGxwfD/2gAMAwEAAhEDEQA/AN4oiIOEXK4QEXKIOEXKICIiAiIgIiICIiAiIgIiICIiAiIg4XKIgIiICIiAiIgIiICIiAi+HStG1zR1kKGxPSqKJ2q2z+aTr6zRHf3da9roJxdbp2jaR1DM9wWvcR04ndlGxp+rLE79qywWVGJzZtcyMH36lo+TLoLxiul8FO7VMdVK/wB2Clnk/WDdUd6jnadSn2MKr3D4xBH8nPUCzBa1w9biIbxEeu4d5I8F9/yNE3ObEKh3EemYxv3/ADQT9NpdUvPOw90TeMtVBl2NupZ2Pwja9t+AN1TY6/DozYSQvd/aT+kd3OcVkOxyEC7RGBxDQAgsUmlkA/pBY0unFO0XOvYbSGm3eqrLpdS569VDGB8QLu4Kgaa6eCdhp6cl0ZI9LKbjWaDcMYOF7XJ4WG9Bs+r5YqNh5rHyWP8ARLRfqvt69ikKHlJpZAC9royd1w8jr1cgV5l+kOuTnmvps7uHcg9X0ullHJk2dgPBxsfmpOOdjvZc0ngCCV5HhxeZux77bwTdp6wcis2HSedsnpGyyRyXvrxuLfkNyD1ei0zolyyvbzK13pG2Gq/VGsTwLgbX62hXnRTlMosRcWRudFKHECObVDnfVsbHq2oLaiIgIuFygIiICIiAiIgIiICpfKHh3pWNJdKANYcyWRm0D3SOBV0UPpNTa8LugX7j+9BpZ+AROcGlpeXOAGu4vzJt/SusjSZ7aejgbECy4ksQ886MSOEbi0c25bbcpJp1Jdc/1YfJ+gwv/ZUHyju1DHCP6mGNnaGC6gyzMbbNDRY4t4ptG+0KU6sc91jc3Nszf7lPNwZ7BfXA6G6481X8NZrTsHxj5Zq61pyVfJlvWYiJaml0WHLW1r1/0gJw5u1zz1SvUTVVNtoef7wqVrCoOtUlMlp6q2fSYq9sfzLHZVNJyYQTvupOmwD0guBGN+bblQcPtDrHirrgxy7F7lyWrHDzR6TFlna8fyr74tU6ptlwH711yQbOde/QNqycRykK5hh1xbYdx6V7XJPEyjyaWs71pHPoxWx9PyC72M6u5YRn+RI7Qvg1xCsslKehB3D+OtfElEDsyPA7ViQ4nxWfDWNdw7UGCWlpWVQVhZI17RdzSDYHVdcHKxOV+tZE0NxlmO8jq4qOkjsUHpTQbTr6ePRzxfR6kM1wy92yRE5Oa7eRkHN3HoIVuXnPk8xRxksJpGTQesjbzSySMZSBoOYfbvF8l6Dw6tbNG17djgD2oMhcoiAiIgIiICIiAiIgLHrYtZhHWO8WWQvmRtwR0INWjD7zObxfGzsdK0v/AFGvWvuUGr16qQ/EVuKqpgycu6XyD82Mt/1fktEaST60rjxcVWy83hraONsNpdWjUWtUD4Q4+XmrRiBUFodHeR7uDQO8/uU1iTlTyzvdvaONsG/6oKqKhqtTFQoerCmxs/Uo2P2h1jxVzwU5Klt29quOCle5+jn6d3ovGBaQrigfzgu3HhaRYtG7NI5q9txmn5Q9fzJnj43dxN/Nd1TTAOaB7Lh5/wCyY6y07viDT8reS7Sbxxu4DV7svJW6TvEMPPXa8x7r7yfclFNikcjn1U8T4y2wY2Mtsb7bjoUhi3/DzWRNLqOsiqSLkRyRmFxHAO1nNv127Fn8hFfaeSMn24z3tsfvW7V2geSPXU8roKqJ8MrDZzJAQ4dPSDuIyK+6qEbRsPyP7/HrXoflF0DixWmLbNZVRAupprZtdvY472OtYjqO5eeKJzjrRyNLXtLmPadrXNJDh1gg9yDFpKt8ErJYzZ8bg5p6Ru6js7V6H5PsbbK0auTJmCSMe7rbW9huF54qGWPj1hbF5JsWIaWE5wygt/Jybf1h80G+UXxG+7QeIBX2gIiICIiAiIgIiICIiCnaV1IZ6QZXjp3X4+sfYfKNeesVku89a3pyiyBjZ3Da5sDCeOrrO/bWhK193FVLc5G1hjw6ePeVh0MZk89IHyU5hOBmuqXMLiyCEAyubtPBoUZojHaAni53yy8leOT9vqqh1ts5Hc1qrdckta29dLWI9WQ7R7DmgR+gYCRYFx9a6w94nWJ7VrjTnRoUrrsJMb7lpO0dB6VctJr+mbnnlbo55WJypD8Fb+UH2V3WZ3V70jwzDUA2q24GdiqW9WrBDsUmbor6CfxHTpG3nqNpjmpfSRuYUNAc15TmjvUcZpdGkTeex3FngT96+Kc3hcPdfcdRsfNZGPi7IzwJHeL+S6KLNrh70YPaC4HwVnHP2wydXX8Sy98kdf6PEIs8nODT+dzfNej7LyloZU6lTG7ZZw+Rv5L1Yx4IBGwgEdRUqk5svPXK1ggpMXMjBaOtjEotawlB1JR9l35xXoa61T/xBUYNLSzAZxVRYTwbJE7b+cxveg1FXxb+IB7dh8lLcnM5bWlt8pKeUfnNcx7fB3eo6rzYD/H8ZLt0Mk1cQg+J5aepzHDzQem8Fm14GH4VnKF0SkvTN6CQppAREQEREBERAREQEREGqeU+q5j/AIpnfqNazxaVpSoOa2pymVN2t+Iyu/SkLvNaomOapxzaZbsx4cVI9l60cZq0zOkE95JV25PcqeYnfUP8AFT8KZanYPgHgrlyfW+hyE76iX7VvJVad8tbVRtgpHwjNIB+FRjiY/8AMKwuVp34Mz8r5KcxxkPp4jqc/wCkRNOrKfZuSDYg5X8FXuVx3qYhxkPgpojmFS9t6z8NSb1aMCOxVi2as2BblJm7VbQ+Y79JG80Kvx7VZdI28wKsMOa4xdqbWcZXfi7b09/dc09+XmsHDj7PVI37J+9SNWL07+gX7iCoqhfYN6JB82keSsYujN1cfd+yUwGTVlZ0PA+a9X4HNr00LuMTO/VF15Jo3asvU8H5r1LoNU69BEeGuO55U7MT6oHLjGDg8h9yemI/9zR5q/XVE5bj/wAlm6ZaX/6Y0GjJPxQ/jcU0XP4fTf8AkxfNwC+ZD6ofxuXdoa3WxGlH/cNPY1rnn7KD0ZoWfwb+8d5KfUBoQPwQH3nuKn0BERAREQEREBERAXzIbAngD4L6WLikmrBK7hFIR16pQaI5RJc2N92Jg7bBa7kV45Q5rzuHCw7gFRwLuA4kKlT1l9BnjaYr7Q2NTttE0cGt8FbuT9t6I9M057fSOVTIswdQVu0EFqAHf6SU/wCM8qri6y1td2VhGYlGf5QiuCLujtcEbCSoXldyZCPif8gPvVoxnSCSeugj1WNax19gcS4tJvmMuxVLlc/qen0nkp423jZnWm00nxRtLV+9WXA9yrR29qsmCblJl7UGi8xI6QD1aqjdqtuOj1aqI2rjD2rGv81IxM1o3t4scP1VAUzsj1xnucPvVhw45quPGq944Fw7nfuU2PrMM/Ux9tZ+YSBNpD02K9K8lFTr4ePheR3tafNeaJfbB4tC9Ccic96R44OYe8EfsqyyWxlrXl7rdTDWRb56uFvYwOkJ/UHetkrRPLdjgqMRhpGG7aNhfLY5emlAIB6QwD9NBRKwWa0fD933LO0BjvXtd/0YKmTtEJYPnIozEpc7cLDu/ep7k2onPnkcN7WQN6XSSNe7ubGP0kHoPRWDUo4hxZfvN1LLrp4QxjWjY1oA7BZdiAiIgIiICIiAiIgKPx4/g0nS0D9JwHmpBROlD7Uzul8X+a0+S8t0d443vEPPem82tUPPxFVemF5Gj42+KnNKJLyu+sfFQuHC8zPrt8VSp2t/Pzl2bEl9nsVv0Lb/AMvZ1yH/ABHKn1B5quWhjSaCIN2nzcVWxerU1/5UG4XxJn1v9IqA5Wzz4R0P8QrVVYTNDiEbpGWD3O1SCDsjIztsVQ5WX+tiHBjvtKeI5hQyTE0tMNcnarHgm5Vw7VYsEOxSZe1V0fmJbGh6pVAbVcMYHqlTt6jw9Fr6h5kJHDzmoXGI9WeTpcT2OF/NS9Cc1h6TxWmB96Np7QSD5KanepaiN8G/6S6XHKM/D9y3ryDVF45m8BGfm771ocv9Ww8CR/HctscjWPw0n0mWokbFCyDWc5x4OFgBvJvYAZlWmK23pppdDhlI6omIJ9mGO4DpZj7LG+J4AErzTFUSSPkqZzrSzPdI855ucb2F924DgApLS3S2bGav00jTHTxXFNCT7DDtc743WF+wblD11SANUbvFBiVMtyty8jGjxDWSOG4zOuP6x4Ajb1hgC1PozgzqypbEBdtw6T6gPs9ZNh2lepNH8JFNA1gA1jm+3vEbOobOxBJoiICIiAiIgIiICIiAoDTOS0DemUfKN7v2VPqr6eyWhZ9eQ90Lx5rjJ2yn00b5qx7vPGPPvIesrBwkevZ9cLJxh13nrWNg384j+sFVjsbV+c8fK/VR5qt+ibiKCK3uXuqbWHm9iuGjDrUEX5MeAVXH0a2s5mIRzsSllxFuvI52rrtAvkBqHd1qp8qrvXR/kz9pWGheDiN/ik+yVW+VSS9Qzoj8yp69YZ+SIilohr87VY8F3KunarDg25SZe1V0fmJnFh6pUw7VdcVHqVSnbVHg6Lf1Dvhm0RzXZpXD6uJ/S5veLjwK6KM5hTGM0/pKJx3xlrx2HP5ErqZ2vEoIp48F49t/7cqi78SOh6yKGB8tmknUab23X49a+aGDXYW/GO7JTjrQtsLXIy+8q8+fnq4nlETdVu23cod7y47ySbADMknYAN5X1UVBcVsfkc0CNVKKqdvqY84gR7RvbW8QO0o8Xjki0E+iwieZo9LJZxy2HcB0N8blbMXyxgAAAsALADYAvpAREQEREBERAREQEREBU/lGktE36sx+TR5q4Kjcpz7MZ+Sn+1Eos3ZK3oo31FPloDEzzj1rqwY/hEf119YiecetdeDfzhn1goPyNPf8aPlea72exW7Qisjko4muJsyzJANo1Tqu6tl+1VGs2KIo8VmpZC+F1tb22OuWO6bbj0qrjbGrjnds+uwOnjqhLA51g1xdc6wL3cDuyWr+UWrD6mwz1Ghp696ka3lDqHtLWsZGTtcLk9l9ipVbMXElxJJ2kqesb23ZuW0Vx+GJ390fvViwbcq5fNWHBzs7FJl6K+k70/if4k9SpEhzKu2JH1J6lSJPaKiwdFz6j3QyaV2atuHxCSFzDscxze9tlT6c5q44A7JeZuI3e6HaZ2lU9H4w1jy7ItfY9BAF1j1dQXEnie4bh3LKxJhimmjGQ9M53Y5oI8VHPK0KzvES+ayV8F5rPpwl9EtG34hVNiAOoLGU/ATYNHSdnevVOC4UymhbEwABrRe3Gy1FyEYAHPfUHZG0WHGR2sASOgA963YvUYiIgIiICIiAiIgIiICIiAqDyqusxn5Kb7Uavy17ysu5jPycv2o1Dn7JXvp/9RX9/wDEtB15zK4wX+cM+t5LivOZXOCfzhnX5KH8q9HnR8rtVOyUBVHNTlSclA1ZVXG2tTLBlKwahZcpWFOrdWLllib1P4Qdir+9TmEu2L3J0c6WfvWLEPxJ6lSZfaKuda/1J6lS5TmVFg9Vz6hPMO6nOatuAPVQpzmrXgDs0zdDQT96D0jhkbO4y7XZtOWbQbDYo+spwwXDr9JLbWys4WOw3O3grBp22z4nbtWQdt2kear09E93q4gZC5zdlrGzQTnsGZVnDO+OJY31Cng1N4/7nlZdDNM63C43NiZOYpXCS4Y4AnVAuCWEOBAG/ctg6I8rVfXz+gp4DLJa5L2M9GwXtd72kao7FtvDqJsUMcYaLRxsaBYW5rQPJZDWAbAB1AKZSchcoiAiIgIiICIiAiIgIiIC1tywylrIiQdRzZGlw9lryWloPWGu/RWyVV9KYI5GzNlYyWNwiYWPF2nVu8HoILgQRmCAubVi0bSlw5ZxXi9fR5mrdqYKfXs6/JWXHdCg1xNNJdu6OckOb0CUDnD6wvxKr7MOmp3h7opLNO0N12n85l7dqinHO2y5TU1m8WnhbKo5KCqiux+k0LhYmx62/esKauYdh+RVWuO0dYbObVYb9todEpWHOV3yTN4hYszwp6xLNyXifVjb1MYa7Yoa+ak6CYC1yB1rq8cOMFoiyyVLvUnqVPl2lWOfEovRka7b8Ac1WpZBfaFHirMb8LOsy0tMbTDvgKtGAHMKqUxLjZjXPN9jGuce4Aq3YJo1ikn4ijc3g6Ysj+TyD8l1fHa0bQi0+rx4rbzLjTWnc+OMtBdqvN7bgWnPvspDks0aNZUhrrtjhIfM4AZZjUZf3nZ9jSpuDkfrpGekr6xjGi59DTkvcRbYXkBrewHrVg0QEdOWxQsEcbX31W35zzkXOJzc45ZlS4qTSvhlT1uorqMs5Kxs2qi4BXKlUhERAREQEREBERAREQEREBVTSt+qHD3nX/VA8la1i1+Gxzs1JW3G47HA8QdyDSOJOzKldBoGfTQXbGsd7Qu25aLeanMb5M5iSaeVjx7sl2uHRrC4PyXRojgFRBO4VcL4hqc15sWEg7NZptvQWuvw2mkHOgp5Mr86KJ2XaFTq/RXDXEj+T6PK/swMZw9y3FW+rhFsnA7L23242/jYq/WXBJyzv5fcgqU+gmGHMUgbf3Jqho7teyjqnQCgPsxys6ppD43Vpmd5bN6xZT/vuQUWfQama4gPntkRd4+5WzAeTPDZImukjleSATeokGf5pCxqy2ub36OzyVo0Ym9S3oLx2a5Qc0vJfhDRf6E1x+OWd/2nKn45hkEEpbDDFG3g2Ng+dltKOXJa00vdafagw6apI2EgcBl4K4aM1OY61RqFjpDaNrpDwjaXH5K96N6P1lwfo8jW5ZvAZ9rNBf3c6I9LfJa6w1jvpBY0FztewaNpzWyqegfq2cQMs7ZldmH4PDBcxMAc72nnN7us+WxBk07C1rQTchoBPUF2IiAiIgIiICIiAiIgIiICIiAiIgIiIOqSmY72mNd1tBWNLglO72oWHst4LORBDSaIUbtsPdJKPByx36CUZ/oyDqlf5lWFEFUl5NKFxu705I/tnDwWfQ6G0kLdVjH2F/alkO034qcRBhMwaAbIx2lx8SuBgdLe/wBGgJ4mJhPeQs5EHzHG1os0Bo4AABfSIgIiICIiAiIgIiICIiAiIgIiICIiAiIgIiICIiAiIgIiICIiAiIgIiICIiAiIgIiICIiAiIg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50" name="AutoShape 10" descr="data:image/jpeg;base64,/9j/4AAQSkZJRgABAQAAAQABAAD/2wCEAAkGBhAPEBUPEhAUFBQQEBUQEBAUEBQVFQ8QFBAVFRQQFRQXHCYfFxkjGRQUHy8gIyctLCwsFh8xNzAqNSYrLCkBCQoKDgwOGQ8PGCwcHB0pLCksLSwqMywsKSk1KSwpLCksLDUsLCktLC4sLCw1LSwpLCwsMSksNSosLCk1KSkpKf/AABEIAOEA4QMBIgACEQEDEQH/xAAcAAEAAwADAQEAAAAAAAAAAAAABQYHAwQIAgH/xABIEAABAwIDBQUECAIGCQUAAAABAAIDBBEFEiEGBzFBURMiYXGBFDKRoSNCUmJygrHBFTMkY5Kz0fAlQ1ODk6LCw+EINHSU0v/EABoBAQADAQEBAAAAAAAAAAAAAAABAgQDBQb/xAAtEQEAAgIABQIEBQUAAAAAAAAAAQIDEQQFITFBE6FRgbHBEjJx4fAVIkJhkf/aAAwDAQACEQMRAD8A3FERAREQEREBERAREQERV3abb6gw24nmHaWuII+/Kb3tdo90G3FxA8UFiRYdjW/uqkJbR00cTeT5ryPIt9hpDWn1cqrV7eYzUXz4hM0HlHlht4Axtafmg9NovLTMVxHj/Eaz/wC7P/8AtSlBtfi8HuYlMQOUpZNfwJla4/NB6RRYthO+ivisKmminbzdETFIB1yuLmuP9laRszt3RYiLQyZZALugkGWRvpwcPFpIQWFERAREQEREBERAREQEREBERAREQEREBERAXHPOyNrpHuDWsaXOe4gBrQLlxJ4BciwTepvCNdIaSB/9GidZzgdKmQH3vFgPAcyL9LB3dvd8sspdT0BMcfB1Twkl69mD/Lb4+8b/AFeeYCIuJc83JJcSTckk3JJ5knmmjRmKveyO6GsxACaoJpac6tBb9PK3kWsOjAertfu81IorqpjP8VyUvtE/8mCWUdYoZJB8Wgr0ds/uwwuhAMdK2SRtvp5wJZCQLZgXCzD+EAa8FaWtA0AsByUDydLheINF3UdU0dTSTAfEtXQjxR17X1HEcx5jkvYKi8Z2Xoq1uWppYpehfGC5t/sv95voVOx5egxg81JQVbXkOaS17Tdr2khzT1BGoV82v3CgNdNh0huAT7JK6+b7scx1B8H34+8FkksctPI6KRjo5I3ZXxuFnMd0IQbnsPvPcS2lrnamzYqrQBx5Nl5A/e4dVp68q0FeHjK7mtj3X7Yl9qCd93Nb/RpCdXsA1iJ5kDUeA8NYGjoiICIiAiIgIiICIiAiIgIiICIiAiIgoO9/aw0lIKaN1pau7Lg6sgH8xw8TcNHmTyWBHU+AVo3k497ZiM8gN2xO9mi8GxEtcfV+c+oXHu72U/iVdHA8XhjHtFV0MbSMsRP33WFubQ/opF03S7t2yBmKVbLg2fRQOGmXi2peOZPFo5e9xtl2NfjWgCwFgNAOgX6oBERAREQFQ96W7tmJwGeJgFZCwmIiw9oaLn2d5OmuuUngT0JV8RB46heWnmCDYgixBBsQRyIKsuE4g9rmyMcQ+Nwexw4tcDcFS2+jZkUeI9swWjrmmcAcBO0gTADxzMf5vcqlhs1jZSPU2z2MNrKaOobp2je8PsvGjm+hBUis03NYqS2alJ90tmZ5Huv+YZ8VpagEREBERAREQEREBERAREQEREBdLGa8U9NNOeEMEkp/Iwu/Zd1V3eKf9E13/wAKb+6KDzM4lxFzck3cepPErdtyODiKhfVW71VO6xtYiKEmNrL8xnEp/MsKi1eF6a2BhDMMpAOdOx583jMT8XFBYEREFX2729hwmIFw7SaW/YQA2LrcXvP1WC4ufGwBWPy7dY7Xuc+J1S5oJBZRUz+zjIGrc7GudfwLyV2GUxx7aCRkjj2Qmka4B1i2kpnFga0jUZnW8jM4greqSkjhY2KNjWMjaGsY1oa1jRwAA4BB5+wnejiVLNkknkcWECSmqma62OpIEjHW4G9tb2K3DZfaWLEYBPHob5ZIybmN9rlp6jmDzHwULvQ2PixChlfkHtFPE+WmkAAdmY0uMV+bXWtY6XIPEArN9yGOObWCG/dqI3Mt1cxpkY70AePzKRvKL8uv1QMz394eH4dFNzp6thvzySMdGR/acw+iwynNnL0FvucBg8g6z04Hn27T+gK8+sHeUjTd0tXkxFjf9rFJH/y5/wDoC3JefN2jv9J0343/ANy9eg1AIiICIiAiIgIiICIiAiIgIiICidraE1GH1UA4y0k0bfxOhcB87KWX4Qg8hUUuZ7T9oA/Jent384fhlKQeEDYz5x3Yfm0rzZj+FmhrpqYi3s9Q9jR/VE5oj6xuYfVbZuUxoSUstJcZqeXtGjrDPdwP/EEvy6oNHUZju0dPQs7SeQNv7rBq956Nbz8+AXZr6zsxYavd7o5eLj4BZDvDo6Uy9rPUT9pIQ3LG5ri+1gGsjc06XPAWFz4oKJg+1MuG1stVA0XkMzGl4vlilmDxpwzd1nwKlp98eJnXt7eTGD/pUpSbnZqlgka+SEO1DKgM7S3IkR3t5HVRe1m6abDqWSsdM2RsWUvYy4dZz2suLtI0LgT4BNjjdvkxUsdH2zHCRpYc0TLtDhYkEW11538l2d1NPHBWwzySANiz6C51dC+MX8O/f0XBFuqksHGWwIB010Ov2Qu9RbCyQkdnVhh6ugLv+4E2lv8AHIHAOaQQRcEcCF9LJMJ2yq8Ic2KuaJKeSQZayK+QAtsWPjNzG8WzXvlIv0JWrMqWOYJA4FhbnD76ZLXzX6WRDLN/2KgQ01ID3pJnVDh9yJhYAfN0oP5SsbhbdynNvdqf4lXyVAuIwBFACLEQsvYkci5znO6jMAeCiqNnNSL1uop8+KRf1TJZD5dmWfq8Le1kW4zDc0lTVkCzGtpmO55nfSSt+AhPqtdUAiIgIiICIiAiIgIiICIiAii9pMdbQ0z6l7S5sds1gSGgm2Z2UEht7XNtOJsNVn2028uuEbZaMQNjeAQ98b5DqL8iB8kGqosawCt2hrO+cagia7vNDKSGTunpmibp5kqeqNo8VwhzXVv9Opn911VDEyN0R5F8bRYfG2lr3IBCvb+9kiHMxSNuhDaeqtyN/oZT6ksJ/AqNsLti7DqqOp1LW/RVDBxfTvIzEDm5pAcOuW3NehqLEqHGKV4je2aGVpimZezm5m6xvb7zHWPOxC807Z7NyYVWPpXHM0G8Mmn0sR1aTbg4cCOovwIQavtLvbjY10tPE2btAOyJqGs+jtoS0i4624662sqlsjtDSPrXV2IVP0jdIWdjIWNJHvCwIAbqBc8ST0Kz2KD61uOvmpSjgsL9f0XGb6enh4L1e/RvzN5mE2/97GPPMP2UBt7t1htThtTBFVxvkkhLWMDvedcEDXyWY1VK0MF2i9tTYXuoF4sSojIvfl8V7WbthO2+Gmip+1rIBL7NF2rM4JZJ2Tc7TbmDcKOrtsMOPuz5vwQyu/RqyjDf3Vuw1yicrtj5ZWY3Nnexrb6lMLqY0z6hslg9r2uja1twcwce8HDiLDiOIUPBvIdTYVJhbGzfSPeIpZXsd2dI95+gGUDXLYcLd59rWaFzbRUOdmf7PH8J/wA/qoTD8GbVslgDfpmsM8FuMgZ/NhtzOWzm+LSOaiMs76oy8upWm6z1QMZuPEm6kmHKy50t73hYXuunQUhz5Ty+Y5EK2bL4QKnEqWAtux8oMotcFkbXSkO8CGFv5lp28WYmJ1La93OBGiw2CJwtI9vbzA2u2SXvlhtxyghn5VZkuiIEREBERAREQEREBERAREQcc8DZGuY9oc17S1zSLhzSLEEdLLC8Xww4LVmhlDnUVUS6lkcb9nc6xuPVpPHxB5utvCgttNlI8UpH0z7B3vwS2v2MwByv8RyI5gkIMcZUyYbNcXdC45tPq3+u0fq3n5rUNn9o454wxxa9r2+Ba9pHzBWR4TWua5+F1oyyRPMbSeLXD6t+YtYg8wR4L7pK6XDZspuYi65A1yX/ANYzqOo58eKC2bUbvJ8Pc/E8Ilkjc0ZzTNsWlt+80NOj47FxDHXsfdIFgKTie2E1RHFNM0AzRyCVuXQTxyAdoL6jM1wuD9n47Fs1tK2Ro7wLXAEEG4IPAjwWZ706ZrpmlgAEr3zNAsAyJjWRtt+Iku9FW/Zo4aN5IhRH/SPUpQwZnAfHyC6VPDZTeFxWDn+GUfqf2WSZ2+px0/DVwYjqq9O3vFWCsUFU+8UUyR0digCtWGngqtRKyYa7gol3xR/asJhDmWIvcWPkqiJJKGqbMz3oJA9v32/ZPm0kepVzpNQoXafD7gSAe7ofwn/A/qqo1E7rPl97Z4REDHiNOPoalvaAAe7fV7LciONvAjkprdUGCvzG1zG4MPiW309AVGbCVYqI5cKkI+kBmpCfqzNuXM8jxt0zqPwqpfQ1beLSx92X5AO1YfwuBB8LLRjv4fO8Zgmk7+H08T9nohF16CtbPEyVvuvaHDw6g+INx6LsLQ80REQEREBERAREQEREBERAREQZjvk2GNRH/Eqdp7anbadrRrNANcw6uZqfEXGpAWcUGOMqYuymID2DuPP+sH2Sev6+pXpVYFtpu1fFWSPpezZSucXFzpGsZSnTOyxN7A3LQBpw0sg+dj6aZkxYHWp7F8jibCMHm08r2Nx4E8tYDaDHhW1L5m3DCBHCLWtCy+U25Ekud6hcuN480w+yUzrxe7LMAQJQOLGc3A27zuY0Gl1DU7Vwy28PZ5fw879S3ydqNqnIWZYgOozH1/8AFlF0kOZwb1Py5qZqCs23v67QiapQVSO8VPVKg6j3irOOaOjnpArBhxUBTKbw9yiXXD2W2gOi5q6mD2kEaEWPkurhrlLFlwqqZOks4LpKWcPYbPhkD2Hxabi/gRxHQlXPbKjZUsir4RZtUwSj7k1rSRm3M218WlQm1NDYiQD7rv2P6qY2AqPaaefDXHvNHtVLfk4EB7R01LT+dyms6Z+Mxxan4/lP6ft3WjdRtFnYaV51F3R36j3m/DX0ctFWAUda6hrGStFg5weBws4GzmH9PVb3TztkY2Rpu17Q9p6tcLg/NbqzuNvlr1mlpifDkREVlBERAREQEREBERAREQEREHSxnEhTQPmNjlFmNJtnkcQ2OO/3nua31WK7XRRvytkaJHRkvc9wF3SOuXOPmST6rRducT77Ib6Qt9ok46udmZE3oeEjiORDCsixuuLiT1K5Xlv4THvrKv1jruX3A3RcA1cu5G1ZrS+iw1SeEx6l3QW9Su1OV+YeyzPM3/ZJlzavKOqFBzjvHzU5OoKY6nz/AHV4Z8zs03FS9E5Q9MpWkUS64ey04Y9WCDUKsYc9WWjdoqozQj8aow9hb1HwPI/FU3CcTdRVUdQAbwyXe0fWZq2Rnq0uHwWh1kdwqDtBS5JL8na+o4/sitNWrNZWjePhIBMserXAVcRH1hYdqB10Id6hXrdZjXtWHtBN3QOMR8tHNPlZ1vyqnYBVe2YRlOsuHPtyuacjT0yEj/dLk3OT9jW1NH9V0XbMHLKyQAW9JbflWvFPh8zxeKaz18dJ+0/OGuoiLuwCIiAiIgIiICIiAiIgL5e8AEk2AFyegHEr6UDtrV5KR0d9ahwg/I4Eyjw+jbJ62RMRuWbbS4uZA6Q6GpkMtiCCI7ARNIPAiNrAfG6oOJTXKnseru0lceQ7oVXqn3KzWl7vDU1EPmBq70TV1YWqQomXcPO/wXCz2cUJdrbNA6Cy4JSud3BdWUqrrDpTqDl4qamKhXhXhmzOenUpTOUXTqRgUS6YU/QPVmoHqrUcLg0Pscumvnwv0vy6qwYfIqOmTUx0S8guFVdpaTMwnm3vD9/krUHXCicUiuFLNSdSh92uKCGvETv5dWwwPB4ZuMZPrdv51b9i8IEGLvubOip5oR99rpYXtPnlbf8AMVlc2aGS7TZ0bw5h6OabtPxAK1TE8VDZaLFmaMnYwy/d0s8HxyvcP92uuOdSw8fi3PT/ACj3jrHs01EBRbXzYiIgIiICIiAiIgIiICom8zEOzDBf3Y3Ot4vIAP8Ayu+KvaxTfdiDoqxrb919JEbdHCae59Rb4Ktuzrhjd42pdRLpfrqop2pXI/EGuHFcUR1Waz6HBqXbiClMOZqT6KNiUvQts2/U/wDhcJepTs7TyupKV2HuXUlKh0iHTqHaHyUO4qWqTofIqHeV0hjzd3YgK77OHoo6EqzxYZSkNIrWtBazM14D3B5Azju2sBe3A8Cmtppkimt/Ta3dpG+nvfTKSLHTKW3vbn3deHHXoujh71G08tKzIwTPkZY9pYSMBcZIyLNOgAb2mnO3VTFLJSAABz72GtuYv1aONx093lwS/VXDX0qzGpnc/BKxO0XWrW3CU8+i/KqYW4rnCdalR8ehs/N1HzH+QrVszMKnBammNs1E8zs6iNwLz/3h6qu7QStLSbjQ6Lr7I4m5kkwa6zH07myt+2AQWt+N/Qkc1eFeJjdP9xqf58mgR7yJ2UkIDo4y0CIvkB+mLRlu1+oadL6tVt3e7TSYjSumkHuTuia+wAla1jCXtI0cA5zm3Gl2kclWt3273DqiljrqimZPLKCLyDM1rWOLA3Ie6fdJuRfVaVFE1jQ1rQ1rRZrWgANA5ADgt9e0Pk8sRF7a+MvtERS5iIiAiIgIiICIiAsO3+UD21cFQQezlphCHW0EkUkjy0nqWy3H4XdFuKqe8yopm0D46iPte1OWGMGzhKASJA6xy5eN7eGt7EPMLnWXLFUa8V9V0TGvLc1iOugPkuqQfNVmkS0U4i9EpDVEc1J02KuGh4KsNcueOY9VxnC9LHzTX5oWo4ldcMlYoFtU7qhqneCp6NmuObY9eUhV1otZRzpLrifOfBcfbnorRilnycwpbtPs78c4C7MdcFD+0eC+2z+HzScUleY0r59k/HiAXbixgjgq4yp8PmucVDug8/8AJVfRmXf+rViO0/8AFjO0cgGn6rpVGNTP+sfQKL7d3X5BfLiTxPxKvGD4yz35tv8ALX3fk8jnHU3PibqWwV5iDrW74s42Hu9PBRAe1vvOAV43cTUftAlmGcR2c1pGlwf5hHPLxsukY6w87JxmXJ3nX6Nm2Hw59PQQxvFnZXPc08W9pI6TKR1AcB6KdX41wIuDcHUHqF+royCIiAiIgIiICIiAiIgLKN72JZaqGI8G0+ceb5HA/wB2Fq6pG8/YWTEomyQFonguGtcbNmjdYmPN9VwIuCdOINr3AYFjlA2bvN4/qq1JE9htqFP4lHNTSmGeN8UjeMcjS11tdRf3hoe8Lg8ium+UO4qRFipcF9CtPMLuGjaV8nC+igcArV9e2hHYa4LidRuHJBy+1hfntIXD7Mei/PZj0Qdj2gIKsBcApj0X2yhceSDnGJAcgv04sf8AISPCHFdyLZ4niU0tNpnvLoHFHngvgzyu5lWGDZxg4ld2LDImcgpVVyjwl7yL3K0nZfCWRRi9s2pJ568lXHVTIxcWAHM8ArtsdshXVhDyx0MPOWRpaXD+rYdXeZs3XiVWUw1fZKoMlFC7o0sHkx7mD5NCl1wUNGyCNsLBZsbQ1t9TYcyeZXOpQIiICIiAiIgIiICIiAiIg6eKYNT1bOzqII5mccsjGvAPUXGh8QqDi+4TDJjmhdNTHXRkmdlz92QE+gIWlIgwXEP/AE+VzNYKuCXqJGPhPpbOFBVW6nGoSf6GZAPrRTROB8gXB3yXpdEHlGo2dxCK4koKptuJ9llI/tBpB9CoqomyHK9pY77L2lh87OsV7DX4QDxQeNXVTOo+IXGahvUfEL2Q+hiPGNh82NP7L5/hkH+xj/4bf8EHjoVDeo+IXKytaPrD4hewW4fEOETB+Rv+C5mxgcAB5BB5No6apk/l007+hZTyuB8i1qm6PZHFZfcw+o/PH2X96Wr0yiDBcP3S4vLYvZDADx7ScOeNfsxB4P8AaVmw7cY3jU1z3a3ywRNjFvslzy+/mAFqiIK7gu77DaMh8VKwvabtlkvLI0niWvfcs/LZWJEQEREBERAREQEREBERAREQEREBERAREQEREBERAREQEREBERAREQEREBERAREQERE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52" name="AutoShape 12" descr="data:image/jpeg;base64,/9j/4AAQSkZJRgABAQAAAQABAAD/2wCEAAkGBhAPEBUPEhAUFBQQEBUQEBAUEBQVFQ8QFBAVFRQQFRQXHCYfFxkjGRQUHy8gIyctLCwsFh8xNzAqNSYrLCkBCQoKDgwOGQ8PGCwcHB0pLCksLSwqMywsKSk1KSwpLCksLDUsLCktLC4sLCw1LSwpLCwsMSksNSosLCk1KSkpKf/AABEIAOEA4QMBIgACEQEDEQH/xAAcAAEAAwADAQEAAAAAAAAAAAAABQYHAwQIAgH/xABIEAABAwIDBQUECAIGCQUAAAABAAIDBBEFEiEGBzFBURMiYXGBFDKRoSNCUmJygrHBFTMkY5Kz0fAlQ1ODk6LCw+EINHSU0v/EABoBAQADAQEBAAAAAAAAAAAAAAABAgQDBQb/xAAtEQEAAgIABQIEBQUAAAAAAAAAAQIDEQQFITFBE6FRgbHBEjJx4fAVIkJhkf/aAAwDAQACEQMRAD8A3FERAREQEREBERAREQERV3abb6gw24nmHaWuII+/Kb3tdo90G3FxA8UFiRYdjW/uqkJbR00cTeT5ryPIt9hpDWn1cqrV7eYzUXz4hM0HlHlht4Axtafmg9NovLTMVxHj/Eaz/wC7P/8AtSlBtfi8HuYlMQOUpZNfwJla4/NB6RRYthO+ivisKmminbzdETFIB1yuLmuP9laRszt3RYiLQyZZALugkGWRvpwcPFpIQWFERAREQEREBERAREQEREBERAREQEREBERAXHPOyNrpHuDWsaXOe4gBrQLlxJ4BciwTepvCNdIaSB/9GidZzgdKmQH3vFgPAcyL9LB3dvd8sspdT0BMcfB1Twkl69mD/Lb4+8b/AFeeYCIuJc83JJcSTckk3JJ5knmmjRmKveyO6GsxACaoJpac6tBb9PK3kWsOjAertfu81IorqpjP8VyUvtE/8mCWUdYoZJB8Wgr0ds/uwwuhAMdK2SRtvp5wJZCQLZgXCzD+EAa8FaWtA0AsByUDydLheINF3UdU0dTSTAfEtXQjxR17X1HEcx5jkvYKi8Z2Xoq1uWppYpehfGC5t/sv95voVOx5egxg81JQVbXkOaS17Tdr2khzT1BGoV82v3CgNdNh0huAT7JK6+b7scx1B8H34+8FkksctPI6KRjo5I3ZXxuFnMd0IQbnsPvPcS2lrnamzYqrQBx5Nl5A/e4dVp68q0FeHjK7mtj3X7Yl9qCd93Nb/RpCdXsA1iJ5kDUeA8NYGjoiICIiAiIgIiICIiAiIgIiICIiAiIgoO9/aw0lIKaN1pau7Lg6sgH8xw8TcNHmTyWBHU+AVo3k497ZiM8gN2xO9mi8GxEtcfV+c+oXHu72U/iVdHA8XhjHtFV0MbSMsRP33WFubQ/opF03S7t2yBmKVbLg2fRQOGmXi2peOZPFo5e9xtl2NfjWgCwFgNAOgX6oBERAREQFQ96W7tmJwGeJgFZCwmIiw9oaLn2d5OmuuUngT0JV8RB46heWnmCDYgixBBsQRyIKsuE4g9rmyMcQ+Nwexw4tcDcFS2+jZkUeI9swWjrmmcAcBO0gTADxzMf5vcqlhs1jZSPU2z2MNrKaOobp2je8PsvGjm+hBUis03NYqS2alJ90tmZ5Huv+YZ8VpagEREBERAREQEREBERAREQEREBdLGa8U9NNOeEMEkp/Iwu/Zd1V3eKf9E13/wAKb+6KDzM4lxFzck3cepPErdtyODiKhfVW71VO6xtYiKEmNrL8xnEp/MsKi1eF6a2BhDMMpAOdOx583jMT8XFBYEREFX2729hwmIFw7SaW/YQA2LrcXvP1WC4ufGwBWPy7dY7Xuc+J1S5oJBZRUz+zjIGrc7GudfwLyV2GUxx7aCRkjj2Qmka4B1i2kpnFga0jUZnW8jM4greqSkjhY2KNjWMjaGsY1oa1jRwAA4BB5+wnejiVLNkknkcWECSmqma62OpIEjHW4G9tb2K3DZfaWLEYBPHob5ZIybmN9rlp6jmDzHwULvQ2PixChlfkHtFPE+WmkAAdmY0uMV+bXWtY6XIPEArN9yGOObWCG/dqI3Mt1cxpkY70AePzKRvKL8uv1QMz394eH4dFNzp6thvzySMdGR/acw+iwynNnL0FvucBg8g6z04Hn27T+gK8+sHeUjTd0tXkxFjf9rFJH/y5/wDoC3JefN2jv9J0343/ANy9eg1AIiICIiAiIgIiICIiAiIgIiICidraE1GH1UA4y0k0bfxOhcB87KWX4Qg8hUUuZ7T9oA/Jent384fhlKQeEDYz5x3Yfm0rzZj+FmhrpqYi3s9Q9jR/VE5oj6xuYfVbZuUxoSUstJcZqeXtGjrDPdwP/EEvy6oNHUZju0dPQs7SeQNv7rBq956Nbz8+AXZr6zsxYavd7o5eLj4BZDvDo6Uy9rPUT9pIQ3LG5ri+1gGsjc06XPAWFz4oKJg+1MuG1stVA0XkMzGl4vlilmDxpwzd1nwKlp98eJnXt7eTGD/pUpSbnZqlgka+SEO1DKgM7S3IkR3t5HVRe1m6abDqWSsdM2RsWUvYy4dZz2suLtI0LgT4BNjjdvkxUsdH2zHCRpYc0TLtDhYkEW11538l2d1NPHBWwzySANiz6C51dC+MX8O/f0XBFuqksHGWwIB010Ov2Qu9RbCyQkdnVhh6ugLv+4E2lv8AHIHAOaQQRcEcCF9LJMJ2yq8Ic2KuaJKeSQZayK+QAtsWPjNzG8WzXvlIv0JWrMqWOYJA4FhbnD76ZLXzX6WRDLN/2KgQ01ID3pJnVDh9yJhYAfN0oP5SsbhbdynNvdqf4lXyVAuIwBFACLEQsvYkci5znO6jMAeCiqNnNSL1uop8+KRf1TJZD5dmWfq8Le1kW4zDc0lTVkCzGtpmO55nfSSt+AhPqtdUAiIgIiICIiAiIgIiICIiAii9pMdbQ0z6l7S5sds1gSGgm2Z2UEht7XNtOJsNVn2028uuEbZaMQNjeAQ98b5DqL8iB8kGqosawCt2hrO+cagia7vNDKSGTunpmibp5kqeqNo8VwhzXVv9Opn911VDEyN0R5F8bRYfG2lr3IBCvb+9kiHMxSNuhDaeqtyN/oZT6ksJ/AqNsLti7DqqOp1LW/RVDBxfTvIzEDm5pAcOuW3NehqLEqHGKV4je2aGVpimZezm5m6xvb7zHWPOxC807Z7NyYVWPpXHM0G8Mmn0sR1aTbg4cCOovwIQavtLvbjY10tPE2btAOyJqGs+jtoS0i4624662sqlsjtDSPrXV2IVP0jdIWdjIWNJHvCwIAbqBc8ST0Kz2KD61uOvmpSjgsL9f0XGb6enh4L1e/RvzN5mE2/97GPPMP2UBt7t1htThtTBFVxvkkhLWMDvedcEDXyWY1VK0MF2i9tTYXuoF4sSojIvfl8V7WbthO2+Gmip+1rIBL7NF2rM4JZJ2Tc7TbmDcKOrtsMOPuz5vwQyu/RqyjDf3Vuw1yicrtj5ZWY3Nnexrb6lMLqY0z6hslg9r2uja1twcwce8HDiLDiOIUPBvIdTYVJhbGzfSPeIpZXsd2dI95+gGUDXLYcLd59rWaFzbRUOdmf7PH8J/wA/qoTD8GbVslgDfpmsM8FuMgZ/NhtzOWzm+LSOaiMs76oy8upWm6z1QMZuPEm6kmHKy50t73hYXuunQUhz5Ty+Y5EK2bL4QKnEqWAtux8oMotcFkbXSkO8CGFv5lp28WYmJ1La93OBGiw2CJwtI9vbzA2u2SXvlhtxyghn5VZkuiIEREBERAREQEREBERAREQcc8DZGuY9oc17S1zSLhzSLEEdLLC8Xww4LVmhlDnUVUS6lkcb9nc6xuPVpPHxB5utvCgttNlI8UpH0z7B3vwS2v2MwByv8RyI5gkIMcZUyYbNcXdC45tPq3+u0fq3n5rUNn9o454wxxa9r2+Ba9pHzBWR4TWua5+F1oyyRPMbSeLXD6t+YtYg8wR4L7pK6XDZspuYi65A1yX/ANYzqOo58eKC2bUbvJ8Pc/E8Ilkjc0ZzTNsWlt+80NOj47FxDHXsfdIFgKTie2E1RHFNM0AzRyCVuXQTxyAdoL6jM1wuD9n47Fs1tK2Ro7wLXAEEG4IPAjwWZ706ZrpmlgAEr3zNAsAyJjWRtt+Iku9FW/Zo4aN5IhRH/SPUpQwZnAfHyC6VPDZTeFxWDn+GUfqf2WSZ2+px0/DVwYjqq9O3vFWCsUFU+8UUyR0digCtWGngqtRKyYa7gol3xR/asJhDmWIvcWPkqiJJKGqbMz3oJA9v32/ZPm0kepVzpNQoXafD7gSAe7ofwn/A/qqo1E7rPl97Z4REDHiNOPoalvaAAe7fV7LciONvAjkprdUGCvzG1zG4MPiW309AVGbCVYqI5cKkI+kBmpCfqzNuXM8jxt0zqPwqpfQ1beLSx92X5AO1YfwuBB8LLRjv4fO8Zgmk7+H08T9nohF16CtbPEyVvuvaHDw6g+INx6LsLQ80REQEREBERAREQEREBERAREQZjvk2GNRH/Eqdp7anbadrRrNANcw6uZqfEXGpAWcUGOMqYuymID2DuPP+sH2Sev6+pXpVYFtpu1fFWSPpezZSucXFzpGsZSnTOyxN7A3LQBpw0sg+dj6aZkxYHWp7F8jibCMHm08r2Nx4E8tYDaDHhW1L5m3DCBHCLWtCy+U25Ekud6hcuN480w+yUzrxe7LMAQJQOLGc3A27zuY0Gl1DU7Vwy28PZ5fw879S3ydqNqnIWZYgOozH1/8AFlF0kOZwb1Py5qZqCs23v67QiapQVSO8VPVKg6j3irOOaOjnpArBhxUBTKbw9yiXXD2W2gOi5q6mD2kEaEWPkurhrlLFlwqqZOks4LpKWcPYbPhkD2Hxabi/gRxHQlXPbKjZUsir4RZtUwSj7k1rSRm3M218WlQm1NDYiQD7rv2P6qY2AqPaaefDXHvNHtVLfk4EB7R01LT+dyms6Z+Mxxan4/lP6ft3WjdRtFnYaV51F3R36j3m/DX0ctFWAUda6hrGStFg5weBws4GzmH9PVb3TztkY2Rpu17Q9p6tcLg/NbqzuNvlr1mlpifDkREVlBERAREQEREBERAREQEREHSxnEhTQPmNjlFmNJtnkcQ2OO/3nua31WK7XRRvytkaJHRkvc9wF3SOuXOPmST6rRducT77Ib6Qt9ok46udmZE3oeEjiORDCsixuuLiT1K5Xlv4THvrKv1jruX3A3RcA1cu5G1ZrS+iw1SeEx6l3QW9Su1OV+YeyzPM3/ZJlzavKOqFBzjvHzU5OoKY6nz/AHV4Z8zs03FS9E5Q9MpWkUS64ey04Y9WCDUKsYc9WWjdoqozQj8aow9hb1HwPI/FU3CcTdRVUdQAbwyXe0fWZq2Rnq0uHwWh1kdwqDtBS5JL8na+o4/sitNWrNZWjePhIBMserXAVcRH1hYdqB10Id6hXrdZjXtWHtBN3QOMR8tHNPlZ1vyqnYBVe2YRlOsuHPtyuacjT0yEj/dLk3OT9jW1NH9V0XbMHLKyQAW9JbflWvFPh8zxeKaz18dJ+0/OGuoiLuwCIiAiIgIiICIiAiIgL5e8AEk2AFyegHEr6UDtrV5KR0d9ahwg/I4Eyjw+jbJ62RMRuWbbS4uZA6Q6GpkMtiCCI7ARNIPAiNrAfG6oOJTXKnseru0lceQ7oVXqn3KzWl7vDU1EPmBq70TV1YWqQomXcPO/wXCz2cUJdrbNA6Cy4JSud3BdWUqrrDpTqDl4qamKhXhXhmzOenUpTOUXTqRgUS6YU/QPVmoHqrUcLg0Pscumvnwv0vy6qwYfIqOmTUx0S8guFVdpaTMwnm3vD9/krUHXCicUiuFLNSdSh92uKCGvETv5dWwwPB4ZuMZPrdv51b9i8IEGLvubOip5oR99rpYXtPnlbf8AMVlc2aGS7TZ0bw5h6OabtPxAK1TE8VDZaLFmaMnYwy/d0s8HxyvcP92uuOdSw8fi3PT/ACj3jrHs01EBRbXzYiIgIiICIiAiIgIiICom8zEOzDBf3Y3Ot4vIAP8Ayu+KvaxTfdiDoqxrb919JEbdHCae59Rb4Ktuzrhjd42pdRLpfrqop2pXI/EGuHFcUR1Waz6HBqXbiClMOZqT6KNiUvQts2/U/wDhcJepTs7TyupKV2HuXUlKh0iHTqHaHyUO4qWqTofIqHeV0hjzd3YgK77OHoo6EqzxYZSkNIrWtBazM14D3B5Azju2sBe3A8Cmtppkimt/Ta3dpG+nvfTKSLHTKW3vbn3deHHXoujh71G08tKzIwTPkZY9pYSMBcZIyLNOgAb2mnO3VTFLJSAABz72GtuYv1aONx093lwS/VXDX0qzGpnc/BKxO0XWrW3CU8+i/KqYW4rnCdalR8ehs/N1HzH+QrVszMKnBammNs1E8zs6iNwLz/3h6qu7QStLSbjQ6Lr7I4m5kkwa6zH07myt+2AQWt+N/Qkc1eFeJjdP9xqf58mgR7yJ2UkIDo4y0CIvkB+mLRlu1+oadL6tVt3e7TSYjSumkHuTuia+wAla1jCXtI0cA5zm3Gl2kclWt3273DqiljrqimZPLKCLyDM1rWOLA3Ie6fdJuRfVaVFE1jQ1rQ1rRZrWgANA5ADgt9e0Pk8sRF7a+MvtERS5iIiAiIgIiICIiAsO3+UD21cFQQezlphCHW0EkUkjy0nqWy3H4XdFuKqe8yopm0D46iPte1OWGMGzhKASJA6xy5eN7eGt7EPMLnWXLFUa8V9V0TGvLc1iOugPkuqQfNVmkS0U4i9EpDVEc1J02KuGh4KsNcueOY9VxnC9LHzTX5oWo4ldcMlYoFtU7qhqneCp6NmuObY9eUhV1otZRzpLrifOfBcfbnorRilnycwpbtPs78c4C7MdcFD+0eC+2z+HzScUleY0r59k/HiAXbixgjgq4yp8PmucVDug8/8AJVfRmXf+rViO0/8AFjO0cgGn6rpVGNTP+sfQKL7d3X5BfLiTxPxKvGD4yz35tv8ALX3fk8jnHU3PibqWwV5iDrW74s42Hu9PBRAe1vvOAV43cTUftAlmGcR2c1pGlwf5hHPLxsukY6w87JxmXJ3nX6Nm2Hw59PQQxvFnZXPc08W9pI6TKR1AcB6KdX41wIuDcHUHqF+royCIiAiIgIiICIiAiIgLKN72JZaqGI8G0+ceb5HA/wB2Fq6pG8/YWTEomyQFonguGtcbNmjdYmPN9VwIuCdOINr3AYFjlA2bvN4/qq1JE9htqFP4lHNTSmGeN8UjeMcjS11tdRf3hoe8Lg8ium+UO4qRFipcF9CtPMLuGjaV8nC+igcArV9e2hHYa4LidRuHJBy+1hfntIXD7Mei/PZj0Qdj2gIKsBcApj0X2yhceSDnGJAcgv04sf8AISPCHFdyLZ4niU0tNpnvLoHFHngvgzyu5lWGDZxg4ld2LDImcgpVVyjwl7yL3K0nZfCWRRi9s2pJ568lXHVTIxcWAHM8ArtsdshXVhDyx0MPOWRpaXD+rYdXeZs3XiVWUw1fZKoMlFC7o0sHkx7mD5NCl1wUNGyCNsLBZsbQ1t9TYcyeZXOpQIiICIiAiIgIiICIiAiIg6eKYNT1bOzqII5mccsjGvAPUXGh8QqDi+4TDJjmhdNTHXRkmdlz92QE+gIWlIgwXEP/AE+VzNYKuCXqJGPhPpbOFBVW6nGoSf6GZAPrRTROB8gXB3yXpdEHlGo2dxCK4koKptuJ9llI/tBpB9CoqomyHK9pY77L2lh87OsV7DX4QDxQeNXVTOo+IXGahvUfEL2Q+hiPGNh82NP7L5/hkH+xj/4bf8EHjoVDeo+IXKytaPrD4hewW4fEOETB+Rv+C5mxgcAB5BB5No6apk/l007+hZTyuB8i1qm6PZHFZfcw+o/PH2X96Wr0yiDBcP3S4vLYvZDADx7ScOeNfsxB4P8AaVmw7cY3jU1z3a3ywRNjFvslzy+/mAFqiIK7gu77DaMh8VKwvabtlkvLI0niWvfcs/LZWJEQEREBERAREQEREBERAREQEREBERAREQEREBERAREQEREBERAREQEREBERAREQERE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54" name="AutoShape 14" descr="data:image/jpeg;base64,/9j/4AAQSkZJRgABAQAAAQABAAD/2wCEAAkGBhQQEBQQEhQUFBUVGBUVFRQUFBUVFBQUFBYVFRQQFBQXGyYeFxkkGhcUHy8gIycpLCwsFR4xNTAqNSYrLCkBCQoKDgwOFw8PFCkdHBgpKSwpKSkpKSkqKSkpKSkpKSkpKSkpKSkpKSk0KSkpKSkpKSwpKSksKSwpKSkpKTYsKf/AABEIAOEA4QMBIgACEQEDEQH/xAAcAAEAAgIDAQAAAAAAAAAAAAAABQYEBwECAwj/xABIEAABAgMEBQgFCQcCBwAAAAABAAIDBBEFEiExBiJBUXEHEzJhgZGhsSNScsHRFDNCYpKissLwFiRzgrPS4UPxFTRTY6PT4v/EABkBAQEBAQEBAAAAAAAAAAAAAAABAgQDBf/EACgRAQEAAgEDAwQBBQAAAAAAAAABAhEEAyExEkFRMmFxsaEiM0NSwf/aAAwDAQACEQMRAD8A3iiIgIiICIiAiwbQtmHA6Zx2NGLuNNir87puQPRwxxefcPiroW6q4Llq+0dLpt2US4D6oazuJxPYqtPzbopJiTD3UzFXvP3iB4q+lNt2zFtwIfTjQm+1EaPeomZ5QpBmcyw+wHP/AAArVFm6OQY2JdHI33WsaeoHE17VKw9EpRv0HO9qI4+VE0bXWJypyY6Jiv4Q6fiIWLG5WII6MGKeN0e9V+HYcuMoI73n8y9TY8HIwmePxT0m2eeWOHWgl3dsQe5qz5blLD8eZ/8AJ/8AKiJbRBj+hL9ovAd9aLNdoQWsc+lygJpfJJoMtqagmpfTqG40dDe3rBa5cWhyjScA3XPfXcIT/MgA9hVYkpdpgmJtFeyi15pLaDzEfDvPLQQaXgAK0IIoEshttOZ5YZYdCFGd7Vxg8yoac5bTkyDDb7T3PP2Wgea1M478eOPmuhP6CmhsGa5Y5t3Rc1vsQh5vqVjwuWGdaQbzXDc9rKH7La+KoJKNKo+iNBeUSHaIMNzRDjNFS0GrXgZuYc8NoO/arivlzRm2nSc1DjtzY4GnrDJze1pI7V9Oyk02LDbEYate0Oad4cKgrKvZERAREQEREBERAXBK4eDQ0z2VyrsWvp61Jh8ZzDFuFpIIDb1DvAOHBWTYvExacOGLzngDz4UzVatHlFYyohwnPptJDR4VUGZAnF8SI8nMkgE94K8zZDCCKd5PuVkZ27T1oOiExXYF1HFudKgaoPVl2KFh2yS4gMYSNpJr2DZ2KcZAxxAPEKMtqZF0MAaKknBrR1DIcVpCyNGGzbi55dnXF7jj1UoR3q0SfJ1CBrUV3ll497iSsfQ3EcAPIK8SwwWbWorMXRFo/wBRx7AqNpNGfLxLrHmnWGHxotsTBzWo9NXemVghIlsRnZxH9jqeAU9oTMn5SypJO8mvmqkVPaJRbsxDPWERu+XK6x21BG+q7QCuYoWGmu7JbhFhHYSPMLVWnUAh97q8WH/K200XJ2Mzea99Cte6eymu8bnHuePjRbZVIOqK78V5PeuINbjRtpRWuzOSu0JhnOCDcaRUc64MJHsnEdoUVUS9GuUhb+jMxIvuTEJ0MnImha6nquFQewqJDlBkgrfHI3pDz8oZdx1oBw/hvqR3G8O5aEhvVw5Mbe+S2hDJNGRDzT91HkAE8HXT2IPo1ERRRERAREQEREBa50qg83aFdjwD7itjKk8okCjoMXi09msPerErxBq1eTjgkq+rexdYq0jpMRLrC5VGaj3n47cOwZ+APepy3pu6wNG33KsvdiT2dpz8AO8qjYegzawy7eSrpAyVS0Kh0l29eKtkHJYqxjTLsCtR6ZH0y23NZFai0xd6YrUFacVJ2HGuxWHrCinFZdmvo5vEIjf0nEqAeoL3jKNseLehMPUFJR1lVDtsXJ8H1mj4KsaWyYfHpTpw3U9poJHkrTpm27Hgv7PGqhNKBR8vE2X7p4OW4zlNyx58l+ijI0wZqK0EQGsaxpx9LiOcI6gMOvHYtvALXfJpGuTEzBO3W4kHH8RWxVet9bm4WW+lN+25/KJ0m0ehz0s+WiAUcNV1MWPHRiDrB8KhfLFpyDoEZ8F4o5jnNcOtpoexfXq0Vy56Oc1Msm2jVjij/wCIzCva279krydjWTHLJhxKEEbFhtWRDcqj6n0Vtb5XJwI+Zext72xqv+8CpZax5DbZvy0WWJxhOvt9mJmPtCv8y2cooiIgIiICIiAq7p1LX5QnaxzXdmR8wrEsK2JbnJeKzex3fSoSCg2XEq0cF7xXLAsh+FNxWTOPoCVtlW7cmL0Sm7/dRLnZd/f/AIoveZiXnOKx4WLh1lUbZ0ZZdgMHUFY4OSgbGbSG0dSnoQ1ViqxpjIrT2mHz5W4I+RWodMfnytQVpwXvK1C5lYF845AVNM6VAAHWSQO1XaS0LAYDFe9pIrzcI3Wt6i7Nx6ytY43LwxllMfK26ITt+Wb1YKxRXaoWuZaG+RcHsc58Ous04kj+7cepbBZFDoQcDUGhB3gioPcs5Y2XuuOUym4qenTNRjtzvNQGkzb0nfH0brladMYd6XJ3UKrcZvOSLx9Q+GKeymiExdtRp2RWfiZe/KFtMLStizV2YkovUxp/lfdPhRbqat9Xxjfs4+JdZdTD4y/blVPlPsP5VZsYAVdDHPM4w8XDtbeHcrYukVgc0tIqCCCN4OBC8Xc+PaUK9YRxWbpLZZlpuNAP+nEe3sBND2ih7VgNKo2HyNWlzVpNZXCKx7DxAvt8W07Vv9fLuh07zU/LRN0WHXgXAFfUIUHKIiAiIgIiIC4IXKINWiHzUxFh7nO8CuLQiap4E9yzdLYPNzznbHhrvCh8lD2rE9HTa6je/PyXpGVamHUb1n3/AKKSDaxGDrHmuk6dan63frismxmVjsHWg2vZnRbwU7DOqoOSFAFNNOqsVWNHdgVp3TF3pytvzDsCtPaW/PlWFeWjDQ6KAf8AqQK8LxqFs6OtX6NupE4GGe6LDH5ls+Kc109H3cvX9kRbQrBiD6tfLFW2x31lWH6o8CQPcqla3zUT2XeSs2jb6ybPZCnI8xePe1Y1vC9AeOoqr2Qb0FzeI71ap3GG4dRVQsB3Sb1rwdFVyA67BhnbCivb5OHit7S8S80O3gHvFVoyIynyqH6sVjxwJI94W5dG41+UgO3w2V4gUPiF6Z98J9tuPp/08nOf7SX/AIkkRF4O587ctMjzdqPcMBEZDf23bp/CqK1bQ5fIf73Advg+UR/xWrmqjMlYt1zXbWkEdmK+tJeJeY128A94qvkeGvq2wH3pSXJzMKEe9jUGeiIoCIiAiIgIiIKbygynzUXrLD26w/MqTPRa0+qPvOwC2Vpq2sqd95tOOK1g+HdaAc+keJyH63LeLN8oWZGtwUjo2z94aVGRTiVLaL/PhUbNlXKYrqqvyz8VNF+osqxZh2BWpNK3emK2tGfqlam0q+ePFVKxrDfR7vZb4RoB9xW1GuFTUV6q02rU1kuo53sPP2W3/wAq2iYuOXeK+C6OjNyuXr3VjGt1uq+jaAsfkSRk4ZlTGiL6yg4HwUDaLrzTgMQRgANh2BS+hL6yrf1mAfenXmpF493tkRsncFULJ1Yzx1nzVvi9IjiqpEF2aPWueOmoS0odJuZb68G8OLaH3LZugMa9IQuq83ucT71ry3WXZyAfXa9h7QQPMK68mEasmWeq8jvDSt/47+XJl25ON+ZZ+quCIi8Xa0Zy+RazkFu6CPF71q9qunK/afPWrFAOEO7CHFg1vvFw7FTaKj1Yvq6wod2VgNOYhQgexjQvlSWhXnNb6xA7zRfW0Fl1oG4AdwQd0RFAREQEREBERBX9M3ehaN7vIFa2nmkNJOZxPkAOA962FptE1YY9o+S11bETBbjNQD8SpnRdnpaqGaFP6MDXKovMq5TD36gUHLOUnFfqrKvGNE1StX6TD0p4lbHiOwK1vpIfSHiqiPs86zv4cb+k9bLgRKgE7RhU0xpnUrWdnD0gG8OHe1w96usG0vRsJwF1vbqjCi6+NN7jk5XbSRt1zQG3e3EEV4rM0Eifuw6qf04arU3aoiEADbvxU9oM70BHX5av5VeTj6ZjtONlu5JiYdrFVa1RSO0qyzZ1lWbb6bT1rjjsqN0xdd+TxfViN7sPgrXyZvp8ph+q8HvLx+UKr6Zw70mT6pafcprk1mKzMYeuxr++4fzlemP05Rydft1elfvZ/DY6jtI7abJysWZd/ptJA9Z2TG9riB2qRC1vy6zRbZ8NgyfGFf5WOIHevB2tFzcy6LFdEcauc4ucd5cak95XVecMr1YFUTWiElz0/LQ/Wiw68A4E+AX1GFoDkZs3nbTbEphBY9/aRzbfxE9i+gFKoiIgIiICIiAiLgoKjpxE1mD6pPef8LXlruV702f6YDc0eZKoFqLc8M1GNU/o50ioENxU/o81aFslXKUiu1QoeWOKkop1VlWPFdqla70iHpDxV/jP1SqBbjqvPFIiPs1vpmcVLwqmFDI9RvkoqR+dZ7Q816WWIouNZEGtQBrjUZmjfq1PDwXbxO1rk5WO5GdGZ2EUpxKuGgrvREcf6kYe5UqemogY2JEFGnJwqRSjXUdhUYOH+4IFt0Ci1hV3/wDsin3rfMu8caxxMbjbtPTrtZQFtMyPWpyeOKhrYxavnx3ViWwy/Jv9mvdiuOTSLSbhj1oH4WgflWS1l6CW72keCwdBxzc5K9bHN/qreHv+HLyfGF+Mp+23QqPyw2K6Zsx7mCroLhGoMy0AtfTg11f5VeFw9tQQcQcCDtG5eLsfHjVkQ1snT/khiwYjpiSYYkFxLjCbi+FvAGbmbqYjbvVCs+xo0aO2XYxxiuIaG0IIJ2uByA2k5KjcXIXZFyWjTJGMV4Y0/VhjE8LziP5Vs9R2j1jNk5WFLNyhtDa+s7Nzu01PapFQEREBERAREQEREFA0zifvDuoNHh/lUafOKuGlkSszE6iB3ABU2dzXpGWMGqcsPBQzQpuxhQKiwyrsVJR4mAUTLuxCzJh+CyPGYdqlUO1cXnirvGdqlUm0G65VGLJj0jPab+ILI/4bGYyHEY/ptcYY6TQ4OIuEGt2tDhtr1rxlsIjfab5hY0a2ojGmFdNwOdi4OoSHGhBpTbkNo4Lr4v138Ofkb9M07z0OciQWmIYTQMmNENriRgXUaBjtx7lddAHgQiBvIxzwNce9UdtvgvuRCSM6gg4nOo/WSuOgcUFj6ZX30ru9H8V6cuaxjHQtuV2tE/koefbVhUxOHVUTOHVPBfPjrdZI6ixLMFyflfbI7zT8y95I6ixg6k3LO/7zPF7PgvTD6nNyf7e/iz9tshcrgLleDrKLpzQreoK76CvCq7ogIiICIiAiIgIiIC4K5QoNX6SPrMRfbd4Giq01mrFbjqxoh+u/8RVemBivRl4tCnbJGChmBTdmZKol5bNZMy5YkvmsmZWVYsV2qqjaDdcq3PFQqtaI1ytCNYKEcVksludBhVPzj6AOpjzhyqaVXk5q9pSVcYjnClDEiAVwFb5+lWi6+JdZ38OLmY3LCa9q95rRqgMR7A4B10k6xqK0xGAGGePipbQoXecAwAc6nbzayI1vSweyG9xca1cBdu3srrg1o2g48F4aNxQY0ctqAX1FcDQgdXUt8nO5YTc92OLhljnbb7LPNdBRMcapUrFdqKKj5FfPj6FeMp0SsWdNIkF26Kw92PuWTKHArCtl1GtO57fet4/VHPyZvpZNwBcrqF2qvF1CIiAiIgIiICIiAiIgIUXCDUtsH0sT2neZUHFGKmLSNXvP1j5lRLxivRhw1qmbOGCiWBTEgMFRJS4xWRMBeEDNZEcrKsSKcCqtO4uKs8folVmZbrFaGJdVf0ol4sJ/Osc7m4utgcGvzc3qoT3Eb1YyvWWiEVbgQc2uALT1kHDetYZ3C7iXV8qVYFo3Yri5rnEjAjMb8TktnaNQqMMQ5xCXE9bj5AAfeURLWVCL71xo6h0e5WqDkAFvq9W5yT4ZmEmVynuknHUUVG2qQc/Uoo2Kc14RuvCV2rBt5pMPDMOBoQcaVNBdBxWbLbV5T8APbQmlMfArU8x59SS43aVfpTMkf81Bb/Dlor/xNCuGi886NLtc83jUi9Sl4bDQdRp2LxlNE5UsaTBaSWg4lxzA3lTEtKthNDGNDWjIDIVxXk9Y9UREUREQEREBERAREQFwuVwUGoJ7pu4nzUY4YqStMjnYgBrR7xh1OI9yja4r0YdmBTEkMFFMUtK5IJCCsiLksaCvaIcFFY8fJVqZ6RVijDBQEyzFaGIV3gDFeE64sYXA0pj0S8nqDQRjko6BaEYvaKVFGlxbDibSbwbhUkCnaoizSgxU5LDJUeQ+VENI5wUDatLYYLi0Qb1S8VNSY20ZDFTFm2XHeW8+XFt688OjE1aBFAYGtc7AlzKirRRuSKtcXJR0U5qQcwNaGgAAAAAZADIBYEUZqQeEvtWNa0B8SGWQ7xcSMGAlxG0ABZEA5qa0SiD5WBtuPoOFKlXeu7GePqxuO/K7ybaQ2A1qGtBrnkM17rhcrzekEREUREQEREBERAREQFwVyuCg+edI5yJJTcUULoTnvNNo1jiPfwXaTtuFFxa4cCaFTWlkjSPFgxRWjicdrXElkQHrG3fUKhz+jZqXQj40Pfke1b7srrDepiUfgFqdk7NS+FXU3H4HBSspygRofTYDxaR4gjyTZptKAV7RCqBK8qEL6UMjg/8AuA81JM5R5V2d8djT5OTsLJGyUHMDFdP23lCPnCOLHLAjaSy5OET7rvgqjLK7Qjiop2kcD1/uuXT9qpdv0nfZ+KGlmljipeC7JUL9u5dvrn7H9y5icpzW4NgknZecezAN96LpsWJko2bjNY0lxDRvJoPFa/meUCcjC7DhiGDtDaHvdUrCNizcwb0ZzhxJHi/HuUVZJ/TKFCq1npHHIDKvmfAdan+S0RYs78oinNjw0bADTAfFVOx9HIcM1IvHw7ScT5LYGg8Fz5oOb0YYN47KkYM40x7t6VGyFygRYaEREBERAREQEREBERAREQQek+isOehgO1Ija83Fb0m1+ifWadrT4ZrT9vWBMSTjz0MlmyNDBdDPWRmzt71vxdIkIOFHAEbirsfPMCZa8YUcOqhHaFIQLJgvGMNvYC097SFsm3OS6TmauDDBf68I3DXfQYHuVVmOSydgn93mmvbuisx4VxV2mlfdoXLv+iRwLT5tr4rFmOTiB9FxHEf5U++xLUg9KWhRabYb7p+8fcsePak0z5yQmB7OsO8BOyd1Yj8nDRiIg+yf7lGxNCqHpDx+CtcfSigo6XmG8YZ+AUTF0hYT0Yv2P8q9juh/2O3uHivaDoa0nFw+yfis7/jrTlDin+Re0G0ohOpLTDuEN3wTsvdxJaGwa61TwAHnVWKS0cl2ZQ6+04nwBA8FiSMrPxD6OReOuIQwdxop6V0NtSJmZeAOoF58ahNxO7v8nazoMa32WgeShbQtNjatvAuOF1us4ndQbVb5bkpL8ZqajRd7Wnm2cKNxPerRZGhsrKj0UJoPrUq49pxU9S6a50d0RmZo1c0wIRzLvnHDcBkzjiVtOyLHhysIQoYoB3k7STtNVmtbTJcqWqIiKAiIgIiICIiAiIgIiICIiAiIgIiIOF4PzREGLNZKKi5rlFQgZqUh5IigzIOS9URByiIgIiICIiAiIgIiICIiAiIg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56" name="AutoShape 16" descr="data:image/jpeg;base64,/9j/4AAQSkZJRgABAQAAAQABAAD/2wCEAAkGBhQQEBQQEhQUFBUVGBUVFRQUFBUVFBQUFBYVFRQQFBQXGyYeFxkkGhcUHy8gIycpLCwsFR4xNTAqNSYrLCkBCQoKDgwOFw8PFCkdHBgpKSwpKSkpKSkqKSkpKSkpKSkpKSkpKSkpKSk0KSkpKSkpKSwpKSksKSwpKSkpKTYsKf/AABEIAOEA4QMBIgACEQEDEQH/xAAcAAEAAgIDAQAAAAAAAAAAAAAABQYEBwECAwj/xABIEAABAgMEBQgFCQcCBwAAAAABAAIDBBEFEiExBiJBUXEHEzJhgZGhsSNScsHRFDNCYpKissLwFiRzgrPS4UPxFTRTY6PT4v/EABkBAQEBAQEBAAAAAAAAAAAAAAABAgQDBf/EACgRAQEAAgEDAwQBBQAAAAAAAAABAhEEAyExEkFRMmFxsaEiM0NSwf/aAAwDAQACEQMRAD8A3iiIgIiICIiAiwbQtmHA6Zx2NGLuNNir87puQPRwxxefcPiroW6q4Llq+0dLpt2US4D6oazuJxPYqtPzbopJiTD3UzFXvP3iB4q+lNt2zFtwIfTjQm+1EaPeomZ5QpBmcyw+wHP/AAArVFm6OQY2JdHI33WsaeoHE17VKw9EpRv0HO9qI4+VE0bXWJypyY6Jiv4Q6fiIWLG5WII6MGKeN0e9V+HYcuMoI73n8y9TY8HIwmePxT0m2eeWOHWgl3dsQe5qz5blLD8eZ/8AJ/8AKiJbRBj+hL9ovAd9aLNdoQWsc+lygJpfJJoMtqagmpfTqG40dDe3rBa5cWhyjScA3XPfXcIT/MgA9hVYkpdpgmJtFeyi15pLaDzEfDvPLQQaXgAK0IIoEshttOZ5YZYdCFGd7Vxg8yoac5bTkyDDb7T3PP2Wgea1M478eOPmuhP6CmhsGa5Y5t3Rc1vsQh5vqVjwuWGdaQbzXDc9rKH7La+KoJKNKo+iNBeUSHaIMNzRDjNFS0GrXgZuYc8NoO/arivlzRm2nSc1DjtzY4GnrDJze1pI7V9Oyk02LDbEYate0Oad4cKgrKvZERAREQEREBERAXBK4eDQ0z2VyrsWvp61Jh8ZzDFuFpIIDb1DvAOHBWTYvExacOGLzngDz4UzVatHlFYyohwnPptJDR4VUGZAnF8SI8nMkgE94K8zZDCCKd5PuVkZ27T1oOiExXYF1HFudKgaoPVl2KFh2yS4gMYSNpJr2DZ2KcZAxxAPEKMtqZF0MAaKknBrR1DIcVpCyNGGzbi55dnXF7jj1UoR3q0SfJ1CBrUV3ll497iSsfQ3EcAPIK8SwwWbWorMXRFo/wBRx7AqNpNGfLxLrHmnWGHxotsTBzWo9NXemVghIlsRnZxH9jqeAU9oTMn5SypJO8mvmqkVPaJRbsxDPWERu+XK6x21BG+q7QCuYoWGmu7JbhFhHYSPMLVWnUAh97q8WH/K200XJ2Mzea99Cte6eymu8bnHuePjRbZVIOqK78V5PeuINbjRtpRWuzOSu0JhnOCDcaRUc64MJHsnEdoUVUS9GuUhb+jMxIvuTEJ0MnImha6nquFQewqJDlBkgrfHI3pDz8oZdx1oBw/hvqR3G8O5aEhvVw5Mbe+S2hDJNGRDzT91HkAE8HXT2IPo1ERRRERAREQEREBa50qg83aFdjwD7itjKk8okCjoMXi09msPerErxBq1eTjgkq+rexdYq0jpMRLrC5VGaj3n47cOwZ+APepy3pu6wNG33KsvdiT2dpz8AO8qjYegzawy7eSrpAyVS0Kh0l29eKtkHJYqxjTLsCtR6ZH0y23NZFai0xd6YrUFacVJ2HGuxWHrCinFZdmvo5vEIjf0nEqAeoL3jKNseLehMPUFJR1lVDtsXJ8H1mj4KsaWyYfHpTpw3U9poJHkrTpm27Hgv7PGqhNKBR8vE2X7p4OW4zlNyx58l+ijI0wZqK0EQGsaxpx9LiOcI6gMOvHYtvALXfJpGuTEzBO3W4kHH8RWxVet9bm4WW+lN+25/KJ0m0ehz0s+WiAUcNV1MWPHRiDrB8KhfLFpyDoEZ8F4o5jnNcOtpoexfXq0Vy56Oc1Msm2jVjij/wCIzCva279krydjWTHLJhxKEEbFhtWRDcqj6n0Vtb5XJwI+Zext72xqv+8CpZax5DbZvy0WWJxhOvt9mJmPtCv8y2cooiIgIiICIiAq7p1LX5QnaxzXdmR8wrEsK2JbnJeKzex3fSoSCg2XEq0cF7xXLAsh+FNxWTOPoCVtlW7cmL0Sm7/dRLnZd/f/AIoveZiXnOKx4WLh1lUbZ0ZZdgMHUFY4OSgbGbSG0dSnoQ1ViqxpjIrT2mHz5W4I+RWodMfnytQVpwXvK1C5lYF845AVNM6VAAHWSQO1XaS0LAYDFe9pIrzcI3Wt6i7Nx6ytY43LwxllMfK26ITt+Wb1YKxRXaoWuZaG+RcHsc58Ous04kj+7cepbBZFDoQcDUGhB3gioPcs5Y2XuuOUym4qenTNRjtzvNQGkzb0nfH0brladMYd6XJ3UKrcZvOSLx9Q+GKeymiExdtRp2RWfiZe/KFtMLStizV2YkovUxp/lfdPhRbqat9Xxjfs4+JdZdTD4y/blVPlPsP5VZsYAVdDHPM4w8XDtbeHcrYukVgc0tIqCCCN4OBC8Xc+PaUK9YRxWbpLZZlpuNAP+nEe3sBND2ih7VgNKo2HyNWlzVpNZXCKx7DxAvt8W07Vv9fLuh07zU/LRN0WHXgXAFfUIUHKIiAiIgIiIC4IXKINWiHzUxFh7nO8CuLQiap4E9yzdLYPNzznbHhrvCh8lD2rE9HTa6je/PyXpGVamHUb1n3/AKKSDaxGDrHmuk6dan63frismxmVjsHWg2vZnRbwU7DOqoOSFAFNNOqsVWNHdgVp3TF3pytvzDsCtPaW/PlWFeWjDQ6KAf8AqQK8LxqFs6OtX6NupE4GGe6LDH5ls+Kc109H3cvX9kRbQrBiD6tfLFW2x31lWH6o8CQPcqla3zUT2XeSs2jb6ybPZCnI8xePe1Y1vC9AeOoqr2Qb0FzeI71ap3GG4dRVQsB3Sb1rwdFVyA67BhnbCivb5OHit7S8S80O3gHvFVoyIynyqH6sVjxwJI94W5dG41+UgO3w2V4gUPiF6Z98J9tuPp/08nOf7SX/AIkkRF4O587ctMjzdqPcMBEZDf23bp/CqK1bQ5fIf73Advg+UR/xWrmqjMlYt1zXbWkEdmK+tJeJeY128A94qvkeGvq2wH3pSXJzMKEe9jUGeiIoCIiAiIgIiIKbygynzUXrLD26w/MqTPRa0+qPvOwC2Vpq2sqd95tOOK1g+HdaAc+keJyH63LeLN8oWZGtwUjo2z94aVGRTiVLaL/PhUbNlXKYrqqvyz8VNF+osqxZh2BWpNK3emK2tGfqlam0q+ePFVKxrDfR7vZb4RoB9xW1GuFTUV6q02rU1kuo53sPP2W3/wAq2iYuOXeK+C6OjNyuXr3VjGt1uq+jaAsfkSRk4ZlTGiL6yg4HwUDaLrzTgMQRgANh2BS+hL6yrf1mAfenXmpF493tkRsncFULJ1Yzx1nzVvi9IjiqpEF2aPWueOmoS0odJuZb68G8OLaH3LZugMa9IQuq83ucT71ry3WXZyAfXa9h7QQPMK68mEasmWeq8jvDSt/47+XJl25ON+ZZ+quCIi8Xa0Zy+RazkFu6CPF71q9qunK/afPWrFAOEO7CHFg1vvFw7FTaKj1Yvq6wod2VgNOYhQgexjQvlSWhXnNb6xA7zRfW0Fl1oG4AdwQd0RFAREQEREBERBX9M3ehaN7vIFa2nmkNJOZxPkAOA962FptE1YY9o+S11bETBbjNQD8SpnRdnpaqGaFP6MDXKovMq5TD36gUHLOUnFfqrKvGNE1StX6TD0p4lbHiOwK1vpIfSHiqiPs86zv4cb+k9bLgRKgE7RhU0xpnUrWdnD0gG8OHe1w96usG0vRsJwF1vbqjCi6+NN7jk5XbSRt1zQG3e3EEV4rM0Eifuw6qf04arU3aoiEADbvxU9oM70BHX5av5VeTj6ZjtONlu5JiYdrFVa1RSO0qyzZ1lWbb6bT1rjjsqN0xdd+TxfViN7sPgrXyZvp8ph+q8HvLx+UKr6Zw70mT6pafcprk1mKzMYeuxr++4fzlemP05Rydft1elfvZ/DY6jtI7abJysWZd/ptJA9Z2TG9riB2qRC1vy6zRbZ8NgyfGFf5WOIHevB2tFzcy6LFdEcauc4ucd5cak95XVecMr1YFUTWiElz0/LQ/Wiw68A4E+AX1GFoDkZs3nbTbEphBY9/aRzbfxE9i+gFKoiIgIiICIiAiLgoKjpxE1mD6pPef8LXlruV702f6YDc0eZKoFqLc8M1GNU/o50ioENxU/o81aFslXKUiu1QoeWOKkop1VlWPFdqla70iHpDxV/jP1SqBbjqvPFIiPs1vpmcVLwqmFDI9RvkoqR+dZ7Q816WWIouNZEGtQBrjUZmjfq1PDwXbxO1rk5WO5GdGZ2EUpxKuGgrvREcf6kYe5UqemogY2JEFGnJwqRSjXUdhUYOH+4IFt0Ci1hV3/wDsin3rfMu8caxxMbjbtPTrtZQFtMyPWpyeOKhrYxavnx3ViWwy/Jv9mvdiuOTSLSbhj1oH4WgflWS1l6CW72keCwdBxzc5K9bHN/qreHv+HLyfGF+Mp+23QqPyw2K6Zsx7mCroLhGoMy0AtfTg11f5VeFw9tQQcQcCDtG5eLsfHjVkQ1snT/khiwYjpiSYYkFxLjCbi+FvAGbmbqYjbvVCs+xo0aO2XYxxiuIaG0IIJ2uByA2k5KjcXIXZFyWjTJGMV4Y0/VhjE8LziP5Vs9R2j1jNk5WFLNyhtDa+s7Nzu01PapFQEREBERAREQEREFA0zifvDuoNHh/lUafOKuGlkSszE6iB3ABU2dzXpGWMGqcsPBQzQpuxhQKiwyrsVJR4mAUTLuxCzJh+CyPGYdqlUO1cXnirvGdqlUm0G65VGLJj0jPab+ILI/4bGYyHEY/ptcYY6TQ4OIuEGt2tDhtr1rxlsIjfab5hY0a2ojGmFdNwOdi4OoSHGhBpTbkNo4Lr4v138Ofkb9M07z0OciQWmIYTQMmNENriRgXUaBjtx7lddAHgQiBvIxzwNce9UdtvgvuRCSM6gg4nOo/WSuOgcUFj6ZX30ru9H8V6cuaxjHQtuV2tE/koefbVhUxOHVUTOHVPBfPjrdZI6ixLMFyflfbI7zT8y95I6ixg6k3LO/7zPF7PgvTD6nNyf7e/iz9tshcrgLleDrKLpzQreoK76CvCq7ogIiICIiAiIgIiIC4K5QoNX6SPrMRfbd4Giq01mrFbjqxoh+u/8RVemBivRl4tCnbJGChmBTdmZKol5bNZMy5YkvmsmZWVYsV2qqjaDdcq3PFQqtaI1ytCNYKEcVksludBhVPzj6AOpjzhyqaVXk5q9pSVcYjnClDEiAVwFb5+lWi6+JdZ38OLmY3LCa9q95rRqgMR7A4B10k6xqK0xGAGGePipbQoXecAwAc6nbzayI1vSweyG9xca1cBdu3srrg1o2g48F4aNxQY0ctqAX1FcDQgdXUt8nO5YTc92OLhljnbb7LPNdBRMcapUrFdqKKj5FfPj6FeMp0SsWdNIkF26Kw92PuWTKHArCtl1GtO57fet4/VHPyZvpZNwBcrqF2qvF1CIiAiIgIiICIiAiIgIUXCDUtsH0sT2neZUHFGKmLSNXvP1j5lRLxivRhw1qmbOGCiWBTEgMFRJS4xWRMBeEDNZEcrKsSKcCqtO4uKs8folVmZbrFaGJdVf0ol4sJ/Osc7m4utgcGvzc3qoT3Eb1YyvWWiEVbgQc2uALT1kHDetYZ3C7iXV8qVYFo3Yri5rnEjAjMb8TktnaNQqMMQ5xCXE9bj5AAfeURLWVCL71xo6h0e5WqDkAFvq9W5yT4ZmEmVynuknHUUVG2qQc/Uoo2Kc14RuvCV2rBt5pMPDMOBoQcaVNBdBxWbLbV5T8APbQmlMfArU8x59SS43aVfpTMkf81Bb/Dlor/xNCuGi886NLtc83jUi9Sl4bDQdRp2LxlNE5UsaTBaSWg4lxzA3lTEtKthNDGNDWjIDIVxXk9Y9UREUREQEREBERAREQFwuVwUGoJ7pu4nzUY4YqStMjnYgBrR7xh1OI9yja4r0YdmBTEkMFFMUtK5IJCCsiLksaCvaIcFFY8fJVqZ6RVijDBQEyzFaGIV3gDFeE64sYXA0pj0S8nqDQRjko6BaEYvaKVFGlxbDibSbwbhUkCnaoizSgxU5LDJUeQ+VENI5wUDatLYYLi0Qb1S8VNSY20ZDFTFm2XHeW8+XFt688OjE1aBFAYGtc7AlzKirRRuSKtcXJR0U5qQcwNaGgAAAAAZADIBYEUZqQeEvtWNa0B8SGWQ7xcSMGAlxG0ABZEA5qa0SiD5WBtuPoOFKlXeu7GePqxuO/K7ybaQ2A1qGtBrnkM17rhcrzekEREUREQEREBERAREQFwVyuCg+edI5yJJTcUULoTnvNNo1jiPfwXaTtuFFxa4cCaFTWlkjSPFgxRWjicdrXElkQHrG3fUKhz+jZqXQj40Pfke1b7srrDepiUfgFqdk7NS+FXU3H4HBSspygRofTYDxaR4gjyTZptKAV7RCqBK8qEL6UMjg/8AuA81JM5R5V2d8djT5OTsLJGyUHMDFdP23lCPnCOLHLAjaSy5OET7rvgqjLK7Qjiop2kcD1/uuXT9qpdv0nfZ+KGlmljipeC7JUL9u5dvrn7H9y5icpzW4NgknZecezAN96LpsWJko2bjNY0lxDRvJoPFa/meUCcjC7DhiGDtDaHvdUrCNizcwb0ZzhxJHi/HuUVZJ/TKFCq1npHHIDKvmfAdan+S0RYs78oinNjw0bADTAfFVOx9HIcM1IvHw7ScT5LYGg8Fz5oOb0YYN47KkYM40x7t6VGyFygRYaEREBERAREQEREBERAREQQek+isOehgO1Ija83Fb0m1+ifWadrT4ZrT9vWBMSTjz0MlmyNDBdDPWRmzt71vxdIkIOFHAEbirsfPMCZa8YUcOqhHaFIQLJgvGMNvYC097SFsm3OS6TmauDDBf68I3DXfQYHuVVmOSydgn93mmvbuisx4VxV2mlfdoXLv+iRwLT5tr4rFmOTiB9FxHEf5U++xLUg9KWhRabYb7p+8fcsePak0z5yQmB7OsO8BOyd1Yj8nDRiIg+yf7lGxNCqHpDx+CtcfSigo6XmG8YZ+AUTF0hYT0Yv2P8q9juh/2O3uHivaDoa0nFw+yfis7/jrTlDin+Re0G0ohOpLTDuEN3wTsvdxJaGwa61TwAHnVWKS0cl2ZQ6+04nwBA8FiSMrPxD6OReOuIQwdxop6V0NtSJmZeAOoF58ahNxO7v8nazoMa32WgeShbQtNjatvAuOF1us4ndQbVb5bkpL8ZqajRd7Wnm2cKNxPerRZGhsrKj0UJoPrUq49pxU9S6a50d0RmZo1c0wIRzLvnHDcBkzjiVtOyLHhysIQoYoB3k7STtNVmtbTJcqWqIiKAiIgIiICIiAiIgIiICIiAiIgIiIOF4PzREGLNZKKi5rlFQgZqUh5IigzIOS9URByiIgIiICIiAiIgIiICIiAiIg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58" name="Picture 18" descr="http://www.kamennyobchod.cz/img/eshop/lrg/varna-konvice-melitta-look-aqua-vario-cernostrib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404664"/>
            <a:ext cx="1820218" cy="2376264"/>
          </a:xfrm>
          <a:prstGeom prst="rect">
            <a:avLst/>
          </a:prstGeom>
          <a:noFill/>
        </p:spPr>
      </p:pic>
      <p:pic>
        <p:nvPicPr>
          <p:cNvPr id="10262" name="Picture 22" descr="https://encrypted-tbn1.gstatic.com/images?q=tbn:ANd9GcQi12MoMJvZdTSW59aG7J0ElkynP3acUbjnL9Xrmw0di2snLan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221088"/>
            <a:ext cx="2314575" cy="1981201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34481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/>
              <a:t>Zopakuj si jednotky objemu</a:t>
            </a:r>
            <a:r>
              <a:rPr lang="cs-CZ" sz="4400" b="1" dirty="0" smtClean="0"/>
              <a:t>   litr (l)</a:t>
            </a:r>
          </a:p>
          <a:p>
            <a:pPr algn="ctr"/>
            <a:r>
              <a:rPr lang="cs-CZ" sz="4400" b="1" dirty="0" smtClean="0"/>
              <a:t> hektolitr (</a:t>
            </a:r>
            <a:r>
              <a:rPr lang="cs-CZ" sz="4400" b="1" dirty="0" err="1" smtClean="0"/>
              <a:t>hl</a:t>
            </a:r>
            <a:r>
              <a:rPr lang="cs-CZ" sz="4400" b="1" dirty="0" smtClean="0"/>
              <a:t>)</a:t>
            </a:r>
          </a:p>
          <a:p>
            <a:pPr algn="ctr"/>
            <a:endParaRPr lang="cs-CZ" sz="4400" b="1" dirty="0" smtClean="0"/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u="sng" dirty="0" smtClean="0"/>
              <a:t>Platí:</a:t>
            </a:r>
          </a:p>
          <a:p>
            <a:pPr algn="ctr"/>
            <a:endParaRPr lang="cs-CZ" sz="4400" b="1" u="sng" dirty="0" smtClean="0"/>
          </a:p>
          <a:p>
            <a:pPr algn="ctr"/>
            <a:r>
              <a:rPr lang="cs-CZ" sz="4400" b="1" dirty="0" smtClean="0"/>
              <a:t>1hl  =  100 l</a:t>
            </a:r>
            <a:endParaRPr lang="cs-CZ" sz="4400" b="1" dirty="0"/>
          </a:p>
        </p:txBody>
      </p:sp>
      <p:pic>
        <p:nvPicPr>
          <p:cNvPr id="4" name="Picture 2" descr="https://encrypted-tbn2.gstatic.com/images?q=tbn:ANd9GcQb7PCXOGYKYOmRVVTfno5hxscwTEmUnC_Bt61jONq3d5aRCI7W2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924944"/>
            <a:ext cx="2143125" cy="214312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268760"/>
            <a:ext cx="33843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u="sng" dirty="0" smtClean="0"/>
          </a:p>
          <a:p>
            <a:pPr algn="ctr"/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340768"/>
            <a:ext cx="40094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Vyjádři v litrech:</a:t>
            </a:r>
            <a:endParaRPr lang="cs-CZ" sz="4400" b="1" u="sng" dirty="0"/>
          </a:p>
        </p:txBody>
      </p:sp>
      <p:sp>
        <p:nvSpPr>
          <p:cNvPr id="5" name="Zaoblený obdélník 4"/>
          <p:cNvSpPr/>
          <p:nvPr/>
        </p:nvSpPr>
        <p:spPr>
          <a:xfrm>
            <a:off x="1043608" y="3212976"/>
            <a:ext cx="2952328" cy="122413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600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88024" y="3212976"/>
            <a:ext cx="2952328" cy="122413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350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71600" y="5013176"/>
            <a:ext cx="2952328" cy="122413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904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860032" y="5013176"/>
            <a:ext cx="2952328" cy="122413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3 270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043608" y="3212976"/>
            <a:ext cx="295232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6 </a:t>
            </a:r>
            <a:r>
              <a:rPr lang="cs-CZ" sz="3600" dirty="0" err="1" smtClean="0">
                <a:solidFill>
                  <a:schemeClr val="bg1"/>
                </a:solidFill>
              </a:rPr>
              <a:t>hl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88024" y="3212976"/>
            <a:ext cx="295232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 </a:t>
            </a:r>
            <a:r>
              <a:rPr lang="cs-CZ" sz="3600" dirty="0" err="1" smtClean="0"/>
              <a:t>hl</a:t>
            </a:r>
            <a:r>
              <a:rPr lang="cs-CZ" sz="3600" dirty="0" smtClean="0"/>
              <a:t> 50 l</a:t>
            </a:r>
            <a:endParaRPr lang="cs-CZ" sz="36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971600" y="5013176"/>
            <a:ext cx="295232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 </a:t>
            </a:r>
            <a:r>
              <a:rPr lang="cs-CZ" sz="3600" dirty="0" err="1" smtClean="0"/>
              <a:t>hl</a:t>
            </a:r>
            <a:r>
              <a:rPr lang="cs-CZ" sz="3600" dirty="0" smtClean="0"/>
              <a:t> 4 l</a:t>
            </a:r>
            <a:endParaRPr lang="cs-CZ" sz="36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860032" y="5013176"/>
            <a:ext cx="295232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32 </a:t>
            </a:r>
            <a:r>
              <a:rPr lang="cs-CZ" sz="3600" dirty="0" err="1" smtClean="0"/>
              <a:t>hl</a:t>
            </a:r>
            <a:r>
              <a:rPr lang="cs-CZ" sz="3600" dirty="0" smtClean="0"/>
              <a:t> 70 l</a:t>
            </a:r>
            <a:endParaRPr lang="cs-CZ" sz="3600" dirty="0"/>
          </a:p>
        </p:txBody>
      </p:sp>
      <p:pic>
        <p:nvPicPr>
          <p:cNvPr id="16" name="Picture 2" descr="https://encrypted-tbn2.gstatic.com/images?q=tbn:ANd9GcQb7PCXOGYKYOmRVVTfno5hxscwTEmUnC_Bt61jONq3d5aRCI7W2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76672"/>
            <a:ext cx="2143125" cy="214312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54856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Vyjádři v  hektolitrech:</a:t>
            </a:r>
            <a:endParaRPr lang="cs-CZ" sz="4400" b="1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1187624" y="3140968"/>
            <a:ext cx="2952328" cy="1008112"/>
          </a:xfrm>
          <a:prstGeom prst="roundRect">
            <a:avLst/>
          </a:prstGeom>
          <a:gradFill flip="none" rotWithShape="1">
            <a:gsLst>
              <a:gs pos="0">
                <a:srgbClr val="EC20DD">
                  <a:tint val="66000"/>
                  <a:satMod val="160000"/>
                </a:srgbClr>
              </a:gs>
              <a:gs pos="50000">
                <a:srgbClr val="EC20DD">
                  <a:tint val="44500"/>
                  <a:satMod val="160000"/>
                </a:srgbClr>
              </a:gs>
              <a:gs pos="100000">
                <a:srgbClr val="EC20DD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20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88024" y="3140968"/>
            <a:ext cx="2880320" cy="1008112"/>
          </a:xfrm>
          <a:prstGeom prst="roundRect">
            <a:avLst/>
          </a:prstGeom>
          <a:gradFill flip="none" rotWithShape="1">
            <a:gsLst>
              <a:gs pos="0">
                <a:srgbClr val="EC20DD">
                  <a:tint val="66000"/>
                  <a:satMod val="160000"/>
                </a:srgbClr>
              </a:gs>
              <a:gs pos="50000">
                <a:srgbClr val="EC20DD">
                  <a:tint val="44500"/>
                  <a:satMod val="160000"/>
                </a:srgbClr>
              </a:gs>
              <a:gs pos="100000">
                <a:srgbClr val="EC20DD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360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4797152"/>
            <a:ext cx="2880320" cy="1008112"/>
          </a:xfrm>
          <a:prstGeom prst="roundRect">
            <a:avLst/>
          </a:prstGeom>
          <a:gradFill flip="none" rotWithShape="1">
            <a:gsLst>
              <a:gs pos="0">
                <a:srgbClr val="EC20DD">
                  <a:tint val="66000"/>
                  <a:satMod val="160000"/>
                </a:srgbClr>
              </a:gs>
              <a:gs pos="50000">
                <a:srgbClr val="EC20DD">
                  <a:tint val="44500"/>
                  <a:satMod val="160000"/>
                </a:srgbClr>
              </a:gs>
              <a:gs pos="100000">
                <a:srgbClr val="EC20DD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58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88024" y="4797152"/>
            <a:ext cx="2880320" cy="1008112"/>
          </a:xfrm>
          <a:prstGeom prst="roundRect">
            <a:avLst/>
          </a:prstGeom>
          <a:gradFill flip="none" rotWithShape="1">
            <a:gsLst>
              <a:gs pos="0">
                <a:srgbClr val="EC20DD">
                  <a:tint val="66000"/>
                  <a:satMod val="160000"/>
                </a:srgbClr>
              </a:gs>
              <a:gs pos="50000">
                <a:srgbClr val="EC20DD">
                  <a:tint val="44500"/>
                  <a:satMod val="160000"/>
                </a:srgbClr>
              </a:gs>
              <a:gs pos="100000">
                <a:srgbClr val="EC20DD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87624" y="3140968"/>
            <a:ext cx="2952328" cy="1008112"/>
          </a:xfrm>
          <a:prstGeom prst="roundRect">
            <a:avLst/>
          </a:prstGeom>
          <a:solidFill>
            <a:srgbClr val="EC20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2 000 l</a:t>
            </a:r>
            <a:endParaRPr lang="cs-CZ" sz="3600" dirty="0"/>
          </a:p>
        </p:txBody>
      </p:sp>
      <p:sp>
        <p:nvSpPr>
          <p:cNvPr id="9" name="Zaoblený obdélník 8"/>
          <p:cNvSpPr/>
          <p:nvPr/>
        </p:nvSpPr>
        <p:spPr>
          <a:xfrm>
            <a:off x="1259632" y="4797152"/>
            <a:ext cx="2880320" cy="1008112"/>
          </a:xfrm>
          <a:prstGeom prst="roundRect">
            <a:avLst/>
          </a:prstGeom>
          <a:solidFill>
            <a:srgbClr val="EC20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5 800 l</a:t>
            </a:r>
            <a:endParaRPr lang="cs-CZ" sz="3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788024" y="3140968"/>
            <a:ext cx="2880320" cy="1008112"/>
          </a:xfrm>
          <a:prstGeom prst="roundRect">
            <a:avLst/>
          </a:prstGeom>
          <a:solidFill>
            <a:srgbClr val="EC20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36 000 l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788024" y="4797152"/>
            <a:ext cx="2880320" cy="1008112"/>
          </a:xfrm>
          <a:prstGeom prst="roundRect">
            <a:avLst/>
          </a:prstGeom>
          <a:solidFill>
            <a:srgbClr val="EC20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900 l</a:t>
            </a:r>
            <a:endParaRPr lang="cs-CZ" sz="3600" dirty="0"/>
          </a:p>
        </p:txBody>
      </p:sp>
      <p:pic>
        <p:nvPicPr>
          <p:cNvPr id="13" name="Picture 2" descr="https://encrypted-tbn2.gstatic.com/images?q=tbn:ANd9GcQb7PCXOGYKYOmRVVTfno5hxscwTEmUnC_Bt61jONq3d5aRCI7W2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04664"/>
            <a:ext cx="2143125" cy="214312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520187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Vyjádři v hektolitrech</a:t>
            </a:r>
          </a:p>
          <a:p>
            <a:r>
              <a:rPr lang="cs-CZ" sz="4400" b="1" u="sng" dirty="0" smtClean="0"/>
              <a:t> a litrech:</a:t>
            </a:r>
            <a:endParaRPr lang="cs-CZ" sz="4400" b="1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755576" y="2708920"/>
            <a:ext cx="3384376" cy="1152128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r>
              <a:rPr lang="cs-CZ" sz="3600" dirty="0" smtClean="0">
                <a:solidFill>
                  <a:schemeClr val="tx1"/>
                </a:solidFill>
              </a:rPr>
              <a:t> 40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2708920"/>
            <a:ext cx="3384376" cy="1152128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r>
              <a:rPr lang="cs-CZ" sz="3600" dirty="0" smtClean="0">
                <a:solidFill>
                  <a:schemeClr val="tx1"/>
                </a:solidFill>
              </a:rPr>
              <a:t> 42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55576" y="4653136"/>
            <a:ext cx="3384376" cy="1152128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30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r>
              <a:rPr lang="cs-CZ" sz="3600" dirty="0" smtClean="0">
                <a:solidFill>
                  <a:schemeClr val="tx1"/>
                </a:solidFill>
              </a:rPr>
              <a:t> 60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16016" y="4653136"/>
            <a:ext cx="3384376" cy="1152128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 </a:t>
            </a:r>
            <a:r>
              <a:rPr lang="cs-CZ" sz="3600" dirty="0" err="1" smtClean="0">
                <a:solidFill>
                  <a:schemeClr val="tx1"/>
                </a:solidFill>
              </a:rPr>
              <a:t>hl</a:t>
            </a:r>
            <a:r>
              <a:rPr lang="cs-CZ" sz="3600" dirty="0" smtClean="0">
                <a:solidFill>
                  <a:schemeClr val="tx1"/>
                </a:solidFill>
              </a:rPr>
              <a:t> 4 l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2708920"/>
            <a:ext cx="3384376" cy="11521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640 l</a:t>
            </a:r>
            <a:endParaRPr lang="cs-CZ" sz="3600" dirty="0"/>
          </a:p>
        </p:txBody>
      </p:sp>
      <p:sp>
        <p:nvSpPr>
          <p:cNvPr id="9" name="Zaoblený obdélník 8"/>
          <p:cNvSpPr/>
          <p:nvPr/>
        </p:nvSpPr>
        <p:spPr>
          <a:xfrm>
            <a:off x="4716016" y="2708920"/>
            <a:ext cx="3384376" cy="11521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842 l</a:t>
            </a:r>
            <a:endParaRPr lang="cs-CZ" sz="3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755576" y="4653136"/>
            <a:ext cx="3384376" cy="11521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3 060 l</a:t>
            </a:r>
            <a:endParaRPr lang="cs-CZ" sz="36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716016" y="4653136"/>
            <a:ext cx="3384376" cy="11521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104 l</a:t>
            </a:r>
            <a:endParaRPr lang="cs-CZ" sz="3600" dirty="0"/>
          </a:p>
        </p:txBody>
      </p:sp>
      <p:pic>
        <p:nvPicPr>
          <p:cNvPr id="13" name="Picture 2" descr="https://encrypted-tbn2.gstatic.com/images?q=tbn:ANd9GcQb7PCXOGYKYOmRVVTfno5hxscwTEmUnC_Bt61jONq3d5aRCI7W2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32656"/>
            <a:ext cx="2143125" cy="214312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836712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Vypočítej</a:t>
            </a:r>
            <a:r>
              <a:rPr lang="cs-CZ" sz="2000" dirty="0" smtClean="0"/>
              <a:t>:</a:t>
            </a:r>
          </a:p>
          <a:p>
            <a:endParaRPr lang="cs-CZ" sz="2000" dirty="0" smtClean="0"/>
          </a:p>
          <a:p>
            <a:r>
              <a:rPr lang="cs-CZ" sz="3200" dirty="0" smtClean="0"/>
              <a:t>Ve školní jídelně mají 5 hrnců o objemu 50 litrů. 8 hrnců o objemu 30 litrů a 3 hrnce o objemu </a:t>
            </a:r>
          </a:p>
          <a:p>
            <a:r>
              <a:rPr lang="cs-CZ" sz="3200" dirty="0" smtClean="0"/>
              <a:t>10 litrů. Jaký  objem celkem mají hrnce v jídelně?</a:t>
            </a:r>
          </a:p>
          <a:p>
            <a:r>
              <a:rPr lang="cs-CZ" sz="3200" dirty="0" smtClean="0"/>
              <a:t>Kolik je to hektolitrů a litrů? 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971600" y="4293096"/>
            <a:ext cx="684076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(5.50) + (8.30) + (3.10) = 520 litrů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520 l = 5 </a:t>
            </a:r>
            <a:r>
              <a:rPr lang="cs-CZ" sz="3200" dirty="0" err="1" smtClean="0">
                <a:solidFill>
                  <a:schemeClr val="tx1"/>
                </a:solidFill>
              </a:rPr>
              <a:t>hl</a:t>
            </a:r>
            <a:r>
              <a:rPr lang="cs-CZ" sz="3200" dirty="0" smtClean="0">
                <a:solidFill>
                  <a:schemeClr val="tx1"/>
                </a:solidFill>
              </a:rPr>
              <a:t> 20 l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293096"/>
            <a:ext cx="684076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Řešení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806489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Metodický návod:</a:t>
            </a:r>
          </a:p>
          <a:p>
            <a:endParaRPr lang="cs-CZ" sz="4400" dirty="0" smtClean="0"/>
          </a:p>
          <a:p>
            <a:pPr marL="742950" indent="-742950">
              <a:buAutoNum type="arabicPeriod"/>
            </a:pPr>
            <a:r>
              <a:rPr lang="cs-CZ" sz="3200" dirty="0" smtClean="0"/>
              <a:t>Výuková část</a:t>
            </a:r>
          </a:p>
          <a:p>
            <a:pPr marL="742950" indent="-742950">
              <a:buAutoNum type="arabicPeriod"/>
            </a:pPr>
            <a:r>
              <a:rPr lang="cs-CZ" sz="3200" dirty="0" smtClean="0"/>
              <a:t>Procvičovací část – barevné tvary:</a:t>
            </a:r>
          </a:p>
          <a:p>
            <a:pPr marL="742950" indent="-742950"/>
            <a:r>
              <a:rPr lang="cs-CZ" sz="3200" dirty="0" smtClean="0"/>
              <a:t>         po kliknutí na tvar se objeví správný     výsledek </a:t>
            </a:r>
          </a:p>
          <a:p>
            <a:pPr marL="742950" indent="-742950"/>
            <a:r>
              <a:rPr lang="cs-CZ" sz="3200" dirty="0" smtClean="0"/>
              <a:t>3.     Slovní úloha: po kliknutí na obdélník  se objeví správné řešení</a:t>
            </a:r>
          </a:p>
          <a:p>
            <a:pPr marL="742950" indent="-742950"/>
            <a:endParaRPr lang="cs-CZ" sz="32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980728"/>
            <a:ext cx="799288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Použitý materiál:</a:t>
            </a:r>
            <a:endParaRPr lang="cs-CZ" sz="4400" dirty="0" smtClean="0"/>
          </a:p>
          <a:p>
            <a:r>
              <a:rPr lang="cs-CZ" sz="1600" dirty="0" smtClean="0"/>
              <a:t>Učebnice matematiky pro 4. ročník Alter</a:t>
            </a:r>
          </a:p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19.2.2012]. </a:t>
            </a:r>
            <a:r>
              <a:rPr lang="cs-CZ" dirty="0" smtClean="0"/>
              <a:t>Dostupný na WWW: https://encrypted-tbn2.gstatic.com/images?q=tbn:ANd9GcQb7PCXOGYKYOmRVVTfno5hxscwTEmUnC_Bt61jONq3d5aRCI7W2A </a:t>
            </a:r>
          </a:p>
          <a:p>
            <a:endParaRPr lang="cs-CZ" dirty="0" smtClean="0"/>
          </a:p>
          <a:p>
            <a:r>
              <a:rPr lang="cs-CZ" sz="2000" dirty="0" smtClean="0"/>
              <a:t>NEZNÁMÝ.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google.cz</a:t>
            </a:r>
            <a:r>
              <a:rPr lang="cs-CZ" sz="2000" dirty="0" smtClean="0"/>
              <a:t> [online]. [cit. </a:t>
            </a:r>
            <a:r>
              <a:rPr lang="cs-CZ" sz="2000" dirty="0" smtClean="0"/>
              <a:t>19.2.2012]. </a:t>
            </a:r>
            <a:r>
              <a:rPr lang="cs-CZ" sz="2000" dirty="0" smtClean="0"/>
              <a:t>Dostupný na WWW: https://encrypted-tbn3.gstatic.com/images?q=tbn:ANd9GcSe1lG_6xO1CQL-Bn5I-PlH9jUmkSGJt0du568DdKGN54_YAkaTsw </a:t>
            </a:r>
          </a:p>
          <a:p>
            <a:endParaRPr lang="cs-CZ" sz="2000" dirty="0" smtClean="0"/>
          </a:p>
          <a:p>
            <a:r>
              <a:rPr lang="cs-CZ" sz="2000" dirty="0" smtClean="0"/>
              <a:t>NEZNÁMÝ.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google.cz</a:t>
            </a:r>
            <a:r>
              <a:rPr lang="cs-CZ" sz="2000" dirty="0" smtClean="0"/>
              <a:t> [online]. [cit. </a:t>
            </a:r>
            <a:r>
              <a:rPr lang="cs-CZ" sz="2000" dirty="0" smtClean="0"/>
              <a:t>19.2.2012]. </a:t>
            </a:r>
            <a:r>
              <a:rPr lang="cs-CZ" sz="2000" dirty="0" smtClean="0"/>
              <a:t>Dostupný na WWW: https://encrypted-tbn1.gstatic.com/images?q=tbn:ANd9GcS7UVDWo0IUQYC3KrIyIU95O6UvEM_BR2LYOa8LPVyLq4pXQYCL </a:t>
            </a:r>
            <a:endParaRPr lang="cs-CZ" sz="20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19.2.2012]. </a:t>
            </a:r>
            <a:r>
              <a:rPr lang="cs-CZ" dirty="0" smtClean="0"/>
              <a:t>Dostupný na WWW: http://www.</a:t>
            </a:r>
            <a:r>
              <a:rPr lang="cs-CZ" dirty="0" err="1" smtClean="0"/>
              <a:t>kamennyobchod.cz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</a:t>
            </a:r>
            <a:r>
              <a:rPr lang="cs-CZ" dirty="0" err="1" smtClean="0"/>
              <a:t>lrg</a:t>
            </a:r>
            <a:r>
              <a:rPr lang="cs-CZ" dirty="0" smtClean="0"/>
              <a:t>/varna-konvice-</a:t>
            </a:r>
            <a:r>
              <a:rPr lang="cs-CZ" dirty="0" err="1" smtClean="0"/>
              <a:t>melitta</a:t>
            </a:r>
            <a:r>
              <a:rPr lang="cs-CZ" dirty="0" smtClean="0"/>
              <a:t>-look-</a:t>
            </a:r>
            <a:r>
              <a:rPr lang="cs-CZ" dirty="0" err="1" smtClean="0"/>
              <a:t>aqua</a:t>
            </a:r>
            <a:r>
              <a:rPr lang="cs-CZ" dirty="0" smtClean="0"/>
              <a:t>-</a:t>
            </a:r>
            <a:r>
              <a:rPr lang="cs-CZ" dirty="0" err="1" smtClean="0"/>
              <a:t>vario</a:t>
            </a:r>
            <a:r>
              <a:rPr lang="cs-CZ" dirty="0" smtClean="0"/>
              <a:t>-</a:t>
            </a:r>
            <a:r>
              <a:rPr lang="cs-CZ" dirty="0" err="1" smtClean="0"/>
              <a:t>cernostribna.jpg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smtClean="0"/>
              <a:t>19.2.2012]. </a:t>
            </a:r>
            <a:r>
              <a:rPr lang="cs-CZ" dirty="0" smtClean="0"/>
              <a:t>Dostupný na WWW: https://encrypted-tbn1.gstatic.com/images?q=tbn:ANd9GcQi12MoMJvZdTSW59aG7J0ElkynP3acUbjnL9Xrmw0di2snLan9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438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Tkadlecova-nb</dc:creator>
  <cp:lastModifiedBy>Tkadlecova-nb</cp:lastModifiedBy>
  <cp:revision>34</cp:revision>
  <dcterms:created xsi:type="dcterms:W3CDTF">2012-02-08T15:02:09Z</dcterms:created>
  <dcterms:modified xsi:type="dcterms:W3CDTF">2013-09-17T18:03:29Z</dcterms:modified>
</cp:coreProperties>
</file>