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1124744"/>
            <a:ext cx="6192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dirty="0" smtClean="0"/>
              <a:t>Závěrečné opakování                                           </a:t>
            </a:r>
            <a:br>
              <a:rPr lang="cs-CZ" sz="3600" dirty="0" smtClean="0"/>
            </a:br>
            <a:r>
              <a:rPr lang="cs-CZ" sz="3600" dirty="0" smtClean="0"/>
              <a:t> VY_32_Inovace_20TK-1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  Mgr. Ivana </a:t>
            </a:r>
            <a:r>
              <a:rPr lang="cs-CZ" sz="3600" dirty="0" err="1" smtClean="0"/>
              <a:t>Tkadlecová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ZŠ a MŠ </a:t>
            </a:r>
            <a:r>
              <a:rPr lang="cs-CZ" sz="3600" dirty="0" err="1" smtClean="0"/>
              <a:t>Nedašov</a:t>
            </a:r>
            <a:r>
              <a:rPr lang="cs-CZ" sz="3600" dirty="0" smtClean="0"/>
              <a:t> </a:t>
            </a:r>
          </a:p>
        </p:txBody>
      </p:sp>
      <p:pic>
        <p:nvPicPr>
          <p:cNvPr id="5" name="Picture 5" descr="ikon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437112"/>
            <a:ext cx="6480720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32656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  Anotace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     Výstup prověří učivo 4. ročníku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                                                         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Autor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          Mgr. Ivana </a:t>
            </a:r>
            <a:r>
              <a:rPr lang="cs-CZ" dirty="0" err="1" smtClean="0">
                <a:solidFill>
                  <a:schemeClr val="tx2"/>
                </a:solidFill>
              </a:rPr>
              <a:t>Tkadlecová</a:t>
            </a:r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Datum zhotovení:                       </a:t>
            </a:r>
            <a:r>
              <a:rPr lang="cs-CZ" dirty="0" smtClean="0">
                <a:solidFill>
                  <a:schemeClr val="tx2"/>
                </a:solidFill>
              </a:rPr>
              <a:t>Červen 2012 </a:t>
            </a:r>
            <a:endParaRPr lang="cs-CZ" b="1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Jazyk:                                             </a:t>
            </a:r>
            <a:r>
              <a:rPr lang="cs-CZ" dirty="0" smtClean="0">
                <a:solidFill>
                  <a:schemeClr val="tx2"/>
                </a:solidFill>
              </a:rPr>
              <a:t>Čeština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Očekávaný výstup</a:t>
            </a:r>
            <a:r>
              <a:rPr lang="cs-CZ" dirty="0" smtClean="0">
                <a:solidFill>
                  <a:schemeClr val="tx2"/>
                </a:solidFill>
              </a:rPr>
              <a:t>:                      Řeší úlohy, ve kterých aplikuje a procvičuje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                                                         osvojené početní operace 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Speciální vzdělávací potřeby</a:t>
            </a:r>
            <a:r>
              <a:rPr lang="cs-CZ" dirty="0" smtClean="0">
                <a:solidFill>
                  <a:schemeClr val="tx2"/>
                </a:solidFill>
              </a:rPr>
              <a:t>:    Žádné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Klíčová slova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Matematika, porovnávání, písemné sčítání a odčítání, písemné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                                                         násobení a dělení, slovní úloha                                                                  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                                                                                              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Druh učebního materiálu</a:t>
            </a:r>
            <a:r>
              <a:rPr lang="cs-CZ" dirty="0" smtClean="0">
                <a:solidFill>
                  <a:schemeClr val="tx2"/>
                </a:solidFill>
              </a:rPr>
              <a:t>:         Prezentace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Druh </a:t>
            </a:r>
            <a:r>
              <a:rPr lang="cs-CZ" b="1" dirty="0" err="1" smtClean="0">
                <a:solidFill>
                  <a:schemeClr val="tx2"/>
                </a:solidFill>
              </a:rPr>
              <a:t>interaktivity</a:t>
            </a:r>
            <a:r>
              <a:rPr lang="cs-CZ" dirty="0" smtClean="0">
                <a:solidFill>
                  <a:schemeClr val="tx2"/>
                </a:solidFill>
              </a:rPr>
              <a:t>:                       Aktivita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Cílová skupina</a:t>
            </a:r>
            <a:r>
              <a:rPr lang="cs-CZ" dirty="0" smtClean="0">
                <a:solidFill>
                  <a:schemeClr val="tx2"/>
                </a:solidFill>
              </a:rPr>
              <a:t>:                             Žák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Stupeň a typ vzdělávání</a:t>
            </a:r>
            <a:r>
              <a:rPr lang="cs-CZ" dirty="0" smtClean="0">
                <a:solidFill>
                  <a:schemeClr val="tx2"/>
                </a:solidFill>
              </a:rPr>
              <a:t>:            Základní vzdělávání-první stupeň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Typická</a:t>
            </a:r>
            <a:r>
              <a:rPr lang="cs-CZ" dirty="0" smtClean="0">
                <a:solidFill>
                  <a:schemeClr val="tx2"/>
                </a:solidFill>
              </a:rPr>
              <a:t>  </a:t>
            </a:r>
            <a:r>
              <a:rPr lang="cs-CZ" b="1" dirty="0" smtClean="0">
                <a:solidFill>
                  <a:schemeClr val="tx2"/>
                </a:solidFill>
              </a:rPr>
              <a:t>věková skupina:            </a:t>
            </a:r>
            <a:r>
              <a:rPr lang="cs-CZ" dirty="0" smtClean="0">
                <a:solidFill>
                  <a:schemeClr val="tx2"/>
                </a:solidFill>
              </a:rPr>
              <a:t>4. ročník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Celková velikost</a:t>
            </a:r>
            <a:r>
              <a:rPr lang="cs-CZ" dirty="0" smtClean="0">
                <a:solidFill>
                  <a:schemeClr val="tx2"/>
                </a:solidFill>
              </a:rPr>
              <a:t>:                          </a:t>
            </a:r>
            <a:r>
              <a:rPr lang="cs-CZ" dirty="0" smtClean="0">
                <a:solidFill>
                  <a:schemeClr val="tx2"/>
                </a:solidFill>
              </a:rPr>
              <a:t>101 </a:t>
            </a:r>
            <a:r>
              <a:rPr lang="cs-CZ" dirty="0" smtClean="0">
                <a:solidFill>
                  <a:schemeClr val="tx2"/>
                </a:solidFill>
              </a:rPr>
              <a:t>kB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9208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cs-CZ" sz="4400" b="1" dirty="0" smtClean="0"/>
              <a:t>         1. </a:t>
            </a:r>
            <a:r>
              <a:rPr lang="cs-CZ" sz="4400" b="1" u="sng" dirty="0" smtClean="0"/>
              <a:t>Porovnej čísla</a:t>
            </a:r>
          </a:p>
          <a:p>
            <a:pPr marL="742950" indent="-742950" algn="ctr">
              <a:buAutoNum type="arabicPeriod"/>
            </a:pPr>
            <a:endParaRPr lang="cs-CZ" sz="4400" b="1" u="sng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2132856"/>
            <a:ext cx="6048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809 905         890 905</a:t>
            </a:r>
          </a:p>
          <a:p>
            <a:pPr algn="ctr"/>
            <a:endParaRPr lang="cs-CZ" sz="3600" b="1" dirty="0" smtClean="0"/>
          </a:p>
          <a:p>
            <a:pPr algn="ctr"/>
            <a:r>
              <a:rPr lang="cs-CZ" sz="3600" b="1" dirty="0" smtClean="0"/>
              <a:t>631 245         613 425</a:t>
            </a:r>
          </a:p>
          <a:p>
            <a:pPr algn="ctr"/>
            <a:endParaRPr lang="cs-CZ" sz="3600" b="1" dirty="0" smtClean="0"/>
          </a:p>
          <a:p>
            <a:pPr algn="ctr"/>
            <a:r>
              <a:rPr lang="cs-CZ" sz="3600" b="1" dirty="0" smtClean="0"/>
              <a:t>550 390         550 319</a:t>
            </a:r>
          </a:p>
          <a:p>
            <a:pPr algn="ctr"/>
            <a:endParaRPr lang="cs-CZ" sz="3600" b="1" dirty="0" smtClean="0"/>
          </a:p>
          <a:p>
            <a:pPr algn="ctr"/>
            <a:r>
              <a:rPr lang="cs-CZ" sz="3600" b="1" dirty="0" smtClean="0"/>
              <a:t>123 456         123 654</a:t>
            </a:r>
            <a:endParaRPr lang="cs-CZ" sz="3600" b="1" dirty="0"/>
          </a:p>
        </p:txBody>
      </p:sp>
      <p:pic>
        <p:nvPicPr>
          <p:cNvPr id="1026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692696"/>
            <a:ext cx="2285181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764704"/>
            <a:ext cx="705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2. </a:t>
            </a:r>
            <a:r>
              <a:rPr lang="cs-CZ" sz="4400" b="1" u="sng" dirty="0" smtClean="0"/>
              <a:t>Sečti písemně</a:t>
            </a:r>
            <a:endParaRPr lang="cs-CZ" sz="4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3429000"/>
            <a:ext cx="1944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542 356            </a:t>
            </a:r>
          </a:p>
          <a:p>
            <a:r>
              <a:rPr lang="cs-CZ" sz="4000" b="1" u="sng" dirty="0" smtClean="0"/>
              <a:t>359 178</a:t>
            </a:r>
          </a:p>
          <a:p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03848" y="3429000"/>
            <a:ext cx="2232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499 543</a:t>
            </a:r>
          </a:p>
          <a:p>
            <a:r>
              <a:rPr lang="cs-CZ" sz="4000" b="1" u="sng" dirty="0" smtClean="0"/>
              <a:t>387 654</a:t>
            </a:r>
            <a:endParaRPr lang="cs-CZ" sz="4000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3429000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657 421</a:t>
            </a:r>
          </a:p>
          <a:p>
            <a:r>
              <a:rPr lang="cs-CZ" sz="4000" b="1" u="sng" dirty="0" smtClean="0"/>
              <a:t>285 614</a:t>
            </a:r>
            <a:endParaRPr lang="cs-CZ" sz="4000" b="1" u="sng" dirty="0"/>
          </a:p>
        </p:txBody>
      </p:sp>
      <p:pic>
        <p:nvPicPr>
          <p:cNvPr id="7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   3. </a:t>
            </a:r>
            <a:r>
              <a:rPr lang="cs-CZ" sz="4400" b="1" u="sng" dirty="0" smtClean="0"/>
              <a:t>Odečti písemně</a:t>
            </a:r>
            <a:endParaRPr lang="cs-CZ" sz="4400" b="1" u="sng" dirty="0"/>
          </a:p>
        </p:txBody>
      </p:sp>
      <p:pic>
        <p:nvPicPr>
          <p:cNvPr id="3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3717032"/>
            <a:ext cx="223224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</a:t>
            </a:r>
            <a:r>
              <a:rPr lang="cs-CZ" sz="4000" b="1" dirty="0" smtClean="0"/>
              <a:t>764 531</a:t>
            </a:r>
          </a:p>
          <a:p>
            <a:r>
              <a:rPr lang="cs-CZ" sz="4000" b="1" dirty="0" smtClean="0"/>
              <a:t>- </a:t>
            </a:r>
            <a:r>
              <a:rPr lang="cs-CZ" sz="4000" b="1" u="sng" dirty="0" smtClean="0"/>
              <a:t>123 685</a:t>
            </a:r>
          </a:p>
          <a:p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3717032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892 635</a:t>
            </a:r>
          </a:p>
          <a:p>
            <a:r>
              <a:rPr lang="cs-CZ" sz="4000" b="1" dirty="0" smtClean="0"/>
              <a:t>- </a:t>
            </a:r>
            <a:r>
              <a:rPr lang="cs-CZ" sz="4000" b="1" u="sng" dirty="0" smtClean="0"/>
              <a:t>65 479</a:t>
            </a:r>
            <a:endParaRPr lang="cs-CZ" sz="4000" b="1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3717032"/>
            <a:ext cx="2520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559 886</a:t>
            </a:r>
          </a:p>
          <a:p>
            <a:r>
              <a:rPr lang="cs-CZ" sz="4000" b="1" dirty="0" smtClean="0"/>
              <a:t>- </a:t>
            </a:r>
            <a:r>
              <a:rPr lang="cs-CZ" sz="4000" b="1" u="sng" dirty="0" smtClean="0"/>
              <a:t>85 621</a:t>
            </a:r>
            <a:endParaRPr lang="cs-CZ" sz="40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24744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     4. </a:t>
            </a:r>
            <a:r>
              <a:rPr lang="cs-CZ" sz="4400" b="1" u="sng" dirty="0" smtClean="0"/>
              <a:t>Vypočítej</a:t>
            </a:r>
            <a:endParaRPr lang="cs-CZ" sz="4400" b="1" u="sng" dirty="0"/>
          </a:p>
        </p:txBody>
      </p:sp>
      <p:pic>
        <p:nvPicPr>
          <p:cNvPr id="3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0" y="3284984"/>
            <a:ext cx="86764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    </a:t>
            </a:r>
            <a:r>
              <a:rPr lang="cs-CZ" sz="3600" b="1" dirty="0" smtClean="0"/>
              <a:t>451.100=                3 600:600=                                        </a:t>
            </a:r>
          </a:p>
          <a:p>
            <a:pPr algn="ctr"/>
            <a:r>
              <a:rPr lang="cs-CZ" sz="3600" b="1" dirty="0" smtClean="0"/>
              <a:t>   125.100=                6 300:700=</a:t>
            </a:r>
          </a:p>
          <a:p>
            <a:pPr algn="ctr"/>
            <a:r>
              <a:rPr lang="cs-CZ" sz="3600" b="1" dirty="0" smtClean="0"/>
              <a:t>  17.1 000=              24 000:400=</a:t>
            </a:r>
          </a:p>
          <a:p>
            <a:pPr algn="ctr"/>
            <a:r>
              <a:rPr lang="cs-CZ" sz="3600" b="1" dirty="0" smtClean="0"/>
              <a:t>  42.1 000=              35 000:500=</a:t>
            </a:r>
          </a:p>
          <a:p>
            <a:pPr algn="ctr"/>
            <a:r>
              <a:rPr lang="cs-CZ" sz="3600" b="1" dirty="0" smtClean="0"/>
              <a:t>58.10 000=              81 000:900=</a:t>
            </a:r>
          </a:p>
          <a:p>
            <a:pPr algn="ctr"/>
            <a:r>
              <a:rPr lang="cs-CZ" sz="3600" b="1" dirty="0" smtClean="0"/>
              <a:t>             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5328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       </a:t>
            </a:r>
            <a:r>
              <a:rPr lang="cs-CZ" sz="4400" b="1" dirty="0" smtClean="0"/>
              <a:t>5. </a:t>
            </a:r>
            <a:r>
              <a:rPr lang="cs-CZ" sz="4400" b="1" u="sng" dirty="0" smtClean="0"/>
              <a:t>Vypočítej</a:t>
            </a:r>
            <a:endParaRPr lang="cs-CZ" sz="4400" b="1" u="sng" dirty="0"/>
          </a:p>
        </p:txBody>
      </p:sp>
      <p:pic>
        <p:nvPicPr>
          <p:cNvPr id="3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259632" y="3284984"/>
            <a:ext cx="1944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25 642</a:t>
            </a:r>
          </a:p>
          <a:p>
            <a:r>
              <a:rPr lang="cs-CZ" sz="4000" b="1" u="sng" dirty="0" smtClean="0"/>
              <a:t>      . 35</a:t>
            </a:r>
            <a:endParaRPr lang="cs-CZ" sz="40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3212976"/>
            <a:ext cx="25922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87 456</a:t>
            </a:r>
          </a:p>
          <a:p>
            <a:r>
              <a:rPr lang="cs-CZ" sz="4000" b="1" u="sng" dirty="0" smtClean="0"/>
              <a:t>      .60</a:t>
            </a:r>
            <a:endParaRPr lang="cs-CZ" sz="40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80728"/>
            <a:ext cx="6768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       6. </a:t>
            </a:r>
            <a:r>
              <a:rPr lang="cs-CZ" sz="4400" b="1" u="sng" dirty="0" smtClean="0"/>
              <a:t>Vypočítej</a:t>
            </a:r>
            <a:endParaRPr lang="cs-CZ" sz="4400" b="1" u="sng" dirty="0"/>
          </a:p>
        </p:txBody>
      </p:sp>
      <p:pic>
        <p:nvPicPr>
          <p:cNvPr id="3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 flipH="1">
            <a:off x="251519" y="3429000"/>
            <a:ext cx="86409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42 568 : 8 =                   69 357 : 4 =                                      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10800000" flipH="1" flipV="1">
            <a:off x="467545" y="1077999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7. </a:t>
            </a:r>
            <a:r>
              <a:rPr lang="cs-CZ" sz="4000" b="1" u="sng" dirty="0" smtClean="0"/>
              <a:t>Zapiš </a:t>
            </a:r>
            <a:r>
              <a:rPr lang="cs-CZ" sz="4400" b="1" u="sng" dirty="0" smtClean="0"/>
              <a:t>pomocí</a:t>
            </a:r>
            <a:r>
              <a:rPr lang="cs-CZ" sz="4000" b="1" u="sng" dirty="0" smtClean="0"/>
              <a:t> zlomku</a:t>
            </a:r>
            <a:endParaRPr lang="cs-CZ" sz="4000" b="1" u="sng" dirty="0"/>
          </a:p>
        </p:txBody>
      </p:sp>
      <p:pic>
        <p:nvPicPr>
          <p:cNvPr id="3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 rot="10800000" flipH="1" flipV="1">
            <a:off x="899592" y="2923347"/>
            <a:ext cx="792087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jedna polovina           tři dvanáctiny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čtyři pětiny                  sedm desetin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dvě osminy                  pět sedmin</a:t>
            </a:r>
          </a:p>
          <a:p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5112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8. </a:t>
            </a:r>
            <a:r>
              <a:rPr lang="cs-CZ" sz="4400" b="1" u="sng" dirty="0" smtClean="0"/>
              <a:t>Vyřeš slovní úlohu</a:t>
            </a:r>
            <a:endParaRPr lang="cs-CZ" sz="4400" b="1" u="sng" dirty="0"/>
          </a:p>
        </p:txBody>
      </p:sp>
      <p:pic>
        <p:nvPicPr>
          <p:cNvPr id="3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285181" cy="22768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 rot="10800000" flipH="1" flipV="1">
            <a:off x="0" y="2927578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 V obchodě se sportovním zbožím</a:t>
            </a:r>
          </a:p>
          <a:p>
            <a:r>
              <a:rPr lang="cs-CZ" sz="4000" b="1" dirty="0" smtClean="0"/>
              <a:t> prodávali fotbalové míče, jeden za 575 Kč.</a:t>
            </a:r>
          </a:p>
          <a:p>
            <a:r>
              <a:rPr lang="cs-CZ" sz="4000" b="1" dirty="0" smtClean="0"/>
              <a:t> První týden jich prodali 62, </a:t>
            </a:r>
          </a:p>
          <a:p>
            <a:r>
              <a:rPr lang="cs-CZ" sz="4000" b="1" dirty="0" smtClean="0"/>
              <a:t> druhý týden 49. Kolik korun utržili za               prodané míče? 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620688"/>
            <a:ext cx="759633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600" b="1" u="sng" dirty="0" smtClean="0"/>
          </a:p>
          <a:p>
            <a:r>
              <a:rPr lang="cs-CZ" sz="3600" b="1" u="sng" dirty="0" smtClean="0"/>
              <a:t>METODICKÝ NÁVOD</a:t>
            </a:r>
            <a:r>
              <a:rPr lang="cs-CZ" sz="4400" b="1" u="sng" dirty="0" smtClean="0"/>
              <a:t>:</a:t>
            </a:r>
          </a:p>
          <a:p>
            <a:endParaRPr lang="cs-CZ" sz="6000" b="1" u="sng" dirty="0" smtClean="0"/>
          </a:p>
          <a:p>
            <a:r>
              <a:rPr lang="cs-CZ" sz="3200" dirty="0" smtClean="0"/>
              <a:t>Žáci pracují s přiloženým pracovním listem.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476672"/>
            <a:ext cx="6696744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/>
              <a:t>POUŽITÝ MATERIÁL:</a:t>
            </a:r>
            <a:endParaRPr lang="cs-CZ" sz="3200" b="1" u="sng" dirty="0" smtClean="0"/>
          </a:p>
          <a:p>
            <a:endParaRPr lang="cs-CZ" sz="2000" dirty="0" smtClean="0"/>
          </a:p>
          <a:p>
            <a:r>
              <a:rPr lang="cs-CZ" dirty="0" smtClean="0"/>
              <a:t>Učebnice matematiky pro 4. ročník Alter</a:t>
            </a:r>
          </a:p>
          <a:p>
            <a:endParaRPr lang="cs-CZ" dirty="0" smtClean="0"/>
          </a:p>
          <a:p>
            <a:r>
              <a:rPr lang="cs-CZ" dirty="0" smtClean="0"/>
              <a:t>NEZNÁMÝ. </a:t>
            </a:r>
            <a:r>
              <a:rPr lang="cs-CZ" i="1" dirty="0" smtClean="0"/>
              <a:t>www.</a:t>
            </a:r>
            <a:r>
              <a:rPr lang="cs-CZ" i="1" dirty="0" err="1" smtClean="0"/>
              <a:t>google.cz</a:t>
            </a:r>
            <a:r>
              <a:rPr lang="cs-CZ" dirty="0" smtClean="0"/>
              <a:t> [online]. [cit. </a:t>
            </a:r>
            <a:r>
              <a:rPr lang="cs-CZ" smtClean="0"/>
              <a:t>17.6.2012]. </a:t>
            </a:r>
            <a:r>
              <a:rPr lang="cs-CZ" dirty="0" smtClean="0"/>
              <a:t>Dostupný na WWW: http://www.</a:t>
            </a:r>
            <a:r>
              <a:rPr lang="cs-CZ" dirty="0" err="1" smtClean="0"/>
              <a:t>mediacamp.com</a:t>
            </a:r>
            <a:r>
              <a:rPr lang="cs-CZ" dirty="0" smtClean="0"/>
              <a:t>/</a:t>
            </a:r>
            <a:r>
              <a:rPr lang="cs-CZ" dirty="0" err="1" smtClean="0"/>
              <a:t>assets</a:t>
            </a:r>
            <a:r>
              <a:rPr lang="cs-CZ" dirty="0" smtClean="0"/>
              <a:t>/</a:t>
            </a:r>
            <a:r>
              <a:rPr lang="cs-CZ" dirty="0" err="1" smtClean="0"/>
              <a:t>strange</a:t>
            </a:r>
            <a:r>
              <a:rPr lang="cs-CZ" dirty="0" smtClean="0"/>
              <a:t>-</a:t>
            </a:r>
            <a:r>
              <a:rPr lang="cs-CZ" dirty="0" err="1" smtClean="0"/>
              <a:t>albert</a:t>
            </a:r>
            <a:r>
              <a:rPr lang="cs-CZ" dirty="0" smtClean="0"/>
              <a:t>-</a:t>
            </a:r>
            <a:r>
              <a:rPr lang="cs-CZ" dirty="0" err="1" smtClean="0"/>
              <a:t>einstein.jpg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332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Tkadlecova-nb</dc:creator>
  <cp:lastModifiedBy>Tkadlecova-nb</cp:lastModifiedBy>
  <cp:revision>20</cp:revision>
  <dcterms:created xsi:type="dcterms:W3CDTF">2012-05-31T17:04:42Z</dcterms:created>
  <dcterms:modified xsi:type="dcterms:W3CDTF">2013-09-17T18:41:30Z</dcterms:modified>
</cp:coreProperties>
</file>