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FFE4F-073E-4423-A485-9719CAD8375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6D8C0-C135-4669-82A1-06F19EEBA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dinaonline.cz/archiv/2002/45/afrika.htm" TargetMode="External"/><Relationship Id="rId2" Type="http://schemas.openxmlformats.org/officeDocument/2006/relationships/hyperlink" Target="http://www.svetadily.cz/zs-afrika.php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3pol.cz/73-enrico-fermi-vyroci" TargetMode="External"/><Relationship Id="rId4" Type="http://schemas.openxmlformats.org/officeDocument/2006/relationships/hyperlink" Target="http://afrika-dovolena.info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03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57233"/>
            <a:ext cx="7772400" cy="192882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AFRIKA</a:t>
            </a:r>
            <a:br>
              <a:rPr lang="cs-CZ" b="1" dirty="0" smtClean="0"/>
            </a:br>
            <a:r>
              <a:rPr lang="cs-CZ" b="1" dirty="0" smtClean="0"/>
              <a:t>VY_32_Inovace_01TR-1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714620"/>
            <a:ext cx="6400800" cy="185261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autor 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Mgr.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Trčková 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Ivana</a:t>
            </a:r>
            <a:endParaRPr lang="cs-CZ" b="1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ZŠ a MŠ  </a:t>
            </a:r>
            <a:r>
              <a:rPr lang="cs-CZ" b="1" dirty="0" err="1" smtClean="0">
                <a:solidFill>
                  <a:schemeClr val="tx1"/>
                </a:solidFill>
              </a:rPr>
              <a:t>Nedašov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52149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lum bright="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928662" y="928670"/>
            <a:ext cx="7816242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Afrika – ohrožený světadíl</a:t>
            </a:r>
            <a:endParaRPr lang="cs-CZ" sz="1600" b="1" dirty="0" smtClean="0"/>
          </a:p>
          <a:p>
            <a:endParaRPr lang="cs-CZ" sz="1600" dirty="0">
              <a:solidFill>
                <a:srgbClr val="FF0000"/>
              </a:solidFill>
            </a:endParaRPr>
          </a:p>
          <a:p>
            <a:r>
              <a:rPr lang="cs-CZ" sz="1600" b="1" dirty="0" smtClean="0"/>
              <a:t>Hlavní rysy Afriky :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je to druhý největší světadíl na Zemi,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má největší poušť na Zemi – Sahara,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Afrikou protéká Nil – druhá nejdelší řeka světa,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má převážně plošinný povrch,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v oblastech kolem rovníku je nejhustší říční síť, kolem obou obratníků 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je vody nedostatek,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podnebí je velmi teplé se značným rozdílem v množství srážek,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obyvatelstvo je kulturně i nábožensky velmi pestré, vykazuje největší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početní růst na světě,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dělí se na 5 regionů – oblast Středozemního moře, </a:t>
            </a:r>
            <a:r>
              <a:rPr lang="cs-CZ" sz="1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Sahel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země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Guinejského zálivu, východní Afrika a jižní Afrika,</a:t>
            </a:r>
          </a:p>
          <a:p>
            <a:r>
              <a:rPr lang="cs-CZ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- je hospodářsky nejzaostalejší kontinent,</a:t>
            </a:r>
          </a:p>
          <a:p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05604" y="0"/>
            <a:ext cx="2438396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4643446"/>
            <a:ext cx="5929354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357298"/>
            <a:ext cx="454818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14348" y="571480"/>
            <a:ext cx="5247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Podle atlasu spoj pojmy se správným místem na mapě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282" y="1000108"/>
            <a:ext cx="14287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Gibraltarský průliv 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14282" y="2143116"/>
            <a:ext cx="1485904" cy="928694"/>
          </a:xfrm>
          <a:prstGeom prst="roundRect">
            <a:avLst>
              <a:gd name="adj" fmla="val 105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Guinejský záliv</a:t>
            </a:r>
            <a:endParaRPr lang="cs-CZ" dirty="0"/>
          </a:p>
        </p:txBody>
      </p:sp>
      <p:cxnSp>
        <p:nvCxnSpPr>
          <p:cNvPr id="16" name="Přímá spojovací šipka 15"/>
          <p:cNvCxnSpPr>
            <a:stCxn id="11" idx="3"/>
            <a:endCxn id="11" idx="3"/>
          </p:cNvCxnSpPr>
          <p:nvPr/>
        </p:nvCxnSpPr>
        <p:spPr>
          <a:xfrm>
            <a:off x="1643042" y="1457308"/>
            <a:ext cx="15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1" idx="3"/>
          </p:cNvCxnSpPr>
          <p:nvPr/>
        </p:nvCxnSpPr>
        <p:spPr>
          <a:xfrm>
            <a:off x="1643042" y="1457308"/>
            <a:ext cx="1571636" cy="1857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691680" y="2636912"/>
            <a:ext cx="2300310" cy="1321603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Zaoblený obdélník 24"/>
          <p:cNvSpPr/>
          <p:nvPr/>
        </p:nvSpPr>
        <p:spPr>
          <a:xfrm>
            <a:off x="214282" y="314324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Sahara</a:t>
            </a:r>
            <a:endParaRPr lang="cs-CZ" dirty="0"/>
          </a:p>
        </p:txBody>
      </p:sp>
      <p:cxnSp>
        <p:nvCxnSpPr>
          <p:cNvPr id="29" name="Přímá spojovací šipka 28"/>
          <p:cNvCxnSpPr/>
          <p:nvPr/>
        </p:nvCxnSpPr>
        <p:spPr>
          <a:xfrm flipV="1">
            <a:off x="1000100" y="2357430"/>
            <a:ext cx="3357586" cy="14287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Zaoblený obdélník 29"/>
          <p:cNvSpPr/>
          <p:nvPr/>
        </p:nvSpPr>
        <p:spPr>
          <a:xfrm>
            <a:off x="214282" y="4143380"/>
            <a:ext cx="128588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Konžská  pánev</a:t>
            </a:r>
            <a:endParaRPr lang="cs-CZ" dirty="0"/>
          </a:p>
        </p:txBody>
      </p:sp>
      <p:cxnSp>
        <p:nvCxnSpPr>
          <p:cNvPr id="32" name="Přímá spojovací šipka 31"/>
          <p:cNvCxnSpPr>
            <a:stCxn id="30" idx="3"/>
          </p:cNvCxnSpPr>
          <p:nvPr/>
        </p:nvCxnSpPr>
        <p:spPr>
          <a:xfrm flipV="1">
            <a:off x="1500166" y="3786190"/>
            <a:ext cx="3643338" cy="814390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214282" y="5143512"/>
            <a:ext cx="114300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Kalahari</a:t>
            </a:r>
            <a:endParaRPr lang="cs-CZ" dirty="0"/>
          </a:p>
        </p:txBody>
      </p:sp>
      <p:cxnSp>
        <p:nvCxnSpPr>
          <p:cNvPr id="37" name="Přímá spojovací šipka 36"/>
          <p:cNvCxnSpPr>
            <a:stCxn id="33" idx="3"/>
          </p:cNvCxnSpPr>
          <p:nvPr/>
        </p:nvCxnSpPr>
        <p:spPr>
          <a:xfrm flipV="1">
            <a:off x="1357290" y="5286388"/>
            <a:ext cx="3857652" cy="314324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Zaoblený obdélník 37"/>
          <p:cNvSpPr/>
          <p:nvPr/>
        </p:nvSpPr>
        <p:spPr>
          <a:xfrm>
            <a:off x="7429520" y="1071546"/>
            <a:ext cx="150019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Středozemní moře</a:t>
            </a:r>
            <a:endParaRPr lang="cs-CZ" dirty="0"/>
          </a:p>
        </p:txBody>
      </p:sp>
      <p:cxnSp>
        <p:nvCxnSpPr>
          <p:cNvPr id="40" name="Přímá spojovací šipka 39"/>
          <p:cNvCxnSpPr>
            <a:stCxn id="38" idx="1"/>
          </p:cNvCxnSpPr>
          <p:nvPr/>
        </p:nvCxnSpPr>
        <p:spPr>
          <a:xfrm rot="10800000" flipV="1">
            <a:off x="4786314" y="1528746"/>
            <a:ext cx="2643206" cy="1857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Zaoblený obdélník 40"/>
          <p:cNvSpPr/>
          <p:nvPr/>
        </p:nvSpPr>
        <p:spPr>
          <a:xfrm>
            <a:off x="7929586" y="2071678"/>
            <a:ext cx="10001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Suezský průplav</a:t>
            </a:r>
            <a:endParaRPr lang="cs-CZ" dirty="0"/>
          </a:p>
        </p:txBody>
      </p:sp>
      <p:cxnSp>
        <p:nvCxnSpPr>
          <p:cNvPr id="43" name="Přímá spojovací šipka 42"/>
          <p:cNvCxnSpPr>
            <a:stCxn id="41" idx="1"/>
          </p:cNvCxnSpPr>
          <p:nvPr/>
        </p:nvCxnSpPr>
        <p:spPr>
          <a:xfrm rot="10800000">
            <a:off x="5643570" y="2000240"/>
            <a:ext cx="2286016" cy="52863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4" name="Zaoblený obdélník 43"/>
          <p:cNvSpPr/>
          <p:nvPr/>
        </p:nvSpPr>
        <p:spPr>
          <a:xfrm>
            <a:off x="7858148" y="3071810"/>
            <a:ext cx="112871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Adenský záliv</a:t>
            </a:r>
            <a:endParaRPr lang="cs-CZ" dirty="0"/>
          </a:p>
        </p:txBody>
      </p:sp>
      <p:cxnSp>
        <p:nvCxnSpPr>
          <p:cNvPr id="46" name="Přímá spojovací šipka 45"/>
          <p:cNvCxnSpPr>
            <a:stCxn id="44" idx="1"/>
          </p:cNvCxnSpPr>
          <p:nvPr/>
        </p:nvCxnSpPr>
        <p:spPr>
          <a:xfrm rot="10800000">
            <a:off x="6572264" y="3143248"/>
            <a:ext cx="1285884" cy="3857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7" name="Zaoblený obdélník 46"/>
          <p:cNvSpPr/>
          <p:nvPr/>
        </p:nvSpPr>
        <p:spPr>
          <a:xfrm>
            <a:off x="7715272" y="4071942"/>
            <a:ext cx="121441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Viktoriino jezero</a:t>
            </a:r>
            <a:endParaRPr lang="cs-CZ" dirty="0"/>
          </a:p>
        </p:txBody>
      </p:sp>
      <p:cxnSp>
        <p:nvCxnSpPr>
          <p:cNvPr id="49" name="Přímá spojovací šipka 48"/>
          <p:cNvCxnSpPr>
            <a:stCxn id="47" idx="1"/>
          </p:cNvCxnSpPr>
          <p:nvPr/>
        </p:nvCxnSpPr>
        <p:spPr>
          <a:xfrm rot="10800000">
            <a:off x="5715008" y="3929066"/>
            <a:ext cx="2000264" cy="60007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0" name="Zaoblený obdélník 49"/>
          <p:cNvSpPr/>
          <p:nvPr/>
        </p:nvSpPr>
        <p:spPr>
          <a:xfrm>
            <a:off x="8072462" y="507207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Dračí hory</a:t>
            </a:r>
            <a:endParaRPr lang="cs-CZ" dirty="0"/>
          </a:p>
        </p:txBody>
      </p:sp>
      <p:cxnSp>
        <p:nvCxnSpPr>
          <p:cNvPr id="52" name="Přímá spojovací šipka 51"/>
          <p:cNvCxnSpPr>
            <a:stCxn id="50" idx="1"/>
          </p:cNvCxnSpPr>
          <p:nvPr/>
        </p:nvCxnSpPr>
        <p:spPr>
          <a:xfrm rot="10800000" flipV="1">
            <a:off x="5357818" y="5529274"/>
            <a:ext cx="2714644" cy="328618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lum bright="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500034" y="857232"/>
            <a:ext cx="5429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Rozdělení Afriky na regiony</a:t>
            </a:r>
            <a:r>
              <a:rPr lang="cs-CZ" sz="1600" b="1" dirty="0" smtClean="0">
                <a:solidFill>
                  <a:srgbClr val="FF0000"/>
                </a:solidFill>
              </a:rPr>
              <a:t> – doplň podle učebnice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571612"/>
            <a:ext cx="821537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Při pobřeží Středozemního moře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Pobřeží Středozemního moře má …………………………….. podnebí.V severní Africe převažují …………………. . Obyvatelstvo tvoří …………………………………..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V oblastech s vodou se daří ………………………………. , průmysl se …………………………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Na severozápadě se táhne pohoří …………………….. . Mezi turisty nejnavštěvovanější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země patří …………………………………………………………….. .</a:t>
            </a:r>
          </a:p>
          <a:p>
            <a:pPr marL="342900" indent="-342900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Sahel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 – nejchudší část Afriky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</a:t>
            </a:r>
            <a:r>
              <a:rPr lang="cs-CZ" dirty="0" err="1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Sahel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jsou přírodní krajiny sužované ……………………………………….. . Hlavní hospodář-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</a:t>
            </a:r>
            <a:r>
              <a:rPr lang="cs-CZ" dirty="0" err="1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skou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činností je …………………………………… , dochází zde k ……………………….. </a:t>
            </a:r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ůd.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Hojně chovaní velbloudi se využívají také pro ………………………………………………………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Rozvoj oblasti brzdí obrovská ………………………., je zde malý přístup ke ………………… .</a:t>
            </a:r>
          </a:p>
          <a:p>
            <a:pPr marL="342900" indent="-342900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 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Země Guinejského zálivu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Toto území má velmi …………………….. podnebí, v rovníkové oblasti  převažují ………..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……………………… , které jsou ohroženy. Obyvatelé jsou převážně …………………………,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žijí na …………………… . Vedle samozásobitelského zemědělství se vyskytují i …………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………………… .Značné nerostné bohatství má ………………………………………………………..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     V mnoha zemích dochází k porušování ………………………….,nejlidnatější je ……………. .</a:t>
            </a:r>
          </a:p>
          <a:p>
            <a:pPr marL="342900" indent="-342900"/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dirty="0">
              <a:ln>
                <a:solidFill>
                  <a:srgbClr val="FF0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5857884" y="428604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lum bright="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428596" y="571480"/>
            <a:ext cx="82868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4"/>
            </a:pP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Východní Afrika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Zdejší krajinu ovlivňuje podnebí ……………………………………… , převažují ………………….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Ve východní Africe vznikly významné ……………………………………., jejichž největší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hrozbou jsou ……………………… . V zemědělství se pěstuje hlavně……………………………….</a:t>
            </a:r>
          </a:p>
          <a:p>
            <a:pPr marL="342900" indent="-342900"/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 ……………………………………………………….. .  K nejvíce navštěvovaným zemím patří ……….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………………………………., nejchudší je  ……………………………………………….. .</a:t>
            </a:r>
          </a:p>
          <a:p>
            <a:pPr marL="342900" indent="-342900">
              <a:buAutoNum type="arabicPeriod" startAt="5"/>
            </a:pP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Jižní Afrika</a:t>
            </a:r>
          </a:p>
          <a:p>
            <a:pPr marL="342900" indent="-342900"/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Krajina v jižní části kontinentu je …………………………………………….. . Převažují pouště,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……………………, ……………….  . Pěstuje se zde ………………………………………………………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……………………………, rozšířen je chov ………………………………………………………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Jižní Afrika má obrovské ……………………………, zejména …………………………………………. .</a:t>
            </a:r>
          </a:p>
          <a:p>
            <a:pPr marL="342900" indent="-342900"/>
            <a:r>
              <a:rPr lang="cs-CZ" dirty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      Žijí zde hlavně ………………… . Republika Jižní Afrika je jediná ………………………………… .</a:t>
            </a:r>
          </a:p>
          <a:p>
            <a:pPr marL="342900" indent="-342900"/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342900" indent="-342900"/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428604"/>
            <a:ext cx="792961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Správné doplnění pracovního listu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Při pobřeží Středozemního moře</a:t>
            </a:r>
          </a:p>
          <a:p>
            <a:pPr marL="342900" indent="-342900"/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/>
              <a:t>Pobřeží Středozemního moře má subtropické podnebí. V severní Africe převažují rozsáhlé pouště. Obyvatelstvo tvoří převážně Arabové. V oblastech s vodou se daří rostlinné výrobě, průmysl se postupně rozvíjí.Na severozápadě se táhne pohoří Atlas. Mezi turisty nejnavštěvovanější země patří Egypt, Tunisko, Maroko a Kanárské ostrovy.</a:t>
            </a:r>
          </a:p>
          <a:p>
            <a:pPr marL="342900" indent="-342900">
              <a:buAutoNum type="arabicPeriod" startAt="2"/>
            </a:pPr>
            <a:r>
              <a:rPr lang="cs-CZ" dirty="0" err="1" smtClean="0">
                <a:solidFill>
                  <a:srgbClr val="00B050"/>
                </a:solidFill>
              </a:rPr>
              <a:t>Sahel</a:t>
            </a:r>
            <a:r>
              <a:rPr lang="cs-CZ" dirty="0" smtClean="0">
                <a:solidFill>
                  <a:srgbClr val="00B050"/>
                </a:solidFill>
              </a:rPr>
              <a:t> – nejchudší část Afriky</a:t>
            </a:r>
          </a:p>
          <a:p>
            <a:pPr marL="342900" indent="-342900"/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/>
              <a:t>Sahel</a:t>
            </a:r>
            <a:r>
              <a:rPr lang="cs-CZ" dirty="0" smtClean="0"/>
              <a:t> jsou přírodní krajiny sužované dlouhými obdobími sucha. Hlavní hospodářskou činností je  samozásobitelské zemědělství, dochází zde k  degradaci půd. Hojně chovaní velbloudi se využívají také pro maso, mléko srst a kůži. Rozvoj oblasti brzdí obrovská negramotnost, je zde malý přístup ke vzdělání.</a:t>
            </a:r>
          </a:p>
          <a:p>
            <a:pPr marL="342900" indent="-342900">
              <a:buAutoNum type="arabicPeriod" startAt="3"/>
            </a:pPr>
            <a:r>
              <a:rPr lang="cs-CZ" dirty="0" smtClean="0">
                <a:solidFill>
                  <a:srgbClr val="00B050"/>
                </a:solidFill>
              </a:rPr>
              <a:t>Země Guinejského zálivu</a:t>
            </a:r>
          </a:p>
          <a:p>
            <a:pPr marL="342900" indent="-342900"/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smtClean="0"/>
              <a:t>Toto území má velmi teplé podnebí, v rovníkové oblasti převažují tropické deštné lesy, které jsou ohroženy. Obyvatelé jsou převážně černoši, žijí na venkově. Vedle samozásobitelského zemědělství se vyskytují i plantáže. Značné nerostné bohatství má Kongo, Nigérie Guinea. V mnoha zemích dochází k porušování lidských práv, nejlidnatější je Nigérie.</a:t>
            </a:r>
            <a:endParaRPr lang="cs-CZ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71480"/>
            <a:ext cx="78581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4"/>
            </a:pPr>
            <a:r>
              <a:rPr lang="cs-CZ" dirty="0" smtClean="0">
                <a:solidFill>
                  <a:srgbClr val="00B050"/>
                </a:solidFill>
              </a:rPr>
              <a:t>Východní Afrika</a:t>
            </a:r>
          </a:p>
          <a:p>
            <a:pPr marL="342900" indent="-342900"/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/>
              <a:t>Zdejší krajinu ovlivňuje podnebí střídavě vlhkých tropů, převažují  savany.  Ve východní Africe vznikly významné národní parky, jejichž největší hrozbou jsou pytláci. V zemědělství se pěstuje hlavně pšenice, ječmen čirok, sezam, palma olejná. K nejvíce navštěvovaným zemím patří Keňa a Tanzanie, nejchudší je Etiopie a Somálsko.</a:t>
            </a:r>
          </a:p>
          <a:p>
            <a:pPr marL="342900" indent="-342900">
              <a:buAutoNum type="arabicPeriod" startAt="5"/>
            </a:pPr>
            <a:r>
              <a:rPr lang="cs-CZ" dirty="0" smtClean="0">
                <a:solidFill>
                  <a:srgbClr val="00B050"/>
                </a:solidFill>
              </a:rPr>
              <a:t>Jižní Afrika</a:t>
            </a:r>
          </a:p>
          <a:p>
            <a:pPr marL="342900" indent="-342900"/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/>
              <a:t>Krajina v jižní části kontinentu je rozmanitější a pestřejší. Převažují pouště, polopouště. Pěstuje se zde pšenice, kukuřice, tabák, rozšířen je chov skotu a ovcí. Jižní Afrika má obrovské nerostné bohatství, zejména rudy, uhlí, zlato, diamanty. Žijí zde hlavně černoši. Republika Jižní Afrika je jediná vyspělá  průmyslově-zemědělská země.</a:t>
            </a:r>
            <a:endParaRPr lang="cs-CZ" dirty="0" smtClean="0">
              <a:solidFill>
                <a:srgbClr val="00B050"/>
              </a:solidFill>
            </a:endParaRPr>
          </a:p>
          <a:p>
            <a:pPr marL="342900" indent="-342900">
              <a:buAutoNum type="arabicPeriod" startAt="5"/>
            </a:pP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2976" y="857232"/>
            <a:ext cx="9907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3284984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NEUVEDEN, Autor Neuveden. </a:t>
            </a:r>
            <a:r>
              <a:rPr lang="pt-BR" i="1" dirty="0" smtClean="0"/>
              <a:t>www.svetadily.cz</a:t>
            </a:r>
            <a:r>
              <a:rPr lang="pt-BR" dirty="0" smtClean="0"/>
              <a:t> [online]. [cit. </a:t>
            </a:r>
            <a:r>
              <a:rPr lang="cs-CZ" dirty="0" smtClean="0"/>
              <a:t>9.11.2011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2"/>
              </a:rPr>
              <a:t>http://www.svetadily.cz/zs-afrika.php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60" y="2276872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NEUVEDEN, Autor Neuveden. </a:t>
            </a:r>
            <a:r>
              <a:rPr lang="pt-BR" i="1" dirty="0" smtClean="0"/>
              <a:t>www.rodinaonline.cz</a:t>
            </a:r>
            <a:r>
              <a:rPr lang="pt-BR" dirty="0" smtClean="0"/>
              <a:t> [online]. [cit. </a:t>
            </a:r>
            <a:r>
              <a:rPr lang="cs-CZ" dirty="0" smtClean="0"/>
              <a:t>9.11.2011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3"/>
              </a:rPr>
              <a:t>http://www.rodinaonline.cz/archiv/2002/45/afrika.htm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0" y="1412776"/>
            <a:ext cx="66247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NEUVEDEN, Autor Neuveden. </a:t>
            </a:r>
            <a:r>
              <a:rPr lang="cs-CZ" i="1" dirty="0" err="1" smtClean="0"/>
              <a:t>afrika</a:t>
            </a:r>
            <a:r>
              <a:rPr lang="cs-CZ" i="1" dirty="0" smtClean="0"/>
              <a:t>-dovolena.</a:t>
            </a:r>
            <a:r>
              <a:rPr lang="cs-CZ" i="1" dirty="0" err="1" smtClean="0"/>
              <a:t>info</a:t>
            </a:r>
            <a:r>
              <a:rPr lang="cs-CZ" dirty="0" smtClean="0"/>
              <a:t> [online]. [cit. </a:t>
            </a:r>
            <a:r>
              <a:rPr lang="cs-CZ" dirty="0" smtClean="0"/>
              <a:t>9.11.2011</a:t>
            </a:r>
            <a:r>
              <a:rPr lang="cs-CZ" dirty="0" smtClean="0"/>
              <a:t>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4"/>
              </a:rPr>
              <a:t>http://afrika-dovolena.info/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11560" y="4005064"/>
            <a:ext cx="6984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NEUVEDEN, Autor Neuveden. </a:t>
            </a:r>
            <a:r>
              <a:rPr lang="cs-CZ" i="1" dirty="0" smtClean="0"/>
              <a:t>3pol.cz/73-</a:t>
            </a:r>
            <a:r>
              <a:rPr lang="cs-CZ" i="1" dirty="0" err="1" smtClean="0"/>
              <a:t>enrico</a:t>
            </a:r>
            <a:r>
              <a:rPr lang="cs-CZ" i="1" dirty="0" smtClean="0"/>
              <a:t>-</a:t>
            </a:r>
            <a:r>
              <a:rPr lang="cs-CZ" i="1" dirty="0" err="1" smtClean="0"/>
              <a:t>fermi</a:t>
            </a:r>
            <a:r>
              <a:rPr lang="cs-CZ" i="1" dirty="0" smtClean="0"/>
              <a:t>-</a:t>
            </a:r>
            <a:r>
              <a:rPr lang="cs-CZ" i="1" dirty="0" err="1" smtClean="0"/>
              <a:t>vyroci</a:t>
            </a:r>
            <a:r>
              <a:rPr lang="cs-CZ" dirty="0" smtClean="0"/>
              <a:t> [online]. [cit. </a:t>
            </a:r>
            <a:r>
              <a:rPr lang="cs-CZ" dirty="0" smtClean="0"/>
              <a:t>9.11.2011</a:t>
            </a:r>
            <a:r>
              <a:rPr lang="cs-CZ" dirty="0" smtClean="0"/>
              <a:t>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5"/>
              </a:rPr>
              <a:t>http://3pol.cz/73-</a:t>
            </a:r>
            <a:r>
              <a:rPr lang="cs-CZ" dirty="0" err="1" smtClean="0">
                <a:hlinkClick r:id="rId5"/>
              </a:rPr>
              <a:t>enrico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fermi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vyroci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857232"/>
            <a:ext cx="72866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METODIKA</a:t>
            </a:r>
          </a:p>
          <a:p>
            <a:endParaRPr lang="cs-CZ" dirty="0"/>
          </a:p>
          <a:p>
            <a:r>
              <a:rPr lang="cs-CZ" dirty="0" smtClean="0"/>
              <a:t>Prezentace se snaží zapojit žáky  aktivně do výuky, podporuje samostatnou práci  s učebnicí a atlasem.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000240"/>
            <a:ext cx="828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783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AFRIKA VY_32_Inovace_01TR-1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AFRIKA</dc:title>
  <dc:creator>default</dc:creator>
  <cp:lastModifiedBy>Trckova-nb</cp:lastModifiedBy>
  <cp:revision>37</cp:revision>
  <dcterms:created xsi:type="dcterms:W3CDTF">2011-11-05T17:11:58Z</dcterms:created>
  <dcterms:modified xsi:type="dcterms:W3CDTF">2013-09-27T15:49:49Z</dcterms:modified>
</cp:coreProperties>
</file>