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70" r:id="rId5"/>
    <p:sldId id="258" r:id="rId6"/>
    <p:sldId id="267" r:id="rId7"/>
    <p:sldId id="268" r:id="rId8"/>
    <p:sldId id="261" r:id="rId9"/>
    <p:sldId id="262" r:id="rId10"/>
    <p:sldId id="259" r:id="rId11"/>
    <p:sldId id="260" r:id="rId12"/>
    <p:sldId id="266" r:id="rId13"/>
    <p:sldId id="269" r:id="rId14"/>
    <p:sldId id="263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ormtool.cz/5141/klasicke-obrabeci-stroje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ormtool.cz/5141/klasicke-obrabeci-stroj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052513" y="1524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0972507"/>
              </p:ext>
            </p:extLst>
          </p:nvPr>
        </p:nvGraphicFramePr>
        <p:xfrm>
          <a:off x="1000100" y="2357430"/>
          <a:ext cx="6929486" cy="371990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7949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VY_32_INOVACE_14_A_05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Obslužné systémy v dopravě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Strojírenské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výrobky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Josef Imrich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Srpen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24536"/>
          </a:xfrm>
        </p:spPr>
        <p:txBody>
          <a:bodyPr>
            <a:normAutofit fontScale="70000" lnSpcReduction="20000"/>
          </a:bodyPr>
          <a:lstStyle/>
          <a:p>
            <a:pPr>
              <a:buNone/>
              <a:defRPr/>
            </a:pPr>
            <a:r>
              <a:rPr lang="cs-CZ" altLang="cs-CZ" sz="5700" dirty="0" smtClean="0"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 předmětu Zbožíznalství,  inovuje výuku použitím multimediálních pomůcek – prezentace s názornými obrázky doplněných textem podporujícím výklad učitele.</a:t>
            </a:r>
          </a:p>
          <a:p>
            <a:pPr>
              <a:buNone/>
              <a:defRPr/>
            </a:pPr>
            <a:endParaRPr lang="cs-CZ" alt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  <a:defRPr/>
            </a:pPr>
            <a:r>
              <a:rPr lang="cs-CZ" altLang="cs-CZ" sz="57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                              a atraktivnost výuky a zároveň jej mohou využívat žáci pro domácí přípravu na výuku.</a:t>
            </a:r>
          </a:p>
          <a:p>
            <a:pPr>
              <a:buNone/>
              <a:defRPr/>
            </a:pPr>
            <a:r>
              <a:rPr lang="cs-CZ" sz="3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Pro možnost plného využití materiálu je potřebné být připojen k internetu.</a:t>
            </a:r>
            <a:endParaRPr lang="cs-CZ" sz="46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088" y="2603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4878288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/>
              <a:t>STROJÍRENSKÉ VÝROBKY</a:t>
            </a:r>
            <a:endParaRPr lang="cs-CZ" sz="72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Strojírenské výrobky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vytvářejí základnu průmyslově vyspělého státu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navazují na hutnictví (zpracování kovu)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produkty strojírenského průmyslu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vývozní artikl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v ČR vysoká úroveň strojírenství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mnohaleté zkušenosti s výrobou (historie)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Sortiment strojírenských výrobků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celé stroje a zařízení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nadměrné jednotlivé produkty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turbíny, dopravní prostředky, lokomotivy, obráběcí stroje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výroba mechanismů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spojky, převodovky, čerpadla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výroba části strojů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šrouby, hřídele, ložiska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245875-top_foto2-s6tu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908720"/>
            <a:ext cx="5760640" cy="3240360"/>
          </a:xfrm>
          <a:prstGeom prst="rect">
            <a:avLst/>
          </a:prstGeom>
        </p:spPr>
      </p:pic>
      <p:pic>
        <p:nvPicPr>
          <p:cNvPr id="7" name="Zástupný symbol pro obsah 3" descr="drazk_hridel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633609" y="1268760"/>
            <a:ext cx="2970839" cy="2376671"/>
          </a:xfrm>
        </p:spPr>
      </p:pic>
      <p:pic>
        <p:nvPicPr>
          <p:cNvPr id="8" name="Obrázek 7" descr="6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83768" y="3987968"/>
            <a:ext cx="4320480" cy="287003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95536" y="47667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LOKOMOTIVA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HŘÍDEL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5733256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ČERPADLO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4293096"/>
            <a:ext cx="50405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Zdroj: Škoda Holding, www. novinky.</a:t>
            </a:r>
            <a:r>
              <a:rPr lang="cs-CZ" sz="1600" dirty="0" err="1" smtClean="0"/>
              <a:t>cz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3501008"/>
            <a:ext cx="21957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Zdroj:  www.</a:t>
            </a:r>
            <a:r>
              <a:rPr lang="cs-CZ" sz="1600" dirty="0" err="1" smtClean="0"/>
              <a:t>sps</a:t>
            </a:r>
            <a:r>
              <a:rPr lang="cs-CZ" sz="1600" dirty="0" smtClean="0"/>
              <a:t>-</a:t>
            </a:r>
            <a:r>
              <a:rPr lang="cs-CZ" sz="1600" dirty="0" err="1" smtClean="0"/>
              <a:t>vitkovice.cz</a:t>
            </a:r>
            <a:r>
              <a:rPr lang="cs-CZ" sz="1600" dirty="0" smtClean="0"/>
              <a:t>/?go=</a:t>
            </a:r>
            <a:r>
              <a:rPr lang="cs-CZ" sz="1600" dirty="0" err="1" smtClean="0"/>
              <a:t>prace</a:t>
            </a:r>
            <a:r>
              <a:rPr lang="cs-CZ" sz="1600" dirty="0" smtClean="0"/>
              <a:t>_studentu/</a:t>
            </a:r>
            <a:r>
              <a:rPr lang="cs-CZ" sz="1600" dirty="0" err="1" smtClean="0"/>
              <a:t>drazk</a:t>
            </a:r>
            <a:r>
              <a:rPr lang="cs-CZ" sz="1600" dirty="0" smtClean="0"/>
              <a:t>_</a:t>
            </a:r>
            <a:r>
              <a:rPr lang="cs-CZ" sz="1600" dirty="0" err="1" smtClean="0"/>
              <a:t>hridel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6027003"/>
            <a:ext cx="3347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Zdroj: www.</a:t>
            </a:r>
            <a:r>
              <a:rPr lang="cs-CZ" sz="1600" dirty="0" err="1" smtClean="0"/>
              <a:t>ebara.cz</a:t>
            </a:r>
            <a:r>
              <a:rPr lang="cs-CZ" sz="1600" dirty="0" smtClean="0"/>
              <a:t>/produkty/67_SERIE-3-3L-80.xhtml</a:t>
            </a:r>
            <a:endParaRPr lang="cs-CZ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Konstrukce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dirty="0" smtClean="0"/>
              <a:t>Základní část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sz="2400" dirty="0" smtClean="0"/>
              <a:t>rámy a skříně) </a:t>
            </a:r>
          </a:p>
          <a:p>
            <a:pPr>
              <a:buNone/>
            </a:pPr>
            <a:endParaRPr lang="cs-CZ" sz="2400" dirty="0" smtClean="0"/>
          </a:p>
          <a:p>
            <a:pPr marL="624078" indent="-514350">
              <a:buFont typeface="Wingdings" pitchFamily="2" charset="2"/>
              <a:buChar char="q"/>
            </a:pPr>
            <a:r>
              <a:rPr lang="cs-CZ" sz="2600" dirty="0" smtClean="0"/>
              <a:t>úložiště pro součásti pohybové a  součásti převodové,</a:t>
            </a:r>
          </a:p>
          <a:p>
            <a:pPr marL="624078" indent="-514350">
              <a:buNone/>
            </a:pPr>
            <a:r>
              <a:rPr lang="cs-CZ" sz="2600" dirty="0" smtClean="0"/>
              <a:t>       jež propojují součásti spojovací</a:t>
            </a:r>
          </a:p>
          <a:p>
            <a:pPr marL="624078" indent="-514350">
              <a:buNone/>
            </a:pPr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součásti pohybové </a:t>
            </a:r>
          </a:p>
          <a:p>
            <a:pPr>
              <a:buFontTx/>
              <a:buChar char="-"/>
            </a:pPr>
            <a:r>
              <a:rPr lang="cs-CZ" sz="2600" dirty="0" smtClean="0"/>
              <a:t>hřídele, ložiska, kliky</a:t>
            </a:r>
          </a:p>
          <a:p>
            <a:pPr>
              <a:buFontTx/>
              <a:buChar char="-"/>
            </a:pPr>
            <a:r>
              <a:rPr lang="cs-CZ" sz="2600" dirty="0" smtClean="0"/>
              <a:t>přenášejí mezi sebou pohyb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součásti převodové </a:t>
            </a:r>
          </a:p>
          <a:p>
            <a:pPr>
              <a:buNone/>
            </a:pPr>
            <a:r>
              <a:rPr lang="cs-CZ" sz="2600" dirty="0" smtClean="0"/>
              <a:t>- ozubená kola, řetězy</a:t>
            </a:r>
          </a:p>
          <a:p>
            <a:pPr marL="624078" indent="-514350">
              <a:buNone/>
            </a:pP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strojů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součásti spojovací </a:t>
            </a:r>
          </a:p>
          <a:p>
            <a:pPr>
              <a:buNone/>
            </a:pPr>
            <a:r>
              <a:rPr lang="cs-CZ" dirty="0" smtClean="0"/>
              <a:t>-  nepohybují se,  tvoří montážní celek</a:t>
            </a:r>
          </a:p>
          <a:p>
            <a:pPr>
              <a:buFontTx/>
              <a:buChar char="-"/>
            </a:pPr>
            <a:r>
              <a:rPr lang="cs-CZ" dirty="0" smtClean="0"/>
              <a:t>dva typy: rozebíratelné (šrouby, klín, pružina)</a:t>
            </a:r>
          </a:p>
          <a:p>
            <a:pPr>
              <a:buNone/>
            </a:pPr>
            <a:r>
              <a:rPr lang="cs-CZ" dirty="0" smtClean="0"/>
              <a:t>                    nerozebíratelné (nýty, sváry)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Další součásti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 </a:t>
            </a:r>
            <a:r>
              <a:rPr lang="cs-CZ" dirty="0" smtClean="0"/>
              <a:t>elektrické hnací a kontrolní instalace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hydraulické mechanismy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Jakost strojírenských výrobků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kvalita strojírenských výrobků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požadavky na jakost: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funkčnost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účinnost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konstrukce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optimální životnost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ovladatelnost a bezpečnost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slučitelnost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spolehlivost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66800"/>
          </a:xfrm>
        </p:spPr>
        <p:txBody>
          <a:bodyPr/>
          <a:lstStyle/>
          <a:p>
            <a:r>
              <a:rPr lang="cs-CZ" dirty="0" smtClean="0"/>
              <a:t>Kontrola jakosti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5013176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odstranění vadných produktů, již během     výrobního procesu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kontrola hotových výrobků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provádí se: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zkoušením materiálu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měřením mechanických hodnot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měřením geometrických hodnot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měřením ostatních veličin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Obráběcí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132856"/>
            <a:ext cx="4038600" cy="4642531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Účel výroby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pro vlastní obnovu výrobní základny</a:t>
            </a:r>
          </a:p>
          <a:p>
            <a:r>
              <a:rPr lang="cs-CZ" sz="2400" dirty="0" smtClean="0"/>
              <a:t>na vývoz</a:t>
            </a:r>
          </a:p>
          <a:p>
            <a:pPr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Požadavky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přesnost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funkční univerzálnost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slučitelnost s dalšími výrobními systémy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76872"/>
            <a:ext cx="4038600" cy="449851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400" dirty="0" smtClean="0"/>
              <a:t>Příklady: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soustruhy k obrábění rotačních ploch, </a:t>
            </a:r>
          </a:p>
          <a:p>
            <a:pPr>
              <a:buNone/>
            </a:pPr>
            <a:r>
              <a:rPr lang="cs-CZ" sz="2400" dirty="0" smtClean="0"/>
              <a:t>    vrtačky hloubící kruhové otvory, frézy, </a:t>
            </a:r>
            <a:r>
              <a:rPr lang="cs-CZ" sz="2400" dirty="0" err="1" smtClean="0"/>
              <a:t>frésky</a:t>
            </a:r>
            <a:r>
              <a:rPr lang="cs-CZ" sz="2400" dirty="0" smtClean="0"/>
              <a:t>                brusky, protahovačky aj.</a:t>
            </a:r>
          </a:p>
          <a:p>
            <a:r>
              <a:rPr lang="cs-CZ" sz="2400" dirty="0" smtClean="0"/>
              <a:t>CNC stroje</a:t>
            </a:r>
            <a:endParaRPr lang="cs-CZ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soustruh.jpg"/>
          <p:cNvPicPr>
            <a:picLocks noChangeAspect="1"/>
          </p:cNvPicPr>
          <p:nvPr/>
        </p:nvPicPr>
        <p:blipFill>
          <a:blip r:embed="rId2" cstate="print"/>
          <a:srcRect r="3468" b="4919"/>
          <a:stretch>
            <a:fillRect/>
          </a:stretch>
        </p:blipFill>
        <p:spPr>
          <a:xfrm>
            <a:off x="0" y="1035710"/>
            <a:ext cx="6300192" cy="4121482"/>
          </a:xfrm>
          <a:prstGeom prst="rect">
            <a:avLst/>
          </a:prstGeom>
        </p:spPr>
      </p:pic>
      <p:pic>
        <p:nvPicPr>
          <p:cNvPr id="7" name="Zástupný symbol pro obsah 3" descr="frezka_fgs324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2014" r="12857" b="2857"/>
          <a:stretch>
            <a:fillRect/>
          </a:stretch>
        </p:blipFill>
        <p:spPr>
          <a:xfrm>
            <a:off x="5076056" y="1340768"/>
            <a:ext cx="3794135" cy="4244344"/>
          </a:xfrm>
        </p:spPr>
      </p:pic>
      <p:sp>
        <p:nvSpPr>
          <p:cNvPr id="8" name="TextovéPole 7"/>
          <p:cNvSpPr txBox="1"/>
          <p:nvPr/>
        </p:nvSpPr>
        <p:spPr>
          <a:xfrm>
            <a:off x="6156176" y="908720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FRÉZKA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620688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SOUSTRUH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008" y="5445224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 www.</a:t>
            </a:r>
            <a:r>
              <a:rPr lang="cs-CZ" dirty="0" err="1" smtClean="0"/>
              <a:t>kovohruby.cz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5733256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 www.</a:t>
            </a:r>
            <a:r>
              <a:rPr lang="cs-CZ" dirty="0" err="1" smtClean="0"/>
              <a:t>formtool.cz</a:t>
            </a:r>
            <a:r>
              <a:rPr lang="cs-CZ" dirty="0" smtClean="0"/>
              <a:t>/5141/</a:t>
            </a:r>
            <a:r>
              <a:rPr lang="cs-CZ" dirty="0" err="1" smtClean="0"/>
              <a:t>klasicke</a:t>
            </a:r>
            <a:r>
              <a:rPr lang="cs-CZ" dirty="0" smtClean="0"/>
              <a:t>-</a:t>
            </a:r>
            <a:r>
              <a:rPr lang="cs-CZ" dirty="0" err="1" smtClean="0"/>
              <a:t>obrabeci</a:t>
            </a:r>
            <a:r>
              <a:rPr lang="cs-CZ" dirty="0" smtClean="0"/>
              <a:t>-stroje</a:t>
            </a:r>
            <a:r>
              <a:rPr lang="cs-CZ" dirty="0" smtClean="0">
                <a:hlinkClick r:id="rId4"/>
              </a:rPr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1301080"/>
          </a:xfrm>
        </p:spPr>
        <p:txBody>
          <a:bodyPr/>
          <a:lstStyle/>
          <a:p>
            <a:r>
              <a:rPr lang="cs-CZ" dirty="0" smtClean="0"/>
              <a:t>Kontrolní úkoly 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513688"/>
          </a:xfrm>
        </p:spPr>
        <p:txBody>
          <a:bodyPr>
            <a:normAutofit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sz="2400" dirty="0" smtClean="0"/>
              <a:t>Jaký sortiment strojírenských výrobků znáte?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2400" dirty="0" smtClean="0"/>
              <a:t>Pokuste se načrtnout hřídel, šroub a ozubené kolo, popište k čemu slouží a do které části stroje byste jej zařadili?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2400" dirty="0" smtClean="0"/>
              <a:t>Vyjmenujte čtyři požadavky na jakost strojírenských výrobků?</a:t>
            </a:r>
          </a:p>
          <a:p>
            <a:pPr marL="624078" indent="-514350">
              <a:buFont typeface="+mj-lt"/>
              <a:buAutoNum type="arabicPeriod"/>
            </a:pPr>
            <a:r>
              <a:rPr lang="cs-CZ" sz="2400" dirty="0" smtClean="0"/>
              <a:t>Vyberte si jeden příklad ze skupiny obráběcích strojů (např. soustruh), vysvětlete k čemu slouží a kde se používá a zda jste s ním někdy pracovali?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91264" cy="1373088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5770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CVRČEK, Karel; CHALUPNÝ, CSC, Vladimír; KYNČIL, Jaroslav.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Zbožíznalství I pro Obchodní akademie a ostatní střední školy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Praha: Nakladatelství učebnic FORTUNA, 2005, ISBN 80-7168-935-1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www. novinky.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www.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sps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vitkovice.cz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/?go=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prace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_studentu/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drazk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hridel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www.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ebara.cz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/produkty/67_SERIE-3-3L-80.xhtml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www.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kovohruby.cz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www.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formtool.cz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/5141/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klasicke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obrabeci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-stroje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endParaRPr lang="cs-CZ" sz="24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138</TotalTime>
  <Words>433</Words>
  <Application>Microsoft Office PowerPoint</Application>
  <PresentationFormat>Předvádění na obrazovce (4:3)</PresentationFormat>
  <Paragraphs>119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Urbanistický</vt:lpstr>
      <vt:lpstr>Motiv sady Office</vt:lpstr>
      <vt:lpstr>Prezentace aplikace PowerPoint</vt:lpstr>
      <vt:lpstr>Prezentace aplikace PowerPoint</vt:lpstr>
      <vt:lpstr>STROJÍRENSKÉ VÝROBKY</vt:lpstr>
      <vt:lpstr>Strojírenské výrobky</vt:lpstr>
      <vt:lpstr>Sortiment strojírenských výrobků </vt:lpstr>
      <vt:lpstr>Prezentace aplikace PowerPoint</vt:lpstr>
      <vt:lpstr>Konstrukce stroje</vt:lpstr>
      <vt:lpstr>Konstrukce strojů</vt:lpstr>
      <vt:lpstr>Jakost strojírenských výrobků</vt:lpstr>
      <vt:lpstr>Kontrola jakosti</vt:lpstr>
      <vt:lpstr>Obráběcí stroje</vt:lpstr>
      <vt:lpstr>Prezentace aplikace PowerPoint</vt:lpstr>
      <vt:lpstr>Kontrolní úkoly a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SMITKA František</dc:creator>
  <cp:lastModifiedBy>SMITKA František</cp:lastModifiedBy>
  <cp:revision>16</cp:revision>
  <dcterms:modified xsi:type="dcterms:W3CDTF">2013-11-12T05:50:01Z</dcterms:modified>
</cp:coreProperties>
</file>