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rawings/drawing2.xml" ContentType="application/vnd.openxmlformats-officedocument.drawingml.chartshapes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drawings/drawing3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57" r:id="rId4"/>
    <p:sldId id="258" r:id="rId5"/>
    <p:sldId id="262" r:id="rId6"/>
    <p:sldId id="259" r:id="rId7"/>
    <p:sldId id="261" r:id="rId8"/>
    <p:sldId id="263" r:id="rId9"/>
    <p:sldId id="260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5" autoAdjust="0"/>
    <p:restoredTop sz="94689" autoAdjust="0"/>
  </p:normalViewPr>
  <p:slideViewPr>
    <p:cSldViewPr>
      <p:cViewPr>
        <p:scale>
          <a:sx n="77" d="100"/>
          <a:sy n="77" d="100"/>
        </p:scale>
        <p:origin x="-1176" y="-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List_aplikace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Excel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List_aplikace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Excel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List_aplikace_Microsoft_Excel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Prodej</c:v>
                </c:pt>
              </c:strCache>
            </c:strRef>
          </c:tx>
          <c:cat>
            <c:strRef>
              <c:f>List1!$A$2:$A$5</c:f>
              <c:strCache>
                <c:ptCount val="2"/>
                <c:pt idx="0">
                  <c:v>1. čtvrt.</c:v>
                </c:pt>
                <c:pt idx="1">
                  <c:v>2. čtvrt.</c:v>
                </c:pt>
              </c:strCache>
            </c:strRef>
          </c:cat>
          <c:val>
            <c:numRef>
              <c:f>List1!$B$2:$B$5</c:f>
              <c:numCache>
                <c:formatCode>General</c:formatCode>
                <c:ptCount val="4"/>
                <c:pt idx="0">
                  <c:v>6</c:v>
                </c:pt>
                <c:pt idx="1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'List1'!$B$1</c:f>
              <c:strCache>
                <c:ptCount val="1"/>
                <c:pt idx="0">
                  <c:v>Prodej</c:v>
                </c:pt>
              </c:strCache>
            </c:strRef>
          </c:tx>
          <c:cat>
            <c:strRef>
              <c:f>'List1'!$A$2:$A$5</c:f>
              <c:strCache>
                <c:ptCount val="2"/>
                <c:pt idx="0">
                  <c:v>1. čtvrt.</c:v>
                </c:pt>
                <c:pt idx="1">
                  <c:v>2. čtvrt.</c:v>
                </c:pt>
              </c:strCache>
            </c:strRef>
          </c:cat>
          <c:val>
            <c:numRef>
              <c:f>'List1'!$B$2:$B$5</c:f>
              <c:numCache>
                <c:formatCode>General</c:formatCode>
                <c:ptCount val="4"/>
                <c:pt idx="0">
                  <c:v>6</c:v>
                </c:pt>
                <c:pt idx="1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Prodej</c:v>
                </c:pt>
              </c:strCache>
            </c:strRef>
          </c:tx>
          <c:cat>
            <c:strRef>
              <c:f>List1!$A$2:$A$5</c:f>
              <c:strCache>
                <c:ptCount val="4"/>
                <c:pt idx="0">
                  <c:v>1. čtvrt.</c:v>
                </c:pt>
                <c:pt idx="1">
                  <c:v>2. čtvrt.</c:v>
                </c:pt>
                <c:pt idx="2">
                  <c:v>3. čtvrt.</c:v>
                </c:pt>
                <c:pt idx="3">
                  <c:v>4. čtvrt.</c:v>
                </c:pt>
              </c:strCache>
            </c:strRef>
          </c:cat>
          <c:val>
            <c:numRef>
              <c:f>List1!$B$2:$B$5</c:f>
              <c:numCache>
                <c:formatCode>General</c:formatCode>
                <c:ptCount val="4"/>
                <c:pt idx="0">
                  <c:v>3</c:v>
                </c:pt>
                <c:pt idx="1">
                  <c:v>3</c:v>
                </c:pt>
                <c:pt idx="2">
                  <c:v>3</c:v>
                </c:pt>
                <c:pt idx="3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Prodej</c:v>
                </c:pt>
              </c:strCache>
            </c:strRef>
          </c:tx>
          <c:cat>
            <c:strRef>
              <c:f>List1!$A$2:$A$5</c:f>
              <c:strCache>
                <c:ptCount val="4"/>
                <c:pt idx="0">
                  <c:v>1. čtvrt.</c:v>
                </c:pt>
                <c:pt idx="1">
                  <c:v>2. čtvrt.</c:v>
                </c:pt>
                <c:pt idx="2">
                  <c:v>3. čtvrt.</c:v>
                </c:pt>
                <c:pt idx="3">
                  <c:v>4. čtvrt.</c:v>
                </c:pt>
              </c:strCache>
            </c:strRef>
          </c:cat>
          <c:val>
            <c:numRef>
              <c:f>List1!$B$2:$B$5</c:f>
              <c:numCache>
                <c:formatCode>General</c:formatCode>
                <c:ptCount val="4"/>
                <c:pt idx="0">
                  <c:v>3</c:v>
                </c:pt>
                <c:pt idx="1">
                  <c:v>3</c:v>
                </c:pt>
                <c:pt idx="2">
                  <c:v>3</c:v>
                </c:pt>
                <c:pt idx="3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Prodej</c:v>
                </c:pt>
              </c:strCache>
            </c:strRef>
          </c:tx>
          <c:cat>
            <c:strRef>
              <c:f>List1!$A$2:$A$9</c:f>
              <c:strCache>
                <c:ptCount val="8"/>
                <c:pt idx="0">
                  <c:v>1. čtvrt.</c:v>
                </c:pt>
                <c:pt idx="1">
                  <c:v>2. čtvrt.</c:v>
                </c:pt>
                <c:pt idx="2">
                  <c:v>3. čtvrt.</c:v>
                </c:pt>
                <c:pt idx="3">
                  <c:v>4. čtvrt.</c:v>
                </c:pt>
                <c:pt idx="4">
                  <c:v>5.čtvrt</c:v>
                </c:pt>
                <c:pt idx="5">
                  <c:v>6. čtvrt</c:v>
                </c:pt>
                <c:pt idx="6">
                  <c:v>7. čtvrt</c:v>
                </c:pt>
                <c:pt idx="7">
                  <c:v>8. čtvrt</c:v>
                </c:pt>
              </c:strCache>
            </c:strRef>
          </c:cat>
          <c:val>
            <c:numRef>
              <c:f>List1!$B$2:$B$9</c:f>
              <c:numCache>
                <c:formatCode>General</c:formatCode>
                <c:ptCount val="8"/>
                <c:pt idx="0">
                  <c:v>1.5</c:v>
                </c:pt>
                <c:pt idx="1">
                  <c:v>1.5</c:v>
                </c:pt>
                <c:pt idx="2">
                  <c:v>1.5</c:v>
                </c:pt>
                <c:pt idx="3">
                  <c:v>1.5</c:v>
                </c:pt>
                <c:pt idx="4">
                  <c:v>1.5</c:v>
                </c:pt>
                <c:pt idx="5">
                  <c:v>1.5</c:v>
                </c:pt>
                <c:pt idx="6">
                  <c:v>1.5</c:v>
                </c:pt>
                <c:pt idx="7">
                  <c:v>1.5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916666666666667"/>
          <c:y val="6.8750000000000006E-2"/>
          <c:w val="0.62083333333333335"/>
          <c:h val="0.93125000000000002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Prodej</c:v>
                </c:pt>
              </c:strCache>
            </c:strRef>
          </c:tx>
          <c:cat>
            <c:strRef>
              <c:f>List1!$A$2:$A$9</c:f>
              <c:strCache>
                <c:ptCount val="8"/>
                <c:pt idx="0">
                  <c:v>1. čtvrt.</c:v>
                </c:pt>
                <c:pt idx="1">
                  <c:v>2. čtvrt.</c:v>
                </c:pt>
                <c:pt idx="2">
                  <c:v>3. čtvrt.</c:v>
                </c:pt>
                <c:pt idx="3">
                  <c:v>4. čtvrt.</c:v>
                </c:pt>
                <c:pt idx="4">
                  <c:v>5.čtvrt</c:v>
                </c:pt>
                <c:pt idx="5">
                  <c:v>6. čtvrt</c:v>
                </c:pt>
                <c:pt idx="6">
                  <c:v>7. čtvrt</c:v>
                </c:pt>
                <c:pt idx="7">
                  <c:v>8. čtvrt</c:v>
                </c:pt>
              </c:strCache>
            </c:strRef>
          </c:cat>
          <c:val>
            <c:numRef>
              <c:f>List1!$B$2:$B$9</c:f>
              <c:numCache>
                <c:formatCode>General</c:formatCode>
                <c:ptCount val="8"/>
                <c:pt idx="0">
                  <c:v>1.5</c:v>
                </c:pt>
                <c:pt idx="1">
                  <c:v>1.5</c:v>
                </c:pt>
                <c:pt idx="2">
                  <c:v>1.5</c:v>
                </c:pt>
                <c:pt idx="3">
                  <c:v>1.5</c:v>
                </c:pt>
                <c:pt idx="4">
                  <c:v>1.5</c:v>
                </c:pt>
                <c:pt idx="5">
                  <c:v>1.5</c:v>
                </c:pt>
                <c:pt idx="6">
                  <c:v>1.5</c:v>
                </c:pt>
                <c:pt idx="7">
                  <c:v>1.5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0.35437</cdr:x>
      <cdr:y>0.37209</cdr:y>
    </cdr:from>
    <cdr:to>
      <cdr:x>0.44887</cdr:x>
      <cdr:y>0.54927</cdr:y>
    </cdr:to>
    <cdr:sp macro="" textlink="">
      <cdr:nvSpPr>
        <cdr:cNvPr id="2" name="TextovéPole 1"/>
        <cdr:cNvSpPr txBox="1"/>
      </cdr:nvSpPr>
      <cdr:spPr>
        <a:xfrm xmlns:a="http://schemas.openxmlformats.org/drawingml/2006/main">
          <a:off x="2160240" y="1512168"/>
          <a:ext cx="576064" cy="7200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cs-CZ" sz="3600" b="1" dirty="0" smtClean="0"/>
            <a:t>1</a:t>
          </a:r>
          <a:endParaRPr lang="cs-CZ" sz="3600" b="1" dirty="0"/>
        </a:p>
      </cdr:txBody>
    </cdr:sp>
  </cdr:relSizeAnchor>
  <cdr:relSizeAnchor xmlns:cdr="http://schemas.openxmlformats.org/drawingml/2006/chartDrawing">
    <cdr:from>
      <cdr:x>0.56699</cdr:x>
      <cdr:y>0.37209</cdr:y>
    </cdr:from>
    <cdr:to>
      <cdr:x>0.68512</cdr:x>
      <cdr:y>0.51384</cdr:y>
    </cdr:to>
    <cdr:sp macro="" textlink="">
      <cdr:nvSpPr>
        <cdr:cNvPr id="3" name="TextovéPole 2"/>
        <cdr:cNvSpPr txBox="1"/>
      </cdr:nvSpPr>
      <cdr:spPr>
        <a:xfrm xmlns:a="http://schemas.openxmlformats.org/drawingml/2006/main">
          <a:off x="3456384" y="1512168"/>
          <a:ext cx="720080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cs-CZ" sz="3600" b="1" dirty="0" smtClean="0"/>
            <a:t>2</a:t>
          </a:r>
          <a:endParaRPr lang="cs-CZ" sz="3600" b="1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0.24872</cdr:x>
      <cdr:y>0.29034</cdr:y>
    </cdr:from>
    <cdr:to>
      <cdr:x>0.45081</cdr:x>
      <cdr:y>0.43551</cdr:y>
    </cdr:to>
    <cdr:sp macro="" textlink="">
      <cdr:nvSpPr>
        <cdr:cNvPr id="2" name="TextovéPole 1"/>
        <cdr:cNvSpPr txBox="1"/>
      </cdr:nvSpPr>
      <cdr:spPr>
        <a:xfrm xmlns:a="http://schemas.openxmlformats.org/drawingml/2006/main">
          <a:off x="1152128" y="1008112"/>
          <a:ext cx="936104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cs-CZ" sz="1100" dirty="0"/>
        </a:p>
      </cdr:txBody>
    </cdr:sp>
  </cdr:relSizeAnchor>
  <cdr:relSizeAnchor xmlns:cdr="http://schemas.openxmlformats.org/drawingml/2006/chartDrawing">
    <cdr:from>
      <cdr:x>0.27981</cdr:x>
      <cdr:y>0.29034</cdr:y>
    </cdr:from>
    <cdr:to>
      <cdr:x>0.43526</cdr:x>
      <cdr:y>0.43551</cdr:y>
    </cdr:to>
    <cdr:sp macro="" textlink="">
      <cdr:nvSpPr>
        <cdr:cNvPr id="3" name="TextovéPole 2"/>
        <cdr:cNvSpPr txBox="1"/>
      </cdr:nvSpPr>
      <cdr:spPr>
        <a:xfrm xmlns:a="http://schemas.openxmlformats.org/drawingml/2006/main">
          <a:off x="1296144" y="1008112"/>
          <a:ext cx="720080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cs-CZ" sz="3600" b="1" dirty="0" smtClean="0"/>
            <a:t>1</a:t>
          </a:r>
          <a:endParaRPr lang="cs-CZ" sz="3600" b="1" dirty="0"/>
        </a:p>
      </cdr:txBody>
    </cdr:sp>
  </cdr:relSizeAnchor>
  <cdr:relSizeAnchor xmlns:cdr="http://schemas.openxmlformats.org/drawingml/2006/chartDrawing">
    <cdr:from>
      <cdr:x>0.55963</cdr:x>
      <cdr:y>0.29034</cdr:y>
    </cdr:from>
    <cdr:to>
      <cdr:x>0.73062</cdr:x>
      <cdr:y>0.45625</cdr:y>
    </cdr:to>
    <cdr:sp macro="" textlink="">
      <cdr:nvSpPr>
        <cdr:cNvPr id="4" name="TextovéPole 3"/>
        <cdr:cNvSpPr txBox="1"/>
      </cdr:nvSpPr>
      <cdr:spPr>
        <a:xfrm xmlns:a="http://schemas.openxmlformats.org/drawingml/2006/main">
          <a:off x="2592288" y="1008112"/>
          <a:ext cx="792088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cs-CZ" sz="3600" b="1" dirty="0" smtClean="0"/>
            <a:t>2</a:t>
          </a:r>
          <a:endParaRPr lang="cs-CZ" sz="3600" b="1" dirty="0"/>
        </a:p>
      </cdr:txBody>
    </cdr:sp>
  </cdr:relSizeAnchor>
  <cdr:relSizeAnchor xmlns:cdr="http://schemas.openxmlformats.org/drawingml/2006/chartDrawing">
    <cdr:from>
      <cdr:x>0.27981</cdr:x>
      <cdr:y>0.58068</cdr:y>
    </cdr:from>
    <cdr:to>
      <cdr:x>0.46636</cdr:x>
      <cdr:y>0.76733</cdr:y>
    </cdr:to>
    <cdr:sp macro="" textlink="">
      <cdr:nvSpPr>
        <cdr:cNvPr id="5" name="TextovéPole 4"/>
        <cdr:cNvSpPr txBox="1"/>
      </cdr:nvSpPr>
      <cdr:spPr>
        <a:xfrm xmlns:a="http://schemas.openxmlformats.org/drawingml/2006/main">
          <a:off x="1296144" y="2016224"/>
          <a:ext cx="864096" cy="6480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cs-CZ" sz="3600" b="1" dirty="0" smtClean="0"/>
            <a:t>3</a:t>
          </a:r>
          <a:endParaRPr lang="cs-CZ" sz="3600" b="1" dirty="0"/>
        </a:p>
      </cdr:txBody>
    </cdr:sp>
  </cdr:relSizeAnchor>
  <cdr:relSizeAnchor xmlns:cdr="http://schemas.openxmlformats.org/drawingml/2006/chartDrawing">
    <cdr:from>
      <cdr:x>0.57517</cdr:x>
      <cdr:y>0.58068</cdr:y>
    </cdr:from>
    <cdr:to>
      <cdr:x>0.74617</cdr:x>
      <cdr:y>0.76733</cdr:y>
    </cdr:to>
    <cdr:sp macro="" textlink="">
      <cdr:nvSpPr>
        <cdr:cNvPr id="6" name="TextovéPole 5"/>
        <cdr:cNvSpPr txBox="1"/>
      </cdr:nvSpPr>
      <cdr:spPr>
        <a:xfrm xmlns:a="http://schemas.openxmlformats.org/drawingml/2006/main">
          <a:off x="2664296" y="2016224"/>
          <a:ext cx="792088" cy="6480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cs-CZ" sz="3600" b="1" dirty="0" smtClean="0"/>
            <a:t>4</a:t>
          </a:r>
          <a:endParaRPr lang="cs-CZ" sz="3600" b="1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0.53156</cdr:x>
      <cdr:y>0.13853</cdr:y>
    </cdr:from>
    <cdr:to>
      <cdr:x>0.61424</cdr:x>
      <cdr:y>0.26256</cdr:y>
    </cdr:to>
    <cdr:sp macro="" textlink="">
      <cdr:nvSpPr>
        <cdr:cNvPr id="2" name="TextovéPole 1"/>
        <cdr:cNvSpPr txBox="1"/>
      </cdr:nvSpPr>
      <cdr:spPr>
        <a:xfrm xmlns:a="http://schemas.openxmlformats.org/drawingml/2006/main">
          <a:off x="3240360" y="562992"/>
          <a:ext cx="504056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cs-CZ" sz="3600" b="1" dirty="0" smtClean="0"/>
            <a:t>2</a:t>
          </a:r>
          <a:endParaRPr lang="cs-CZ" sz="3600" b="1" dirty="0"/>
        </a:p>
      </cdr:txBody>
    </cdr:sp>
  </cdr:relSizeAnchor>
  <cdr:relSizeAnchor xmlns:cdr="http://schemas.openxmlformats.org/drawingml/2006/chartDrawing">
    <cdr:from>
      <cdr:x>0.64968</cdr:x>
      <cdr:y>0.31572</cdr:y>
    </cdr:from>
    <cdr:to>
      <cdr:x>0.75599</cdr:x>
      <cdr:y>0.43975</cdr:y>
    </cdr:to>
    <cdr:sp macro="" textlink="">
      <cdr:nvSpPr>
        <cdr:cNvPr id="3" name="TextovéPole 2"/>
        <cdr:cNvSpPr txBox="1"/>
      </cdr:nvSpPr>
      <cdr:spPr>
        <a:xfrm xmlns:a="http://schemas.openxmlformats.org/drawingml/2006/main">
          <a:off x="3960440" y="1283072"/>
          <a:ext cx="648072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cs-CZ" sz="3600" b="1" dirty="0" smtClean="0"/>
            <a:t>3</a:t>
          </a:r>
          <a:endParaRPr lang="cs-CZ" sz="3600" b="1" dirty="0"/>
        </a:p>
      </cdr:txBody>
    </cdr:sp>
  </cdr:relSizeAnchor>
  <cdr:relSizeAnchor xmlns:cdr="http://schemas.openxmlformats.org/drawingml/2006/chartDrawing">
    <cdr:from>
      <cdr:x>0.64968</cdr:x>
      <cdr:y>0.56378</cdr:y>
    </cdr:from>
    <cdr:to>
      <cdr:x>0.75599</cdr:x>
      <cdr:y>0.72324</cdr:y>
    </cdr:to>
    <cdr:sp macro="" textlink="">
      <cdr:nvSpPr>
        <cdr:cNvPr id="4" name="TextovéPole 3"/>
        <cdr:cNvSpPr txBox="1"/>
      </cdr:nvSpPr>
      <cdr:spPr>
        <a:xfrm xmlns:a="http://schemas.openxmlformats.org/drawingml/2006/main">
          <a:off x="3960440" y="2291184"/>
          <a:ext cx="648072" cy="6480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cs-CZ" sz="3600" b="1" dirty="0" smtClean="0"/>
            <a:t>4</a:t>
          </a:r>
          <a:endParaRPr lang="cs-CZ" sz="3600" b="1" dirty="0"/>
        </a:p>
      </cdr:txBody>
    </cdr:sp>
  </cdr:relSizeAnchor>
  <cdr:relSizeAnchor xmlns:cdr="http://schemas.openxmlformats.org/drawingml/2006/chartDrawing">
    <cdr:from>
      <cdr:x>0.53156</cdr:x>
      <cdr:y>0.72324</cdr:y>
    </cdr:from>
    <cdr:to>
      <cdr:x>0.64968</cdr:x>
      <cdr:y>0.86499</cdr:y>
    </cdr:to>
    <cdr:sp macro="" textlink="">
      <cdr:nvSpPr>
        <cdr:cNvPr id="5" name="TextovéPole 4"/>
        <cdr:cNvSpPr txBox="1"/>
      </cdr:nvSpPr>
      <cdr:spPr>
        <a:xfrm xmlns:a="http://schemas.openxmlformats.org/drawingml/2006/main">
          <a:off x="3240360" y="2939256"/>
          <a:ext cx="720080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cs-CZ" sz="3600" b="1" dirty="0" smtClean="0"/>
            <a:t>5</a:t>
          </a:r>
          <a:endParaRPr lang="cs-CZ" sz="3600" b="1" dirty="0"/>
        </a:p>
      </cdr:txBody>
    </cdr:sp>
  </cdr:relSizeAnchor>
  <cdr:relSizeAnchor xmlns:cdr="http://schemas.openxmlformats.org/drawingml/2006/chartDrawing">
    <cdr:from>
      <cdr:x>0.36618</cdr:x>
      <cdr:y>0.74096</cdr:y>
    </cdr:from>
    <cdr:to>
      <cdr:x>0.48431</cdr:x>
      <cdr:y>0.88271</cdr:y>
    </cdr:to>
    <cdr:sp macro="" textlink="">
      <cdr:nvSpPr>
        <cdr:cNvPr id="6" name="TextovéPole 5"/>
        <cdr:cNvSpPr txBox="1"/>
      </cdr:nvSpPr>
      <cdr:spPr>
        <a:xfrm xmlns:a="http://schemas.openxmlformats.org/drawingml/2006/main">
          <a:off x="2232248" y="3011264"/>
          <a:ext cx="720080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cs-CZ" sz="3600" b="1" dirty="0" smtClean="0"/>
            <a:t>6</a:t>
          </a:r>
          <a:endParaRPr lang="cs-CZ" sz="3600" b="1" dirty="0"/>
        </a:p>
      </cdr:txBody>
    </cdr:sp>
  </cdr:relSizeAnchor>
  <cdr:relSizeAnchor xmlns:cdr="http://schemas.openxmlformats.org/drawingml/2006/chartDrawing">
    <cdr:from>
      <cdr:x>0.24806</cdr:x>
      <cdr:y>0.31572</cdr:y>
    </cdr:from>
    <cdr:to>
      <cdr:x>0.36618</cdr:x>
      <cdr:y>0.47518</cdr:y>
    </cdr:to>
    <cdr:sp macro="" textlink="">
      <cdr:nvSpPr>
        <cdr:cNvPr id="7" name="TextovéPole 6"/>
        <cdr:cNvSpPr txBox="1"/>
      </cdr:nvSpPr>
      <cdr:spPr>
        <a:xfrm xmlns:a="http://schemas.openxmlformats.org/drawingml/2006/main">
          <a:off x="1512168" y="1283072"/>
          <a:ext cx="720080" cy="6480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cs-CZ" sz="3600" dirty="0" smtClean="0"/>
            <a:t>8</a:t>
          </a:r>
          <a:endParaRPr lang="cs-CZ" sz="3600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907704" y="404664"/>
            <a:ext cx="6172200" cy="2686450"/>
          </a:xfrm>
        </p:spPr>
        <p:txBody>
          <a:bodyPr>
            <a:normAutofit fontScale="90000"/>
          </a:bodyPr>
          <a:lstStyle/>
          <a:p>
            <a:r>
              <a:rPr lang="cs-CZ" sz="2000" dirty="0">
                <a:effectLst>
                  <a:reflection blurRad="6350" stA="55000" endA="300" endPos="45500" dir="5400000" sy="-100000" algn="bl"/>
                </a:effectLst>
              </a:rPr>
              <a:t>Název školy: ZŠ a MŠ Zvole, okr. Praha-západ</a:t>
            </a:r>
            <a:br>
              <a:rPr lang="cs-CZ" sz="2000" dirty="0">
                <a:effectLst>
                  <a:reflection blurRad="6350" stA="55000" endA="300" endPos="45500" dir="5400000" sy="-100000" algn="bl"/>
                </a:effectLst>
              </a:rPr>
            </a:br>
            <a:r>
              <a:rPr lang="cs-CZ" sz="3200" dirty="0">
                <a:effectLst>
                  <a:reflection blurRad="6350" stA="55000" endA="300" endPos="45500" dir="5400000" sy="-100000" algn="bl"/>
                </a:effectLst>
              </a:rPr>
              <a:t/>
            </a:r>
            <a:br>
              <a:rPr lang="cs-CZ" sz="3200" dirty="0">
                <a:effectLst>
                  <a:reflection blurRad="6350" stA="55000" endA="300" endPos="45500" dir="5400000" sy="-100000" algn="bl"/>
                </a:effectLst>
              </a:rPr>
            </a:br>
            <a:r>
              <a:rPr lang="cs-CZ" sz="2000" dirty="0">
                <a:effectLst>
                  <a:reflection blurRad="6350" stA="55000" endA="300" endPos="45500" dir="5400000" sy="-100000" algn="bl"/>
                </a:effectLst>
              </a:rPr>
              <a:t>Autor: Mgr. Lucie Strejcová</a:t>
            </a:r>
            <a:br>
              <a:rPr lang="cs-CZ" sz="2000" dirty="0">
                <a:effectLst>
                  <a:reflection blurRad="6350" stA="55000" endA="300" endPos="45500" dir="5400000" sy="-100000" algn="bl"/>
                </a:effectLst>
              </a:rPr>
            </a:br>
            <a:r>
              <a:rPr lang="cs-CZ" sz="2000" dirty="0">
                <a:effectLst>
                  <a:reflection blurRad="6350" stA="55000" endA="300" endPos="45500" dir="5400000" sy="-100000" algn="bl"/>
                </a:effectLst>
              </a:rPr>
              <a:t/>
            </a:r>
            <a:br>
              <a:rPr lang="cs-CZ" sz="2000" dirty="0">
                <a:effectLst>
                  <a:reflection blurRad="6350" stA="55000" endA="300" endPos="45500" dir="5400000" sy="-100000" algn="bl"/>
                </a:effectLst>
              </a:rPr>
            </a:br>
            <a:r>
              <a:rPr lang="cs-CZ" sz="2000" dirty="0">
                <a:effectLst>
                  <a:reflection blurRad="6350" stA="55000" endA="300" endPos="45500" dir="5400000" sy="-100000" algn="bl"/>
                </a:effectLst>
              </a:rPr>
              <a:t>Název: </a:t>
            </a:r>
            <a:r>
              <a:rPr lang="cs-CZ" sz="2000" dirty="0" smtClean="0">
                <a:effectLst>
                  <a:reflection blurRad="6350" stA="55000" endA="300" endPos="45500" dir="5400000" sy="-100000" algn="bl"/>
                </a:effectLst>
              </a:rPr>
              <a:t>VY_32_INOVACE_06_3Š rytmický koláč</a:t>
            </a:r>
            <a:r>
              <a:rPr lang="cs-CZ" sz="2000" dirty="0">
                <a:effectLst>
                  <a:reflection blurRad="6350" stA="55000" endA="300" endPos="45500" dir="5400000" sy="-100000" algn="bl"/>
                </a:effectLst>
              </a:rPr>
              <a:t/>
            </a:r>
            <a:br>
              <a:rPr lang="cs-CZ" sz="2000" dirty="0">
                <a:effectLst>
                  <a:reflection blurRad="6350" stA="55000" endA="300" endPos="45500" dir="5400000" sy="-100000" algn="bl"/>
                </a:effectLst>
              </a:rPr>
            </a:br>
            <a:r>
              <a:rPr lang="cs-CZ" sz="2000" dirty="0" smtClean="0">
                <a:effectLst>
                  <a:reflection blurRad="6350" stA="55000" endA="300" endPos="45500" dir="5400000" sy="-100000" algn="bl"/>
                </a:effectLst>
              </a:rPr>
              <a:t/>
            </a:r>
            <a:br>
              <a:rPr lang="cs-CZ" sz="2000" dirty="0" smtClean="0">
                <a:effectLst>
                  <a:reflection blurRad="6350" stA="55000" endA="300" endPos="45500" dir="5400000" sy="-100000" algn="bl"/>
                </a:effectLst>
              </a:rPr>
            </a:br>
            <a:r>
              <a:rPr lang="cs-CZ" sz="2000" dirty="0" smtClean="0">
                <a:effectLst>
                  <a:reflection blurRad="6350" stA="55000" endA="300" endPos="45500" dir="5400000" sy="-100000" algn="bl"/>
                </a:effectLst>
              </a:rPr>
              <a:t>Téma</a:t>
            </a:r>
            <a:r>
              <a:rPr lang="cs-CZ" sz="2000" dirty="0">
                <a:effectLst>
                  <a:reflection blurRad="6350" stA="55000" endA="300" endPos="45500" dir="5400000" sy="-100000" algn="bl"/>
                </a:effectLst>
              </a:rPr>
              <a:t>: Umění a kultura –</a:t>
            </a:r>
            <a:r>
              <a:rPr lang="cs-CZ" sz="2000" dirty="0" err="1">
                <a:effectLst>
                  <a:reflection blurRad="6350" stA="55000" endA="300" endPos="45500" dir="5400000" sy="-100000" algn="bl"/>
                </a:effectLst>
              </a:rPr>
              <a:t>Hv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>
                <a:effectLst>
                  <a:reflection blurRad="6350" stA="55000" endA="300" endPos="45500" dir="5400000" sy="-100000" algn="bl"/>
                </a:effectLst>
              </a:rPr>
              <a:t>Číslo </a:t>
            </a:r>
            <a:r>
              <a:rPr lang="cs-CZ" sz="2000" dirty="0">
                <a:effectLst>
                  <a:reflection blurRad="6350" stA="55000" endA="300" endPos="45500" dir="5400000" sy="-100000" algn="bl"/>
                </a:effectLst>
              </a:rPr>
              <a:t>projektu: CZ.1.07/1.4.00/21.03</a:t>
            </a:r>
            <a:endParaRPr lang="cs-CZ" sz="2000" dirty="0"/>
          </a:p>
        </p:txBody>
      </p:sp>
      <p:pic>
        <p:nvPicPr>
          <p:cNvPr id="4" name="Picture 2" descr="C:\Users\prez3\Desktop\loga_patick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509120"/>
            <a:ext cx="5143906" cy="122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Prezentace s vyprávěním legendy:</a:t>
            </a:r>
          </a:p>
          <a:p>
            <a:r>
              <a:rPr lang="cs-CZ" dirty="0" smtClean="0"/>
              <a:t>Mám celý dort, přijde sestra, musím se rozdělit= dvě půlky= celý dort je jako celá nota, když ho rozdělím, vzniknou dvě </a:t>
            </a:r>
            <a:r>
              <a:rPr lang="cs-CZ" dirty="0" smtClean="0"/>
              <a:t>půlky.</a:t>
            </a:r>
            <a:endParaRPr lang="cs-CZ" dirty="0" smtClean="0"/>
          </a:p>
          <a:p>
            <a:r>
              <a:rPr lang="cs-CZ" dirty="0" smtClean="0"/>
              <a:t>V legendě pokračujeme podle vlastní </a:t>
            </a:r>
            <a:r>
              <a:rPr lang="cs-CZ" dirty="0" smtClean="0"/>
              <a:t>fantazie.</a:t>
            </a:r>
            <a:endParaRPr lang="cs-CZ" dirty="0" smtClean="0"/>
          </a:p>
          <a:p>
            <a:r>
              <a:rPr lang="cs-CZ" dirty="0" smtClean="0"/>
              <a:t>V listu 6 vyvodíme čtvrťovou notu a zdůrazníme, že se počítá na 1 dobu. Z toho vyvodíme počet dob noty půlové a </a:t>
            </a:r>
            <a:r>
              <a:rPr lang="cs-CZ" dirty="0" smtClean="0"/>
              <a:t>celé.</a:t>
            </a:r>
            <a:endParaRPr lang="cs-CZ" dirty="0" smtClean="0"/>
          </a:p>
          <a:p>
            <a:r>
              <a:rPr lang="cs-CZ" dirty="0" smtClean="0"/>
              <a:t> Logicky vyvodíme noty </a:t>
            </a:r>
            <a:r>
              <a:rPr lang="cs-CZ" dirty="0" smtClean="0"/>
              <a:t>osminové.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50472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ývojový diagram: spojka 3"/>
          <p:cNvSpPr/>
          <p:nvPr/>
        </p:nvSpPr>
        <p:spPr>
          <a:xfrm>
            <a:off x="4932040" y="2564904"/>
            <a:ext cx="3600400" cy="352839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Picture 3" descr="F:\foto Lucinka\2008\17. Vojta 15. narozeniny, srpen\PICT3671 ořízl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4102678" cy="3744416"/>
          </a:xfrm>
          <a:prstGeom prst="rect">
            <a:avLst/>
          </a:prstGeom>
          <a:noFill/>
        </p:spPr>
      </p:pic>
      <p:sp>
        <p:nvSpPr>
          <p:cNvPr id="8" name="Elipsa 7"/>
          <p:cNvSpPr/>
          <p:nvPr/>
        </p:nvSpPr>
        <p:spPr>
          <a:xfrm>
            <a:off x="5940152" y="836712"/>
            <a:ext cx="1440160" cy="108012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:\foto Lucinka\2008\17. Vojta 15. narozeniny, srpen\PICT3671 ořízl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4102678" cy="3744416"/>
          </a:xfrm>
          <a:prstGeom prst="rect">
            <a:avLst/>
          </a:prstGeom>
          <a:noFill/>
        </p:spPr>
      </p:pic>
      <p:graphicFrame>
        <p:nvGraphicFramePr>
          <p:cNvPr id="6" name="Graf 5"/>
          <p:cNvGraphicFramePr/>
          <p:nvPr/>
        </p:nvGraphicFramePr>
        <p:xfrm>
          <a:off x="3563888" y="2492896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9" name="Přímá spojovací čára 8"/>
          <p:cNvCxnSpPr>
            <a:stCxn id="4" idx="0"/>
          </p:cNvCxnSpPr>
          <p:nvPr/>
        </p:nvCxnSpPr>
        <p:spPr>
          <a:xfrm flipH="1">
            <a:off x="2555776" y="404664"/>
            <a:ext cx="35115" cy="38884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:\foto Lucinka\2008\17. Vojta 15. narozeniny, srpen\PICT3671 ořízl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4102678" cy="3744416"/>
          </a:xfrm>
          <a:prstGeom prst="rect">
            <a:avLst/>
          </a:prstGeom>
          <a:noFill/>
        </p:spPr>
      </p:pic>
      <p:graphicFrame>
        <p:nvGraphicFramePr>
          <p:cNvPr id="5" name="Graf 4"/>
          <p:cNvGraphicFramePr/>
          <p:nvPr/>
        </p:nvGraphicFramePr>
        <p:xfrm>
          <a:off x="3563888" y="2492896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Elipsa 5"/>
          <p:cNvSpPr/>
          <p:nvPr/>
        </p:nvSpPr>
        <p:spPr>
          <a:xfrm>
            <a:off x="5148064" y="1700808"/>
            <a:ext cx="1152128" cy="93610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300192" y="260648"/>
            <a:ext cx="0" cy="201622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Elipsa 7"/>
          <p:cNvSpPr/>
          <p:nvPr/>
        </p:nvSpPr>
        <p:spPr>
          <a:xfrm>
            <a:off x="7020272" y="1700808"/>
            <a:ext cx="1152128" cy="93610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cxnSp>
        <p:nvCxnSpPr>
          <p:cNvPr id="9" name="Přímá spojovací čára 8"/>
          <p:cNvCxnSpPr/>
          <p:nvPr/>
        </p:nvCxnSpPr>
        <p:spPr>
          <a:xfrm>
            <a:off x="8172400" y="260648"/>
            <a:ext cx="0" cy="201622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Přímá spojnice 2"/>
          <p:cNvCxnSpPr>
            <a:stCxn id="4" idx="0"/>
          </p:cNvCxnSpPr>
          <p:nvPr/>
        </p:nvCxnSpPr>
        <p:spPr>
          <a:xfrm flipH="1">
            <a:off x="2339752" y="404664"/>
            <a:ext cx="251139" cy="37444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af 3"/>
          <p:cNvGraphicFramePr/>
          <p:nvPr/>
        </p:nvGraphicFramePr>
        <p:xfrm>
          <a:off x="4283968" y="2924944"/>
          <a:ext cx="4632176" cy="3472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3" descr="F:\foto Lucinka\2008\17. Vojta 15. narozeniny, srpen\PICT3671 ořízl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04664"/>
            <a:ext cx="4102678" cy="3744416"/>
          </a:xfrm>
          <a:prstGeom prst="rect">
            <a:avLst/>
          </a:prstGeom>
          <a:noFill/>
        </p:spPr>
      </p:pic>
      <p:cxnSp>
        <p:nvCxnSpPr>
          <p:cNvPr id="7" name="Přímá spojovací čára 6"/>
          <p:cNvCxnSpPr/>
          <p:nvPr/>
        </p:nvCxnSpPr>
        <p:spPr>
          <a:xfrm flipH="1">
            <a:off x="2339752" y="188640"/>
            <a:ext cx="35115" cy="42484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0" y="2060848"/>
            <a:ext cx="50405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:\foto Lucinka\2008\17. Vojta 15. narozeniny, srpen\PICT3671 ořízl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4102678" cy="3744416"/>
          </a:xfrm>
          <a:prstGeom prst="rect">
            <a:avLst/>
          </a:prstGeom>
          <a:noFill/>
        </p:spPr>
      </p:pic>
      <p:graphicFrame>
        <p:nvGraphicFramePr>
          <p:cNvPr id="5" name="Graf 4"/>
          <p:cNvGraphicFramePr/>
          <p:nvPr/>
        </p:nvGraphicFramePr>
        <p:xfrm>
          <a:off x="4283968" y="2924944"/>
          <a:ext cx="4632176" cy="3472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6" name="Přímá spojovací čára 5"/>
          <p:cNvCxnSpPr/>
          <p:nvPr/>
        </p:nvCxnSpPr>
        <p:spPr>
          <a:xfrm>
            <a:off x="5868144" y="1412776"/>
            <a:ext cx="0" cy="144016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Elipsa 6"/>
          <p:cNvSpPr/>
          <p:nvPr/>
        </p:nvSpPr>
        <p:spPr>
          <a:xfrm>
            <a:off x="5076056" y="2492896"/>
            <a:ext cx="792088" cy="64807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7524328" y="2708920"/>
            <a:ext cx="792088" cy="64807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4499992" y="5589240"/>
            <a:ext cx="792088" cy="64807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7884368" y="5661248"/>
            <a:ext cx="792088" cy="64807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cxnSp>
        <p:nvCxnSpPr>
          <p:cNvPr id="12" name="Přímá spojovací čára 11"/>
          <p:cNvCxnSpPr/>
          <p:nvPr/>
        </p:nvCxnSpPr>
        <p:spPr>
          <a:xfrm>
            <a:off x="8244408" y="1628800"/>
            <a:ext cx="0" cy="144016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5292080" y="4509120"/>
            <a:ext cx="0" cy="144016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8604448" y="4725144"/>
            <a:ext cx="0" cy="144016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Přímá spojnice 2"/>
          <p:cNvCxnSpPr/>
          <p:nvPr/>
        </p:nvCxnSpPr>
        <p:spPr>
          <a:xfrm flipH="1">
            <a:off x="1835696" y="404664"/>
            <a:ext cx="936104" cy="37444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971600" y="1628800"/>
            <a:ext cx="3168352" cy="8640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7" grpId="0" animBg="1"/>
      <p:bldP spid="9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:\foto Lucinka\2008\17. Vojta 15. narozeniny, srpen\PICT3671 ořízl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4102678" cy="3744416"/>
          </a:xfrm>
          <a:prstGeom prst="rect">
            <a:avLst/>
          </a:prstGeom>
          <a:noFill/>
        </p:spPr>
      </p:pic>
      <p:graphicFrame>
        <p:nvGraphicFramePr>
          <p:cNvPr id="5" name="Graf 4"/>
          <p:cNvGraphicFramePr/>
          <p:nvPr/>
        </p:nvGraphicFramePr>
        <p:xfrm>
          <a:off x="3419872" y="2794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3" name="Přímá spojnice 2"/>
          <p:cNvCxnSpPr/>
          <p:nvPr/>
        </p:nvCxnSpPr>
        <p:spPr>
          <a:xfrm flipH="1">
            <a:off x="1691680" y="404664"/>
            <a:ext cx="1152128" cy="37444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899592" y="1484784"/>
            <a:ext cx="3384376" cy="12241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1691680" y="620688"/>
            <a:ext cx="1512168" cy="32403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H="1">
            <a:off x="755576" y="1268760"/>
            <a:ext cx="3168352" cy="15121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F:\foto Lucinka\2008\17. Vojta 15. narozeniny, srpen\PICT3671 ořízl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4102678" cy="3744416"/>
          </a:xfrm>
          <a:prstGeom prst="rect">
            <a:avLst/>
          </a:prstGeom>
          <a:noFill/>
        </p:spPr>
      </p:pic>
      <p:graphicFrame>
        <p:nvGraphicFramePr>
          <p:cNvPr id="6" name="Graf 5"/>
          <p:cNvGraphicFramePr/>
          <p:nvPr/>
        </p:nvGraphicFramePr>
        <p:xfrm>
          <a:off x="3419872" y="2794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0" name="Přímá spojovací čára 9"/>
          <p:cNvCxnSpPr/>
          <p:nvPr/>
        </p:nvCxnSpPr>
        <p:spPr>
          <a:xfrm>
            <a:off x="2411760" y="260648"/>
            <a:ext cx="0" cy="43204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>
            <a:off x="179512" y="2132856"/>
            <a:ext cx="460851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 flipH="1">
            <a:off x="467544" y="764704"/>
            <a:ext cx="3456384" cy="30963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683568" y="548680"/>
            <a:ext cx="3816424" cy="33123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5652120" y="3284984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1</a:t>
            </a:r>
            <a:endParaRPr lang="cs-CZ" sz="36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932040" y="5085184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7</a:t>
            </a:r>
            <a:endParaRPr lang="cs-CZ" sz="3600" b="1" dirty="0"/>
          </a:p>
        </p:txBody>
      </p:sp>
      <p:sp>
        <p:nvSpPr>
          <p:cNvPr id="19" name="Elipsa 18"/>
          <p:cNvSpPr/>
          <p:nvPr/>
        </p:nvSpPr>
        <p:spPr>
          <a:xfrm>
            <a:off x="5436096" y="2852936"/>
            <a:ext cx="432048" cy="2880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Elipsa 19"/>
          <p:cNvSpPr/>
          <p:nvPr/>
        </p:nvSpPr>
        <p:spPr>
          <a:xfrm>
            <a:off x="6948264" y="2924944"/>
            <a:ext cx="432048" cy="2880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" name="Elipsa 20"/>
          <p:cNvSpPr/>
          <p:nvPr/>
        </p:nvSpPr>
        <p:spPr>
          <a:xfrm>
            <a:off x="7956376" y="3717032"/>
            <a:ext cx="432048" cy="2880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2" name="Elipsa 21"/>
          <p:cNvSpPr/>
          <p:nvPr/>
        </p:nvSpPr>
        <p:spPr>
          <a:xfrm>
            <a:off x="8244408" y="5229200"/>
            <a:ext cx="432048" cy="2880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3" name="Elipsa 22"/>
          <p:cNvSpPr/>
          <p:nvPr/>
        </p:nvSpPr>
        <p:spPr>
          <a:xfrm>
            <a:off x="7452320" y="6309320"/>
            <a:ext cx="432048" cy="2880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4" name="Elipsa 23"/>
          <p:cNvSpPr/>
          <p:nvPr/>
        </p:nvSpPr>
        <p:spPr>
          <a:xfrm>
            <a:off x="5364088" y="6309320"/>
            <a:ext cx="432048" cy="2880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4355976" y="5517232"/>
            <a:ext cx="432048" cy="2880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6" name="Elipsa 25"/>
          <p:cNvSpPr/>
          <p:nvPr/>
        </p:nvSpPr>
        <p:spPr>
          <a:xfrm>
            <a:off x="4427984" y="4005064"/>
            <a:ext cx="432048" cy="2880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cxnSp>
        <p:nvCxnSpPr>
          <p:cNvPr id="28" name="Přímá spojovací čára 27"/>
          <p:cNvCxnSpPr>
            <a:endCxn id="19" idx="6"/>
          </p:cNvCxnSpPr>
          <p:nvPr/>
        </p:nvCxnSpPr>
        <p:spPr>
          <a:xfrm>
            <a:off x="5868144" y="2204864"/>
            <a:ext cx="0" cy="7920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>
            <a:off x="7380312" y="2276872"/>
            <a:ext cx="0" cy="7920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>
            <a:off x="8388424" y="3068960"/>
            <a:ext cx="0" cy="7920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/>
          <p:nvPr/>
        </p:nvCxnSpPr>
        <p:spPr>
          <a:xfrm>
            <a:off x="8676456" y="4581128"/>
            <a:ext cx="0" cy="7920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>
            <a:off x="7884368" y="5661248"/>
            <a:ext cx="0" cy="7920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/>
          <p:nvPr/>
        </p:nvCxnSpPr>
        <p:spPr>
          <a:xfrm>
            <a:off x="5796136" y="5661248"/>
            <a:ext cx="0" cy="7920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čára 33"/>
          <p:cNvCxnSpPr/>
          <p:nvPr/>
        </p:nvCxnSpPr>
        <p:spPr>
          <a:xfrm>
            <a:off x="4788024" y="4869160"/>
            <a:ext cx="0" cy="7920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čára 34"/>
          <p:cNvCxnSpPr/>
          <p:nvPr/>
        </p:nvCxnSpPr>
        <p:spPr>
          <a:xfrm>
            <a:off x="4860032" y="3356992"/>
            <a:ext cx="0" cy="7920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blouk 35"/>
          <p:cNvSpPr/>
          <p:nvPr/>
        </p:nvSpPr>
        <p:spPr>
          <a:xfrm rot="624947">
            <a:off x="5548921" y="2252785"/>
            <a:ext cx="576064" cy="504056"/>
          </a:xfrm>
          <a:prstGeom prst="arc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louk 36"/>
          <p:cNvSpPr/>
          <p:nvPr/>
        </p:nvSpPr>
        <p:spPr>
          <a:xfrm rot="792037">
            <a:off x="6998206" y="2263980"/>
            <a:ext cx="576064" cy="504056"/>
          </a:xfrm>
          <a:prstGeom prst="arc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louk 37"/>
          <p:cNvSpPr/>
          <p:nvPr/>
        </p:nvSpPr>
        <p:spPr>
          <a:xfrm rot="968748">
            <a:off x="8015099" y="3067109"/>
            <a:ext cx="576064" cy="504056"/>
          </a:xfrm>
          <a:prstGeom prst="arc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louk 38"/>
          <p:cNvSpPr/>
          <p:nvPr/>
        </p:nvSpPr>
        <p:spPr>
          <a:xfrm rot="820724">
            <a:off x="8316416" y="4581128"/>
            <a:ext cx="576064" cy="504056"/>
          </a:xfrm>
          <a:prstGeom prst="arc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louk 39"/>
          <p:cNvSpPr/>
          <p:nvPr/>
        </p:nvSpPr>
        <p:spPr>
          <a:xfrm rot="624947">
            <a:off x="7565146" y="5637160"/>
            <a:ext cx="576064" cy="504056"/>
          </a:xfrm>
          <a:prstGeom prst="arc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louk 40"/>
          <p:cNvSpPr/>
          <p:nvPr/>
        </p:nvSpPr>
        <p:spPr>
          <a:xfrm rot="624947">
            <a:off x="5476914" y="5637161"/>
            <a:ext cx="576064" cy="504056"/>
          </a:xfrm>
          <a:prstGeom prst="arc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louk 41"/>
          <p:cNvSpPr/>
          <p:nvPr/>
        </p:nvSpPr>
        <p:spPr>
          <a:xfrm rot="624947">
            <a:off x="4468801" y="4845072"/>
            <a:ext cx="576064" cy="504056"/>
          </a:xfrm>
          <a:prstGeom prst="arc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louk 42"/>
          <p:cNvSpPr/>
          <p:nvPr/>
        </p:nvSpPr>
        <p:spPr>
          <a:xfrm rot="624947">
            <a:off x="4540810" y="3332904"/>
            <a:ext cx="576064" cy="504056"/>
          </a:xfrm>
          <a:prstGeom prst="arc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Autorka použila foto z vlastního </a:t>
            </a:r>
            <a:r>
              <a:rPr lang="cs-CZ" dirty="0" smtClean="0"/>
              <a:t>archivu.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14285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147</TotalTime>
  <Words>107</Words>
  <Application>Microsoft Office PowerPoint</Application>
  <PresentationFormat>Předvádění na obrazovce (4:3)</PresentationFormat>
  <Paragraphs>23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Arkýř</vt:lpstr>
      <vt:lpstr>Název školy: ZŠ a MŠ Zvole, okr. Praha-západ  Autor: Mgr. Lucie Strejcová  Název: VY_32_INOVACE_06_3Š rytmický koláč  Téma: Umění a kultura –Hv  Číslo projektu: CZ.1.07/1.4.00/21.03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Lucka</dc:creator>
  <cp:lastModifiedBy>Učitel</cp:lastModifiedBy>
  <cp:revision>24</cp:revision>
  <dcterms:created xsi:type="dcterms:W3CDTF">2011-10-01T17:47:03Z</dcterms:created>
  <dcterms:modified xsi:type="dcterms:W3CDTF">2012-03-17T20:13:44Z</dcterms:modified>
</cp:coreProperties>
</file>