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66" r:id="rId3"/>
    <p:sldId id="267" r:id="rId4"/>
    <p:sldId id="257" r:id="rId5"/>
    <p:sldId id="262" r:id="rId6"/>
    <p:sldId id="258" r:id="rId7"/>
    <p:sldId id="263" r:id="rId8"/>
    <p:sldId id="264" r:id="rId9"/>
    <p:sldId id="259" r:id="rId10"/>
    <p:sldId id="260" r:id="rId11"/>
    <p:sldId id="265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1106C3-3543-4B00-B0BC-64FE1485D9D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CDD965-0900-4689-AE75-5798BB5A3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884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CDD965-0900-4689-AE75-5798BB5A3DA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0413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CDD965-0900-4689-AE75-5798BB5A3DA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595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CDD965-0900-4689-AE75-5798BB5A3DA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9803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CDD965-0900-4689-AE75-5798BB5A3DA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1308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Kontrola předchozího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CDD965-0900-4689-AE75-5798BB5A3DAB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9321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CDD965-0900-4689-AE75-5798BB5A3DAB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2404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CDD965-0900-4689-AE75-5798BB5A3DAB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309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CDD965-0900-4689-AE75-5798BB5A3DAB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8667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CDD965-0900-4689-AE75-5798BB5A3DAB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688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CE967E4-4FAC-491C-9E47-EA54C420FFC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8315C7A-E41E-4B40-BA41-5F4122755D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CE967E4-4FAC-491C-9E47-EA54C420FFC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8315C7A-E41E-4B40-BA41-5F4122755D0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CE967E4-4FAC-491C-9E47-EA54C420FFC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8315C7A-E41E-4B40-BA41-5F4122755D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967E4-4FAC-491C-9E47-EA54C420FFC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15C7A-E41E-4B40-BA41-5F4122755D0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967E4-4FAC-491C-9E47-EA54C420FFC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15C7A-E41E-4B40-BA41-5F4122755D0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CE967E4-4FAC-491C-9E47-EA54C420FFC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8315C7A-E41E-4B40-BA41-5F4122755D0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967E4-4FAC-491C-9E47-EA54C420FFC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15C7A-E41E-4B40-BA41-5F4122755D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CE967E4-4FAC-491C-9E47-EA54C420FFC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8315C7A-E41E-4B40-BA41-5F4122755D0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CE967E4-4FAC-491C-9E47-EA54C420FFC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8315C7A-E41E-4B40-BA41-5F4122755D0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967E4-4FAC-491C-9E47-EA54C420FFC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15C7A-E41E-4B40-BA41-5F4122755D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967E4-4FAC-491C-9E47-EA54C420FFC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15C7A-E41E-4B40-BA41-5F4122755D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CE967E4-4FAC-491C-9E47-EA54C420FFC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8315C7A-E41E-4B40-BA41-5F4122755D0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png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jpeg"/><Relationship Id="rId15" Type="http://schemas.openxmlformats.org/officeDocument/2006/relationships/image" Target="../media/image16.wmf"/><Relationship Id="rId10" Type="http://schemas.openxmlformats.org/officeDocument/2006/relationships/image" Target="../media/image11.wmf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13" Type="http://schemas.openxmlformats.org/officeDocument/2006/relationships/image" Target="../media/image27.wmf"/><Relationship Id="rId3" Type="http://schemas.openxmlformats.org/officeDocument/2006/relationships/image" Target="../media/image17.png"/><Relationship Id="rId7" Type="http://schemas.openxmlformats.org/officeDocument/2006/relationships/image" Target="../media/image21.jpeg"/><Relationship Id="rId12" Type="http://schemas.openxmlformats.org/officeDocument/2006/relationships/image" Target="../media/image2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11" Type="http://schemas.openxmlformats.org/officeDocument/2006/relationships/image" Target="../media/image25.wmf"/><Relationship Id="rId5" Type="http://schemas.openxmlformats.org/officeDocument/2006/relationships/image" Target="../media/image19.jpeg"/><Relationship Id="rId15" Type="http://schemas.openxmlformats.org/officeDocument/2006/relationships/image" Target="../media/image29.wmf"/><Relationship Id="rId10" Type="http://schemas.openxmlformats.org/officeDocument/2006/relationships/image" Target="../media/image24.wmf"/><Relationship Id="rId4" Type="http://schemas.openxmlformats.org/officeDocument/2006/relationships/image" Target="../media/image18.jpeg"/><Relationship Id="rId9" Type="http://schemas.openxmlformats.org/officeDocument/2006/relationships/image" Target="../media/image23.wmf"/><Relationship Id="rId14" Type="http://schemas.openxmlformats.org/officeDocument/2006/relationships/image" Target="../media/image2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wmf"/><Relationship Id="rId13" Type="http://schemas.openxmlformats.org/officeDocument/2006/relationships/image" Target="../media/image41.png"/><Relationship Id="rId3" Type="http://schemas.openxmlformats.org/officeDocument/2006/relationships/image" Target="../media/image32.wmf"/><Relationship Id="rId7" Type="http://schemas.openxmlformats.org/officeDocument/2006/relationships/image" Target="../media/image36.wmf"/><Relationship Id="rId12" Type="http://schemas.openxmlformats.org/officeDocument/2006/relationships/image" Target="../media/image40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wmf"/><Relationship Id="rId11" Type="http://schemas.openxmlformats.org/officeDocument/2006/relationships/image" Target="../media/image39.wmf"/><Relationship Id="rId5" Type="http://schemas.openxmlformats.org/officeDocument/2006/relationships/image" Target="../media/image34.wmf"/><Relationship Id="rId10" Type="http://schemas.openxmlformats.org/officeDocument/2006/relationships/image" Target="../media/image38.wmf"/><Relationship Id="rId4" Type="http://schemas.openxmlformats.org/officeDocument/2006/relationships/image" Target="../media/image33.wmf"/><Relationship Id="rId9" Type="http://schemas.openxmlformats.org/officeDocument/2006/relationships/image" Target="../media/image25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332656"/>
            <a:ext cx="7772400" cy="1395586"/>
          </a:xfrm>
        </p:spPr>
        <p:txBody>
          <a:bodyPr>
            <a:noAutofit/>
          </a:bodyPr>
          <a:lstStyle/>
          <a:p>
            <a:r>
              <a:rPr lang="cs-CZ" sz="1900" dirty="0" smtClean="0"/>
              <a:t>NÁZEV ŠKOLY: ZŠ Karla Klíče Hostinné</a:t>
            </a:r>
            <a:br>
              <a:rPr lang="cs-CZ" sz="1900" dirty="0" smtClean="0"/>
            </a:br>
            <a:r>
              <a:rPr lang="cs-CZ" sz="1900" dirty="0" smtClean="0"/>
              <a:t>AUTOR: Mgr. Lenka Stará</a:t>
            </a:r>
            <a:br>
              <a:rPr lang="cs-CZ" sz="1900" dirty="0" smtClean="0"/>
            </a:br>
            <a:r>
              <a:rPr lang="cs-CZ" sz="1900" dirty="0" smtClean="0"/>
              <a:t>NÁZEV: VY_32_INOVACE_12_B_2_Výživa lidského těla</a:t>
            </a:r>
            <a:br>
              <a:rPr lang="cs-CZ" sz="1900" dirty="0" smtClean="0"/>
            </a:br>
            <a:r>
              <a:rPr lang="cs-CZ" sz="1900" dirty="0" smtClean="0"/>
              <a:t>ČÍSLO PROJEKTU: </a:t>
            </a:r>
            <a:r>
              <a:rPr lang="cs-CZ" sz="1900" dirty="0"/>
              <a:t>CZ.1.07/1.4.00/21.2131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35696" y="2204864"/>
            <a:ext cx="6172200" cy="1371600"/>
          </a:xfrm>
        </p:spPr>
        <p:txBody>
          <a:bodyPr>
            <a:normAutofit/>
          </a:bodyPr>
          <a:lstStyle/>
          <a:p>
            <a:r>
              <a:rPr lang="cs-CZ" sz="4400" b="1" i="1" dirty="0" smtClean="0"/>
              <a:t>Výživa lidského těla</a:t>
            </a:r>
            <a:endParaRPr lang="cs-CZ" sz="4400" b="1" i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301208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40104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357017431"/>
              </p:ext>
            </p:extLst>
          </p:nvPr>
        </p:nvGraphicFramePr>
        <p:xfrm>
          <a:off x="457200" y="1600200"/>
          <a:ext cx="7467600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3800"/>
                <a:gridCol w="1244600"/>
                <a:gridCol w="1244600"/>
                <a:gridCol w="1244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16.1.2012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20.1.2012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1.C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Výživa</a:t>
                      </a:r>
                      <a:r>
                        <a:rPr lang="cs-CZ" baseline="0" dirty="0" smtClean="0"/>
                        <a:t> lidského těla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Snídaně, oběd, večeře,</a:t>
                      </a:r>
                      <a:r>
                        <a:rPr lang="cs-CZ" baseline="0" dirty="0" smtClean="0"/>
                        <a:t> prostírání, zdravé jídlo  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17263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300" cap="none" dirty="0">
                <a:solidFill>
                  <a:prstClr val="black"/>
                </a:solidFill>
                <a:latin typeface="Calibri"/>
              </a:rPr>
              <a:t>Mgr. Lenka Stará</a:t>
            </a:r>
            <a:br>
              <a:rPr lang="cs-CZ" sz="2300" cap="none" dirty="0">
                <a:solidFill>
                  <a:prstClr val="black"/>
                </a:solidFill>
                <a:latin typeface="Calibri"/>
              </a:rPr>
            </a:br>
            <a:r>
              <a:rPr lang="cs-CZ" sz="2300" cap="none" dirty="0" smtClean="0">
                <a:solidFill>
                  <a:prstClr val="black"/>
                </a:solidFill>
                <a:latin typeface="Calibri"/>
              </a:rPr>
              <a:t>datum 20.1.2012</a:t>
            </a:r>
            <a:r>
              <a:rPr lang="cs-CZ" sz="2300" cap="none" dirty="0">
                <a:solidFill>
                  <a:prstClr val="black"/>
                </a:solidFill>
                <a:latin typeface="Calibri"/>
              </a:rPr>
              <a:t/>
            </a:r>
            <a:br>
              <a:rPr lang="cs-CZ" sz="2300" cap="none" dirty="0">
                <a:solidFill>
                  <a:prstClr val="black"/>
                </a:solidFill>
                <a:latin typeface="Calibri"/>
              </a:rPr>
            </a:br>
            <a:r>
              <a:rPr lang="cs-CZ" sz="2300" cap="none" dirty="0">
                <a:solidFill>
                  <a:prstClr val="black"/>
                </a:solidFill>
                <a:latin typeface="Calibri"/>
              </a:rPr>
              <a:t>Určeno pro 1. </a:t>
            </a:r>
            <a:r>
              <a:rPr lang="cs-CZ" sz="2300" cap="none" dirty="0" smtClean="0">
                <a:solidFill>
                  <a:prstClr val="black"/>
                </a:solidFill>
                <a:latin typeface="Calibri"/>
              </a:rPr>
              <a:t>ročník</a:t>
            </a:r>
            <a:br>
              <a:rPr lang="cs-CZ" sz="2300" cap="none" dirty="0" smtClean="0">
                <a:solidFill>
                  <a:prstClr val="black"/>
                </a:solidFill>
                <a:latin typeface="Calibri"/>
              </a:rPr>
            </a:br>
            <a:r>
              <a:rPr lang="cs-CZ" sz="2300" cap="none" smtClean="0">
                <a:solidFill>
                  <a:prstClr val="black"/>
                </a:solidFill>
                <a:latin typeface="Calibri"/>
              </a:rPr>
              <a:t>Prezentace obsahuje animace.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23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sz="23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23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Výklad:</a:t>
            </a:r>
          </a:p>
          <a:p>
            <a:pPr marL="0" indent="0">
              <a:spcBef>
                <a:spcPct val="20000"/>
              </a:spcBef>
              <a:buClrTx/>
              <a:buSzTx/>
              <a:buNone/>
            </a:pPr>
            <a:r>
              <a:rPr lang="cs-CZ" sz="20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4 </a:t>
            </a:r>
            <a:r>
              <a:rPr lang="cs-CZ" sz="23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- </a:t>
            </a:r>
            <a:r>
              <a:rPr lang="cs-CZ" sz="2000" dirty="0">
                <a:latin typeface="Calibri" pitchFamily="34" charset="0"/>
                <a:cs typeface="Calibri" pitchFamily="34" charset="0"/>
              </a:rPr>
              <a:t>Co potřebuje miminko k životu? … jídlo, pití (voda),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vzduch, rodinu(maminka</a:t>
            </a:r>
            <a:r>
              <a:rPr lang="cs-CZ" sz="2000" dirty="0">
                <a:latin typeface="Calibri" pitchFamily="34" charset="0"/>
                <a:cs typeface="Calibri" pitchFamily="34" charset="0"/>
              </a:rPr>
              <a:t>), domov, pohyb, odpočinek,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péče, podněty, vrstevníky … rozhovor s dětmi</a:t>
            </a:r>
            <a:endParaRPr lang="cs-CZ" sz="2300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23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Praktické </a:t>
            </a:r>
            <a:r>
              <a:rPr lang="cs-CZ" sz="23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činnosti </a:t>
            </a:r>
          </a:p>
          <a:p>
            <a:pPr marL="0" indent="0">
              <a:spcBef>
                <a:spcPct val="20000"/>
              </a:spcBef>
              <a:buClrTx/>
              <a:buSzTx/>
              <a:buNone/>
            </a:pPr>
            <a:r>
              <a:rPr lang="cs-CZ" sz="20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5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- </a:t>
            </a:r>
            <a:r>
              <a:rPr lang="cs-CZ" sz="2000" dirty="0">
                <a:latin typeface="Calibri" pitchFamily="34" charset="0"/>
                <a:cs typeface="Calibri" pitchFamily="34" charset="0"/>
              </a:rPr>
              <a:t>Zdravé jídlo a pití …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zakroužkuj co není zdravé  - kontrola po kliknutí budou škrtnuty správné obrázky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  <a:p>
            <a:pPr marL="0" indent="0">
              <a:spcBef>
                <a:spcPct val="20000"/>
              </a:spcBef>
              <a:buClrTx/>
              <a:buSzTx/>
              <a:buNone/>
            </a:pPr>
            <a:r>
              <a:rPr lang="cs-CZ" sz="2000" b="1" i="1" dirty="0" smtClean="0">
                <a:latin typeface="Calibri" pitchFamily="34" charset="0"/>
                <a:cs typeface="Calibri" pitchFamily="34" charset="0"/>
              </a:rPr>
              <a:t>Str. 6 - </a:t>
            </a:r>
            <a:r>
              <a:rPr lang="cs-CZ" sz="2000" dirty="0">
                <a:latin typeface="Calibri" pitchFamily="34" charset="0"/>
                <a:cs typeface="Calibri" pitchFamily="34" charset="0"/>
              </a:rPr>
              <a:t>Š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krtni</a:t>
            </a:r>
            <a:r>
              <a:rPr lang="cs-CZ" sz="2000" dirty="0">
                <a:latin typeface="Calibri" pitchFamily="34" charset="0"/>
                <a:cs typeface="Calibri" pitchFamily="34" charset="0"/>
              </a:rPr>
              <a:t>, co se nejí k snídani … kontrola – po kliknutí obrázky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zmizí</a:t>
            </a:r>
          </a:p>
          <a:p>
            <a:pPr marL="0" indent="0">
              <a:spcBef>
                <a:spcPct val="20000"/>
              </a:spcBef>
              <a:buClrTx/>
              <a:buSzTx/>
              <a:buNone/>
            </a:pPr>
            <a:r>
              <a:rPr lang="cs-CZ" sz="2000" b="1" i="1" dirty="0" smtClean="0">
                <a:latin typeface="Calibri" pitchFamily="34" charset="0"/>
                <a:cs typeface="Calibri" pitchFamily="34" charset="0"/>
              </a:rPr>
              <a:t>Str. 7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- </a:t>
            </a:r>
            <a:r>
              <a:rPr lang="cs-CZ" sz="2000" dirty="0">
                <a:latin typeface="Calibri" pitchFamily="34" charset="0"/>
                <a:cs typeface="Calibri" pitchFamily="34" charset="0"/>
              </a:rPr>
              <a:t>Dokresli na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tabuli a do </a:t>
            </a: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pracovního listu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cs-CZ" sz="2000" dirty="0">
                <a:latin typeface="Calibri" pitchFamily="34" charset="0"/>
                <a:cs typeface="Calibri" pitchFamily="34" charset="0"/>
              </a:rPr>
              <a:t>kam patří lžíce, nůž, vidlička a hrníček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… kontrola viz  </a:t>
            </a:r>
            <a:r>
              <a:rPr lang="cs-CZ" sz="2000" b="1" i="1" dirty="0" smtClean="0">
                <a:latin typeface="Calibri" pitchFamily="34" charset="0"/>
                <a:cs typeface="Calibri" pitchFamily="34" charset="0"/>
              </a:rPr>
              <a:t>str. 8 </a:t>
            </a:r>
          </a:p>
          <a:p>
            <a:pPr marL="0" indent="0">
              <a:spcBef>
                <a:spcPct val="20000"/>
              </a:spcBef>
              <a:buClrTx/>
              <a:buSzTx/>
              <a:buNone/>
            </a:pPr>
            <a:r>
              <a:rPr lang="cs-CZ" sz="2000" b="1" i="1" dirty="0" smtClean="0">
                <a:latin typeface="Calibri" pitchFamily="34" charset="0"/>
                <a:cs typeface="Calibri" pitchFamily="34" charset="0"/>
              </a:rPr>
              <a:t>Str. 9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- Škrtni, </a:t>
            </a:r>
            <a:r>
              <a:rPr lang="cs-CZ" sz="2000" dirty="0">
                <a:latin typeface="Calibri" pitchFamily="34" charset="0"/>
                <a:cs typeface="Calibri" pitchFamily="34" charset="0"/>
              </a:rPr>
              <a:t>co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se nejí k </a:t>
            </a:r>
            <a:r>
              <a:rPr lang="cs-CZ" sz="2000" dirty="0">
                <a:latin typeface="Calibri" pitchFamily="34" charset="0"/>
                <a:cs typeface="Calibri" pitchFamily="34" charset="0"/>
              </a:rPr>
              <a:t>obědu… kontrola – po kliknutí obrázky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zmizí</a:t>
            </a:r>
          </a:p>
          <a:p>
            <a:pPr marL="0" indent="0">
              <a:spcBef>
                <a:spcPct val="20000"/>
              </a:spcBef>
              <a:buClrTx/>
              <a:buSzTx/>
              <a:buNone/>
            </a:pPr>
            <a:r>
              <a:rPr lang="cs-CZ" sz="2000" b="1" i="1" dirty="0" smtClean="0">
                <a:latin typeface="Calibri" pitchFamily="34" charset="0"/>
                <a:cs typeface="Calibri" pitchFamily="34" charset="0"/>
              </a:rPr>
              <a:t>Str. 10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- Kdo </a:t>
            </a:r>
            <a:r>
              <a:rPr lang="cs-CZ" sz="2000" dirty="0">
                <a:latin typeface="Calibri" pitchFamily="34" charset="0"/>
                <a:cs typeface="Calibri" pitchFamily="34" charset="0"/>
              </a:rPr>
              <a:t>ještě nebyl u tabule nakreslí, co nejraději jí k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večeři, ostatní na talíř do </a:t>
            </a: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pracovního listu</a:t>
            </a:r>
          </a:p>
          <a:p>
            <a:pPr marL="0" indent="0">
              <a:spcBef>
                <a:spcPct val="20000"/>
              </a:spcBef>
              <a:buClrTx/>
              <a:buSzTx/>
              <a:buNone/>
            </a:pPr>
            <a:r>
              <a:rPr lang="cs-CZ" sz="2000" b="1" i="1" dirty="0" smtClean="0">
                <a:latin typeface="Calibri" pitchFamily="34" charset="0"/>
                <a:cs typeface="Calibri" pitchFamily="34" charset="0"/>
              </a:rPr>
              <a:t>Str. 11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– Shrnutí – přečte učitel</a:t>
            </a:r>
          </a:p>
          <a:p>
            <a:pPr marL="0" indent="0">
              <a:spcBef>
                <a:spcPct val="20000"/>
              </a:spcBef>
              <a:buClrTx/>
              <a:buSzTx/>
              <a:buNone/>
            </a:pPr>
            <a:endParaRPr lang="cs-CZ" sz="2000" b="1" i="1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spcBef>
                <a:spcPct val="20000"/>
              </a:spcBef>
              <a:buClrTx/>
              <a:buSzTx/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S materiálem se pracovalo poměrně dobře, zpočátku jsme se potýkali se správnou technikou kreslení na interaktivní tabuli (děti se  dotýkaly rukou tabule na více místech). Střídání činností (tabule a pracovní list) se mi zdá výhodné, děti se odreagovaly a byly pozornější.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  <a:p>
            <a:pPr marL="0" indent="0">
              <a:spcBef>
                <a:spcPct val="20000"/>
              </a:spcBef>
              <a:buClrTx/>
              <a:buSzTx/>
              <a:buNone/>
            </a:pPr>
            <a:endParaRPr lang="cs-CZ" sz="2000" b="1" i="1" dirty="0">
              <a:latin typeface="Calibri" pitchFamily="34" charset="0"/>
              <a:cs typeface="Calibri" pitchFamily="34" charset="0"/>
            </a:endParaRPr>
          </a:p>
          <a:p>
            <a:pPr marL="0" indent="0">
              <a:spcBef>
                <a:spcPct val="20000"/>
              </a:spcBef>
              <a:buClrTx/>
              <a:buSzTx/>
              <a:buNone/>
            </a:pPr>
            <a:endParaRPr lang="cs-CZ" sz="2000" b="1" i="1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spcBef>
                <a:spcPct val="20000"/>
              </a:spcBef>
              <a:buClrTx/>
              <a:buSzTx/>
              <a:buNone/>
            </a:pPr>
            <a:endParaRPr lang="cs-CZ" sz="2000" dirty="0"/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endParaRPr lang="cs-CZ" sz="2000" b="1" i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89326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580926"/>
          </a:xfrm>
        </p:spPr>
        <p:txBody>
          <a:bodyPr/>
          <a:lstStyle/>
          <a:p>
            <a:pPr algn="ctr"/>
            <a:r>
              <a:rPr lang="cs-CZ" b="1" i="1" dirty="0" smtClean="0"/>
              <a:t>Výživa lidského těla</a:t>
            </a:r>
            <a:endParaRPr lang="cs-CZ" b="1" i="1" dirty="0"/>
          </a:p>
        </p:txBody>
      </p:sp>
      <p:pic>
        <p:nvPicPr>
          <p:cNvPr id="1028" name="Picture 4" descr="C:\Users\Lenka\AppData\Local\Microsoft\Windows\Temporary Internet Files\Content.IE5\QI5IW9YL\MP90039998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6" y="1268760"/>
            <a:ext cx="7490437" cy="4991673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4725144"/>
            <a:ext cx="3106688" cy="174880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96262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pPr algn="ctr"/>
            <a:r>
              <a:rPr lang="cs-CZ" b="1" i="1" dirty="0" smtClean="0"/>
              <a:t>Výživa lidského těla</a:t>
            </a:r>
            <a:endParaRPr lang="cs-CZ" b="1" i="1" dirty="0"/>
          </a:p>
        </p:txBody>
      </p:sp>
      <p:pic>
        <p:nvPicPr>
          <p:cNvPr id="1026" name="Picture 2" descr="C:\Users\Lenka\AppData\Local\Microsoft\Windows\Temporary Internet Files\Content.IE5\QI5IW9YL\MP900313736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1478672" cy="961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SCULD85L\MP90017537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8516" y="1825936"/>
            <a:ext cx="1828800" cy="1228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QI5IW9YL\MP90032117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879" y="4619602"/>
            <a:ext cx="996350" cy="13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2P8WKYRZ\MC9002157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0803" y="5216815"/>
            <a:ext cx="1277702" cy="1185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enka\AppData\Local\Microsoft\Windows\Temporary Internet Files\Content.IE5\P4OCJY1L\MC9002344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4406" y="1238585"/>
            <a:ext cx="1362949" cy="1174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enka\AppData\Local\Microsoft\Windows\Temporary Internet Files\Content.IE5\26N7IRF5\MC90025081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5001" y="3108514"/>
            <a:ext cx="1388198" cy="1093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enka\AppData\Local\Microsoft\Windows\Temporary Internet Files\Content.IE5\P4OCJY1L\MP90042245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3177" y="5255064"/>
            <a:ext cx="923071" cy="1387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enka\AppData\Local\Microsoft\Windows\Temporary Internet Files\Content.IE5\26N7IRF5\MC90011266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9435" y="2564901"/>
            <a:ext cx="1620063" cy="108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enka\AppData\Local\Microsoft\Windows\Temporary Internet Files\Content.IE5\SCULD85L\MC90041251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0542" y="1266389"/>
            <a:ext cx="761337" cy="1654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Lenka\AppData\Local\Microsoft\Windows\Temporary Internet Files\Content.IE5\QI5IW9YL\MC90044187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2040" y="4015860"/>
            <a:ext cx="1917700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Lenka\AppData\Local\Microsoft\Windows\Temporary Internet Files\Content.IE5\P4OCJY1L\MC900436911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6214" y="4004843"/>
            <a:ext cx="1022282" cy="1022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Lenka\AppData\Local\Microsoft\Windows\Temporary Internet Files\Content.IE5\AM70CH1E\MC90019351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991" y="2896847"/>
            <a:ext cx="967776" cy="1336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Lenka\AppData\Local\Microsoft\Windows\Temporary Internet Files\Content.IE5\QI5IW9YL\MC900280421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9781" y="3054280"/>
            <a:ext cx="1619654" cy="1715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516502" y="1611656"/>
            <a:ext cx="1189416" cy="72008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2234441" y="5478762"/>
            <a:ext cx="1240202" cy="86409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5180933" y="3428999"/>
            <a:ext cx="1696642" cy="95733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7139365" y="2564901"/>
            <a:ext cx="1240202" cy="86409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27581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467600" cy="580926"/>
          </a:xfrm>
        </p:spPr>
        <p:txBody>
          <a:bodyPr/>
          <a:lstStyle/>
          <a:p>
            <a:pPr algn="ctr"/>
            <a:r>
              <a:rPr lang="cs-CZ" b="1" i="1" dirty="0" smtClean="0"/>
              <a:t>Výživa lidského těla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836712"/>
            <a:ext cx="7499176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Snídaně</a:t>
            </a:r>
            <a:endParaRPr lang="cs-CZ" b="1" dirty="0"/>
          </a:p>
        </p:txBody>
      </p:sp>
      <p:pic>
        <p:nvPicPr>
          <p:cNvPr id="2051" name="Picture 3" descr="C:\Users\Lenka\AppData\Local\Microsoft\Windows\Temporary Internet Files\Content.IE5\MWPBBGB1\MC90043156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717" y="1488187"/>
            <a:ext cx="1547106" cy="1557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Lenka\AppData\Local\Microsoft\Windows\Temporary Internet Files\Content.IE5\P4OCJY1L\MP900401457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11"/>
          <a:stretch/>
        </p:blipFill>
        <p:spPr bwMode="auto">
          <a:xfrm>
            <a:off x="2546385" y="1539422"/>
            <a:ext cx="1447235" cy="1250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Lenka\AppData\Local\Microsoft\Windows\Temporary Internet Files\Content.IE5\RDP0LP5D\MP90039957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7091" y="3429000"/>
            <a:ext cx="1363248" cy="1704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Lenka\AppData\Local\Microsoft\Windows\Temporary Internet Files\Content.IE5\AM70CH1E\MP9001779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038" y="3119626"/>
            <a:ext cx="998464" cy="1497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Lenka\AppData\Local\Microsoft\Windows\Temporary Internet Files\Content.IE5\26N7IRF5\MP90043296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021246"/>
            <a:ext cx="2332585" cy="154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Lenka\AppData\Local\Microsoft\Windows\Temporary Internet Files\Content.IE5\AM70CH1E\MP90043048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882897"/>
            <a:ext cx="1386020" cy="1386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Lenka\AppData\Local\Microsoft\Windows\Temporary Internet Files\Content.IE5\2P8WKYRZ\MC90023422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2246" y="2764536"/>
            <a:ext cx="1904507" cy="1623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Lenka\AppData\Local\Microsoft\Windows\Temporary Internet Files\Content.IE5\26N7IRF5\MC9004118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4461" y="5184192"/>
            <a:ext cx="1399707" cy="1552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Lenka\AppData\Local\Microsoft\Windows\Temporary Internet Files\Content.IE5\2P8WKYRZ\MC90041333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9412" y="3583570"/>
            <a:ext cx="1768106" cy="123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Lenka\AppData\Local\Microsoft\Windows\Temporary Internet Files\Content.IE5\RDP0LP5D\MC90029028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1813" y="5027834"/>
            <a:ext cx="2033168" cy="162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Lenka\AppData\Local\Microsoft\Windows\Temporary Internet Files\Content.IE5\SCULD85L\MC90023730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106" y="4409566"/>
            <a:ext cx="1187623" cy="1549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Lenka\AppData\Local\Microsoft\Windows\Temporary Internet Files\Content.IE5\IAUD2KQS\MC900112874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889" y="5149829"/>
            <a:ext cx="2194496" cy="1218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OMPPDY13\MC900290223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3071" y="4386564"/>
            <a:ext cx="1068894" cy="1163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47345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4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467600" cy="580926"/>
          </a:xfrm>
        </p:spPr>
        <p:txBody>
          <a:bodyPr/>
          <a:lstStyle/>
          <a:p>
            <a:pPr algn="ctr"/>
            <a:r>
              <a:rPr lang="cs-CZ" b="1" i="1" dirty="0" smtClean="0"/>
              <a:t>Výživa lidského těla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908720"/>
            <a:ext cx="7467600" cy="4873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Prstenec 3"/>
          <p:cNvSpPr/>
          <p:nvPr/>
        </p:nvSpPr>
        <p:spPr>
          <a:xfrm>
            <a:off x="1907704" y="2636912"/>
            <a:ext cx="3384376" cy="3312368"/>
          </a:xfrm>
          <a:prstGeom prst="donut">
            <a:avLst>
              <a:gd name="adj" fmla="val 11714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7553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9069" y="260648"/>
            <a:ext cx="7467600" cy="580926"/>
          </a:xfrm>
        </p:spPr>
        <p:txBody>
          <a:bodyPr/>
          <a:lstStyle/>
          <a:p>
            <a:pPr algn="ctr"/>
            <a:r>
              <a:rPr lang="cs-CZ" b="1" i="1" dirty="0" smtClean="0"/>
              <a:t>Výživa lidského těla</a:t>
            </a:r>
            <a:endParaRPr lang="cs-CZ" b="1" i="1" dirty="0"/>
          </a:p>
        </p:txBody>
      </p:sp>
      <p:pic>
        <p:nvPicPr>
          <p:cNvPr id="2052" name="Picture 4" descr="C:\Users\Lenka\AppData\Local\Microsoft\Windows\Temporary Internet Files\Content.IE5\P4OCJY1L\MC9004126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2238" y="2323695"/>
            <a:ext cx="6283281" cy="3615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763688" y="4221088"/>
            <a:ext cx="1872208" cy="2252864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4" name="Picture 6" descr="C:\Users\Lenka\AppData\Local\Microsoft\Windows\Temporary Internet Files\Content.IE5\RDP0LP5D\MC9002377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228" y="404664"/>
            <a:ext cx="1656184" cy="1919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57036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467600" cy="580926"/>
          </a:xfrm>
        </p:spPr>
        <p:txBody>
          <a:bodyPr/>
          <a:lstStyle/>
          <a:p>
            <a:pPr algn="ctr"/>
            <a:r>
              <a:rPr lang="cs-CZ" b="1" i="1" dirty="0" smtClean="0"/>
              <a:t>Výživa lidského těla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764704"/>
            <a:ext cx="7467600" cy="460648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/>
              <a:t>O</a:t>
            </a:r>
            <a:r>
              <a:rPr lang="cs-CZ" b="1" dirty="0" smtClean="0"/>
              <a:t>běd</a:t>
            </a:r>
            <a:endParaRPr lang="cs-CZ" b="1" dirty="0"/>
          </a:p>
        </p:txBody>
      </p:sp>
      <p:pic>
        <p:nvPicPr>
          <p:cNvPr id="3079" name="Picture 7" descr="C:\Users\Lenka\AppData\Local\Microsoft\Windows\Temporary Internet Files\Content.IE5\OMPPDY13\MC9002328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6730" y="1307328"/>
            <a:ext cx="3056207" cy="1846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enka\AppData\Local\Microsoft\Windows\Temporary Internet Files\Content.IE5\2P8WKYRZ\MC9004303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2049" y="2673454"/>
            <a:ext cx="1800199" cy="180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Lenka\AppData\Local\Microsoft\Windows\Temporary Internet Files\Content.IE5\P4OCJY1L\MC9000882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1582" y="3212287"/>
            <a:ext cx="2211464" cy="1398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Lenka\AppData\Local\Microsoft\Windows\Temporary Internet Files\Content.IE5\26N7IRF5\MC9000791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3365" y="4522958"/>
            <a:ext cx="2041621" cy="1977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C:\Users\Lenka\AppData\Local\Microsoft\Windows\Temporary Internet Files\Content.IE5\OMPPDY13\MC90019863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5493" y="3349514"/>
            <a:ext cx="2154725" cy="1124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Lenka\AppData\Local\Microsoft\Windows\Temporary Internet Files\Content.IE5\OMPPDY13\MC90009017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4008" y="4628466"/>
            <a:ext cx="3398565" cy="2229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Lenka\AppData\Local\Microsoft\Windows\Temporary Internet Files\Content.IE5\SCULD85L\MC90041333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130" y="2722759"/>
            <a:ext cx="3019600" cy="2107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Lenka\AppData\Local\Microsoft\Windows\Temporary Internet Files\Content.IE5\SCULD85L\MC90033305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7045" y="778206"/>
            <a:ext cx="1848917" cy="1283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R8G28MHF\MC90029025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847" y="706854"/>
            <a:ext cx="1806166" cy="2015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SCULD85L\MC90043776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140" y="4830033"/>
            <a:ext cx="14859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7045" y="792374"/>
            <a:ext cx="1639887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986" y="1231300"/>
            <a:ext cx="1639887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566" y="5024095"/>
            <a:ext cx="1639887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32348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467600" cy="580926"/>
          </a:xfrm>
        </p:spPr>
        <p:txBody>
          <a:bodyPr/>
          <a:lstStyle/>
          <a:p>
            <a:pPr algn="ctr"/>
            <a:r>
              <a:rPr lang="cs-CZ" b="1" dirty="0" smtClean="0"/>
              <a:t>Výživa lidského těla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764704"/>
            <a:ext cx="7467600" cy="460648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Večeře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0240986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pPr algn="ctr"/>
            <a:r>
              <a:rPr lang="cs-CZ" b="1" i="1" dirty="0" smtClean="0"/>
              <a:t>Výživa lidského těla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24744"/>
            <a:ext cx="7467600" cy="48737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 jídla a pití získává naše tělo energii k životu.</a:t>
            </a:r>
          </a:p>
          <a:p>
            <a:r>
              <a:rPr lang="cs-CZ" dirty="0" smtClean="0"/>
              <a:t>Jíme pětkrát denně.</a:t>
            </a:r>
          </a:p>
          <a:p>
            <a:r>
              <a:rPr lang="cs-CZ" dirty="0" smtClean="0"/>
              <a:t>Ráno snídáme.</a:t>
            </a:r>
          </a:p>
          <a:p>
            <a:r>
              <a:rPr lang="cs-CZ" dirty="0" smtClean="0"/>
              <a:t>V poledne obědváme.</a:t>
            </a:r>
          </a:p>
          <a:p>
            <a:r>
              <a:rPr lang="cs-CZ" dirty="0" smtClean="0"/>
              <a:t>Večer večeříme.</a:t>
            </a:r>
          </a:p>
          <a:p>
            <a:r>
              <a:rPr lang="cs-CZ" dirty="0" smtClean="0"/>
              <a:t>Dopoledne a odpoledne si dáme malou svačinu.</a:t>
            </a:r>
          </a:p>
          <a:p>
            <a:r>
              <a:rPr lang="cs-CZ" dirty="0" smtClean="0"/>
              <a:t>Jíme pečivo (nejlépe celozrnné), luštěniny, rýži, obilniny, ovoce a zeleninu, maso, mléčné a masné výrobky. </a:t>
            </a:r>
          </a:p>
          <a:p>
            <a:r>
              <a:rPr lang="cs-CZ" dirty="0" smtClean="0"/>
              <a:t>Omezujeme sladkosti a tučná jídla.</a:t>
            </a:r>
          </a:p>
          <a:p>
            <a:r>
              <a:rPr lang="cs-CZ" dirty="0" smtClean="0"/>
              <a:t>Pijeme dostatek tekutin – vodu, neslazené čaje.</a:t>
            </a:r>
          </a:p>
          <a:p>
            <a:r>
              <a:rPr lang="cs-CZ" dirty="0" smtClean="0"/>
              <a:t>Snažíme se omezit sladké nápoje.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26888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467600" cy="580926"/>
          </a:xfrm>
        </p:spPr>
        <p:txBody>
          <a:bodyPr/>
          <a:lstStyle/>
          <a:p>
            <a:pPr algn="ctr"/>
            <a:r>
              <a:rPr lang="cs-CZ" b="1" i="1" dirty="0" smtClean="0"/>
              <a:t>Výživa lidského těla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764704"/>
            <a:ext cx="7467600" cy="1152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Použité zdroje:</a:t>
            </a:r>
          </a:p>
          <a:p>
            <a:pPr marL="0" indent="0">
              <a:buNone/>
            </a:pPr>
            <a:r>
              <a:rPr lang="cs-CZ" b="1" dirty="0" smtClean="0"/>
              <a:t>Otevřená galerie Microsoft.com</a:t>
            </a:r>
          </a:p>
        </p:txBody>
      </p:sp>
    </p:spTree>
    <p:extLst>
      <p:ext uri="{BB962C8B-B14F-4D97-AF65-F5344CB8AC3E}">
        <p14:creationId xmlns:p14="http://schemas.microsoft.com/office/powerpoint/2010/main" val="40760497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199</TotalTime>
  <Words>381</Words>
  <Application>Microsoft Office PowerPoint</Application>
  <PresentationFormat>Předvádění na obrazovce (4:3)</PresentationFormat>
  <Paragraphs>67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NÁZEV ŠKOLY: ZŠ Karla Klíče Hostinné AUTOR: Mgr. Lenka Stará NÁZEV: VY_32_INOVACE_12_B_2_Výživa lidského těla ČÍSLO PROJEKTU: CZ.1.07/1.4.00/21.2131</vt:lpstr>
      <vt:lpstr>Prezentace aplikace PowerPoint</vt:lpstr>
      <vt:lpstr>Mgr. Lenka Stará datum 20.1.2012 Určeno pro 1. ročník Prezentace obsahuje animace.</vt:lpstr>
      <vt:lpstr>Výživa lidského těla</vt:lpstr>
      <vt:lpstr>Výživa lidského těla</vt:lpstr>
      <vt:lpstr>Výživa lidského těla</vt:lpstr>
      <vt:lpstr>Výživa lidského těla</vt:lpstr>
      <vt:lpstr>Výživa lidského těla</vt:lpstr>
      <vt:lpstr>Výživa lidského těla</vt:lpstr>
      <vt:lpstr>Výživa lidského těla</vt:lpstr>
      <vt:lpstr>Výživa lidského těla</vt:lpstr>
      <vt:lpstr>Výživa lidského těla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Karla Klíče Hostiné AUTOR: Mgr. Lenka Stará NÁZEV: VY_??_INOVACE_??_ Výživa lidského těla ČÍSLO PROJEKTU: ???</dc:title>
  <dc:creator>Lenka Stará</dc:creator>
  <cp:lastModifiedBy>Lenka Stará</cp:lastModifiedBy>
  <cp:revision>32</cp:revision>
  <dcterms:created xsi:type="dcterms:W3CDTF">2012-01-16T17:47:50Z</dcterms:created>
  <dcterms:modified xsi:type="dcterms:W3CDTF">2012-03-11T16:08:37Z</dcterms:modified>
</cp:coreProperties>
</file>