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6" r:id="rId9"/>
    <p:sldId id="262" r:id="rId10"/>
    <p:sldId id="267" r:id="rId11"/>
    <p:sldId id="263" r:id="rId12"/>
    <p:sldId id="264" r:id="rId13"/>
    <p:sldId id="265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04664"/>
            <a:ext cx="6896100" cy="1503363"/>
          </a:xfrm>
          <a:prstGeom prst="rect">
            <a:avLst/>
          </a:prstGeom>
          <a:noFill/>
          <a:ln>
            <a:noFill/>
          </a:ln>
          <a:effectLst>
            <a:outerShdw sx="999" sy="999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0972507"/>
              </p:ext>
            </p:extLst>
          </p:nvPr>
        </p:nvGraphicFramePr>
        <p:xfrm>
          <a:off x="1000100" y="2357430"/>
          <a:ext cx="6929486" cy="3643908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500066"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Střední odborná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škola a Střední odborné učiliště,  </a:t>
                      </a:r>
                      <a:r>
                        <a:rPr lang="cs-CZ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Vocelova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1338</a:t>
                      </a:r>
                    </a:p>
                    <a:p>
                      <a:pPr algn="ctr"/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Hradec Králové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3498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CZ.1.07/1.5.00/34.0245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Číslo DUM: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VY_32_INOVACE_14_A_13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Tematická oblast: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Obslužné systémy v dopravě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Téma: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Fixační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zařízení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Josef Imrich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Datum vytvoření: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Září 2012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68052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altLang="cs-CZ" sz="5700" dirty="0" smtClean="0">
                <a:latin typeface="Times New Roman" pitchFamily="18" charset="0"/>
                <a:cs typeface="Times New Roman" pitchFamily="18" charset="0"/>
              </a:rPr>
              <a:t>Anotace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Materiál je určen </a:t>
            </a:r>
            <a:r>
              <a:rPr lang="cs-CZ" sz="3400" smtClean="0">
                <a:latin typeface="Times New Roman" pitchFamily="18" charset="0"/>
                <a:cs typeface="Times New Roman" pitchFamily="18" charset="0"/>
              </a:rPr>
              <a:t>pro </a:t>
            </a:r>
            <a:r>
              <a:rPr lang="cs-CZ" sz="340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ročník studijního oboru Provoz a ekonomika dopravy,  předmětu  Manipulace s materiálem, inovuje výuku použitím multimediálních pomůcek – prezentace s názornými obrázky doplněných textem podporujícím výklad učitele.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alt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altLang="cs-CZ" sz="5700" dirty="0" smtClean="0">
                <a:latin typeface="Times New Roman" pitchFamily="18" charset="0"/>
                <a:cs typeface="Times New Roman" pitchFamily="18" charset="0"/>
              </a:rPr>
              <a:t>Metodický pokyn</a:t>
            </a:r>
          </a:p>
          <a:p>
            <a:pPr>
              <a:buNone/>
            </a:pPr>
            <a:r>
              <a:rPr lang="cs-CZ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3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Materiál používá učitel při výkladu – pro větší názornost                               a atraktivnost výuky a zároveň jej mohou využívat žáci pro domácí přípravu na výuku.</a:t>
            </a:r>
          </a:p>
          <a:p>
            <a:pPr>
              <a:buNone/>
            </a:pPr>
            <a:r>
              <a:rPr lang="cs-CZ" sz="3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Pro možnost plného využití materiálu je potřebné být připojen k internetu.</a:t>
            </a:r>
          </a:p>
          <a:p>
            <a:endParaRPr lang="cs-CZ" dirty="0"/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76672"/>
            <a:ext cx="6896100" cy="1368003"/>
          </a:xfrm>
          <a:prstGeom prst="rect">
            <a:avLst/>
          </a:prstGeom>
          <a:noFill/>
          <a:ln>
            <a:noFill/>
          </a:ln>
          <a:effectLst>
            <a:outerShdw sx="999" sy="999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4878288"/>
          </a:xfrm>
        </p:spPr>
        <p:txBody>
          <a:bodyPr>
            <a:normAutofit/>
          </a:bodyPr>
          <a:lstStyle/>
          <a:p>
            <a:pPr algn="ctr"/>
            <a:r>
              <a:rPr lang="cs-CZ" sz="7200" b="1" dirty="0" smtClean="0"/>
              <a:t>FIXAČNÍ ZAŘÍZENÍ</a:t>
            </a:r>
            <a:endParaRPr lang="cs-CZ" sz="72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52128"/>
          </a:xfrm>
        </p:spPr>
        <p:txBody>
          <a:bodyPr/>
          <a:lstStyle/>
          <a:p>
            <a:r>
              <a:rPr lang="cs-CZ" dirty="0" smtClean="0"/>
              <a:t>Fixační zařízení obecně + druhy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801720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 fixační zařízení je: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veškeré pevné nebo oddělitelné části železničního vozu, silničního nákladního vozidla případně přepravní skříně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účel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zajištění vlastního nákladu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uchycení zajišťovacích prostředků</a:t>
            </a:r>
          </a:p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druhy fixačního zařízení: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vozové stěny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pohyblivé dělící stěny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klanice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upevňovací prvky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kotvící prvky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80728"/>
            <a:ext cx="8229600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Charakteristika jednotlivých druhů zařízení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4581128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600" b="1" dirty="0" smtClean="0"/>
              <a:t> Vozové stěny</a:t>
            </a:r>
          </a:p>
          <a:p>
            <a:pPr>
              <a:buFont typeface="Wingdings" pitchFamily="2" charset="2"/>
              <a:buChar char="§"/>
            </a:pPr>
            <a:r>
              <a:rPr lang="cs-CZ" sz="2600" dirty="0" smtClean="0"/>
              <a:t>zatížení stěn  a fixační funkce omezena</a:t>
            </a:r>
          </a:p>
          <a:p>
            <a:pPr>
              <a:buNone/>
            </a:pPr>
            <a:r>
              <a:rPr lang="cs-CZ" sz="2600" dirty="0" smtClean="0"/>
              <a:t>    (závisí na typu a konstrukci stěny)</a:t>
            </a:r>
          </a:p>
          <a:p>
            <a:pPr>
              <a:buFont typeface="Wingdings" pitchFamily="2" charset="2"/>
              <a:buChar char="§"/>
            </a:pPr>
            <a:r>
              <a:rPr lang="cs-CZ" sz="2600" dirty="0" smtClean="0"/>
              <a:t>uložení zboží nesmí:</a:t>
            </a:r>
          </a:p>
          <a:p>
            <a:pPr>
              <a:buFont typeface="Georgia" pitchFamily="18" charset="0"/>
              <a:buChar char="–"/>
            </a:pPr>
            <a:r>
              <a:rPr lang="cs-CZ" sz="2600" dirty="0" smtClean="0"/>
              <a:t>bránit funkci dveří  a </a:t>
            </a:r>
            <a:r>
              <a:rPr lang="cs-CZ" sz="2600" dirty="0" err="1" smtClean="0"/>
              <a:t>odouvatelných</a:t>
            </a:r>
            <a:r>
              <a:rPr lang="cs-CZ" sz="2600" dirty="0" smtClean="0"/>
              <a:t> střech</a:t>
            </a:r>
          </a:p>
          <a:p>
            <a:pPr>
              <a:buFont typeface="Wingdings" pitchFamily="2" charset="2"/>
              <a:buChar char="§"/>
            </a:pPr>
            <a:r>
              <a:rPr lang="cs-CZ" sz="2600" dirty="0" smtClean="0"/>
              <a:t> zatížení stěn zbožím nesmí:</a:t>
            </a:r>
          </a:p>
          <a:p>
            <a:pPr>
              <a:buFont typeface="Georgia" pitchFamily="18" charset="0"/>
              <a:buChar char="–"/>
            </a:pPr>
            <a:r>
              <a:rPr lang="cs-CZ" sz="2600" dirty="0" smtClean="0"/>
              <a:t>způsobit poškození </a:t>
            </a:r>
          </a:p>
          <a:p>
            <a:pPr>
              <a:buFont typeface="Georgia" pitchFamily="18" charset="0"/>
              <a:buChar char="–"/>
            </a:pPr>
            <a:r>
              <a:rPr lang="cs-CZ" sz="2600" dirty="0" smtClean="0"/>
              <a:t>ohrozit bezpečnosti provozu</a:t>
            </a:r>
          </a:p>
          <a:p>
            <a:endParaRPr lang="cs-CZ" sz="2600" dirty="0" smtClean="0"/>
          </a:p>
          <a:p>
            <a:r>
              <a:rPr lang="cs-CZ" sz="2600" dirty="0" smtClean="0"/>
              <a:t> </a:t>
            </a:r>
          </a:p>
          <a:p>
            <a:endParaRPr lang="cs-CZ" sz="2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6237312"/>
          </a:xfrm>
        </p:spPr>
        <p:txBody>
          <a:bodyPr>
            <a:normAutofit fontScale="85000" lnSpcReduction="20000"/>
          </a:bodyPr>
          <a:lstStyle/>
          <a:p>
            <a:r>
              <a:rPr lang="cs-CZ" sz="3100" b="1" dirty="0" smtClean="0"/>
              <a:t>Pohyblivé dělící stěny</a:t>
            </a:r>
          </a:p>
          <a:p>
            <a:pPr>
              <a:buFont typeface="Wingdings" pitchFamily="2" charset="2"/>
              <a:buChar char="§"/>
            </a:pPr>
            <a:r>
              <a:rPr lang="cs-CZ" sz="3100" dirty="0" smtClean="0"/>
              <a:t>vytvářejí oddělené části nákladu </a:t>
            </a:r>
          </a:p>
          <a:p>
            <a:pPr>
              <a:buFont typeface="Wingdings" pitchFamily="2" charset="2"/>
              <a:buChar char="§"/>
            </a:pPr>
            <a:r>
              <a:rPr lang="cs-CZ" sz="3100" dirty="0" smtClean="0"/>
              <a:t>velká variabilita (rozměry a tvary)</a:t>
            </a:r>
          </a:p>
          <a:p>
            <a:pPr>
              <a:buFont typeface="Wingdings" pitchFamily="2" charset="2"/>
              <a:buChar char="§"/>
            </a:pPr>
            <a:r>
              <a:rPr lang="cs-CZ" sz="3100" dirty="0" smtClean="0"/>
              <a:t>rozdělení ložné délky vozu pomocí dělících stěnce</a:t>
            </a:r>
          </a:p>
          <a:p>
            <a:pPr>
              <a:buFont typeface="Wingdings" pitchFamily="2" charset="2"/>
              <a:buChar char="§"/>
            </a:pPr>
            <a:r>
              <a:rPr lang="cs-CZ" sz="3100" dirty="0" smtClean="0"/>
              <a:t>účel: </a:t>
            </a:r>
          </a:p>
          <a:p>
            <a:pPr>
              <a:buFont typeface="Georgia" pitchFamily="18" charset="0"/>
              <a:buChar char="–"/>
            </a:pPr>
            <a:r>
              <a:rPr lang="cs-CZ" sz="3100" dirty="0" smtClean="0"/>
              <a:t>omezení tlaku  na zboží </a:t>
            </a:r>
          </a:p>
          <a:p>
            <a:pPr>
              <a:buFont typeface="Georgia" pitchFamily="18" charset="0"/>
              <a:buChar char="–"/>
            </a:pPr>
            <a:r>
              <a:rPr lang="cs-CZ" sz="3100" dirty="0" smtClean="0"/>
              <a:t>ochrana proti převržení</a:t>
            </a:r>
          </a:p>
          <a:p>
            <a:pPr>
              <a:buFont typeface="Wingdings" pitchFamily="2" charset="2"/>
              <a:buChar char="§"/>
            </a:pPr>
            <a:r>
              <a:rPr lang="cs-CZ" sz="3100" dirty="0" smtClean="0"/>
              <a:t>přemístění stěn  </a:t>
            </a:r>
          </a:p>
          <a:p>
            <a:pPr>
              <a:buNone/>
            </a:pPr>
            <a:endParaRPr lang="cs-CZ" sz="3100" dirty="0" smtClean="0"/>
          </a:p>
          <a:p>
            <a:pPr>
              <a:buFont typeface="Wingdings" pitchFamily="2" charset="2"/>
              <a:buChar char="q"/>
            </a:pPr>
            <a:r>
              <a:rPr lang="cs-CZ" sz="3100" b="1" dirty="0" smtClean="0"/>
              <a:t>Klanice</a:t>
            </a:r>
          </a:p>
          <a:p>
            <a:pPr>
              <a:buFont typeface="Wingdings" pitchFamily="2" charset="2"/>
              <a:buChar char="§"/>
            </a:pPr>
            <a:r>
              <a:rPr lang="cs-CZ" sz="3100" dirty="0" smtClean="0"/>
              <a:t>zajištění ložných jednotek:</a:t>
            </a:r>
          </a:p>
          <a:p>
            <a:pPr>
              <a:buFont typeface="Wingdings" pitchFamily="2" charset="2"/>
              <a:buChar char="§"/>
            </a:pPr>
            <a:r>
              <a:rPr lang="cs-CZ" sz="3100" dirty="0" smtClean="0"/>
              <a:t>válcovitého, deskového nebo tyčovitého tvaru. </a:t>
            </a:r>
          </a:p>
          <a:p>
            <a:pPr>
              <a:buFont typeface="Wingdings" pitchFamily="2" charset="2"/>
              <a:buChar char="§"/>
            </a:pPr>
            <a:r>
              <a:rPr lang="cs-CZ" sz="3100" dirty="0" smtClean="0"/>
              <a:t>typy klanic</a:t>
            </a:r>
          </a:p>
          <a:p>
            <a:pPr>
              <a:buFont typeface="Georgia" pitchFamily="18" charset="0"/>
              <a:buChar char="–"/>
            </a:pPr>
            <a:r>
              <a:rPr lang="cs-CZ" sz="3100" dirty="0" smtClean="0"/>
              <a:t>odnímatelné</a:t>
            </a:r>
          </a:p>
          <a:p>
            <a:pPr>
              <a:buFont typeface="Georgia" pitchFamily="18" charset="0"/>
              <a:buChar char="–"/>
            </a:pPr>
            <a:r>
              <a:rPr lang="cs-CZ" sz="3100" dirty="0" err="1" smtClean="0"/>
              <a:t>sklapné</a:t>
            </a:r>
            <a:r>
              <a:rPr lang="cs-CZ" sz="3100" dirty="0" smtClean="0"/>
              <a:t> (otočné)</a:t>
            </a:r>
          </a:p>
          <a:p>
            <a:pPr>
              <a:buFont typeface="Wingdings" pitchFamily="2" charset="2"/>
              <a:buChar char="§"/>
            </a:pPr>
            <a:r>
              <a:rPr lang="cs-CZ" sz="3100" dirty="0" smtClean="0"/>
              <a:t>omezení: ložné jednotky nesmí způsobit namáhání klanic, třmenů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klani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24744"/>
            <a:ext cx="5928659" cy="4896544"/>
          </a:xfrm>
          <a:prstGeom prst="rect">
            <a:avLst/>
          </a:prstGeom>
        </p:spPr>
      </p:pic>
      <p:pic>
        <p:nvPicPr>
          <p:cNvPr id="7" name="Zástupný symbol pro obsah 3" descr="images (1).jpg"/>
          <p:cNvPicPr>
            <a:picLocks noChangeAspect="1"/>
          </p:cNvPicPr>
          <p:nvPr/>
        </p:nvPicPr>
        <p:blipFill>
          <a:blip r:embed="rId3" cstate="print"/>
          <a:srcRect t="8889" b="4444"/>
          <a:stretch>
            <a:fillRect/>
          </a:stretch>
        </p:blipFill>
        <p:spPr>
          <a:xfrm>
            <a:off x="5564843" y="1988840"/>
            <a:ext cx="3579157" cy="3168352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0" y="6237312"/>
            <a:ext cx="5364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Zdroj: http://www.</a:t>
            </a:r>
            <a:r>
              <a:rPr lang="cs-CZ" dirty="0" err="1" smtClean="0"/>
              <a:t>umikov.cz</a:t>
            </a:r>
            <a:r>
              <a:rPr lang="cs-CZ" dirty="0" smtClean="0"/>
              <a:t>/</a:t>
            </a:r>
            <a:r>
              <a:rPr lang="cs-CZ" dirty="0" err="1" smtClean="0"/>
              <a:t>umikov</a:t>
            </a:r>
            <a:r>
              <a:rPr lang="cs-CZ" dirty="0" smtClean="0"/>
              <a:t>/4-NASTAVBY-a-OSTATNI/68-KLANICE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12160" y="5373216"/>
            <a:ext cx="2736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Zdroj: http://www.</a:t>
            </a:r>
            <a:r>
              <a:rPr lang="cs-CZ" dirty="0" err="1" smtClean="0"/>
              <a:t>kovosanda.cz</a:t>
            </a:r>
            <a:r>
              <a:rPr lang="cs-CZ" dirty="0" smtClean="0"/>
              <a:t>/show_</a:t>
            </a:r>
            <a:r>
              <a:rPr lang="cs-CZ" dirty="0" err="1" smtClean="0"/>
              <a:t>vyrobek.php</a:t>
            </a:r>
            <a:r>
              <a:rPr lang="cs-CZ" dirty="0" smtClean="0"/>
              <a:t>?</a:t>
            </a:r>
            <a:r>
              <a:rPr lang="cs-CZ" dirty="0" err="1" smtClean="0"/>
              <a:t>page</a:t>
            </a:r>
            <a:r>
              <a:rPr lang="cs-CZ" dirty="0" smtClean="0"/>
              <a:t>=</a:t>
            </a:r>
            <a:r>
              <a:rPr lang="cs-CZ" dirty="0" err="1" smtClean="0"/>
              <a:t>lesnitechnika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940152" y="1052736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Klanice</a:t>
            </a:r>
            <a:endParaRPr lang="cs-CZ" sz="2400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809832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q"/>
            </a:pPr>
            <a:r>
              <a:rPr lang="cs-CZ" sz="3100" b="1" dirty="0" smtClean="0"/>
              <a:t> Upevňovací prvky</a:t>
            </a:r>
          </a:p>
          <a:p>
            <a:pPr>
              <a:buFont typeface="Wingdings" pitchFamily="2" charset="2"/>
              <a:buChar char="§"/>
            </a:pPr>
            <a:r>
              <a:rPr lang="cs-CZ" sz="3100" dirty="0" smtClean="0"/>
              <a:t>uchycení upevňovacích prostředků k vozu.</a:t>
            </a:r>
          </a:p>
          <a:p>
            <a:pPr>
              <a:buFont typeface="Wingdings" pitchFamily="2" charset="2"/>
              <a:buChar char="§"/>
            </a:pPr>
            <a:r>
              <a:rPr lang="cs-CZ" sz="3100" dirty="0" smtClean="0"/>
              <a:t>příklady upevňovacích prvků:</a:t>
            </a:r>
          </a:p>
          <a:p>
            <a:pPr>
              <a:buFont typeface="Georgia" pitchFamily="18" charset="0"/>
              <a:buChar char="–"/>
            </a:pPr>
            <a:r>
              <a:rPr lang="cs-CZ" sz="3100" dirty="0" smtClean="0"/>
              <a:t> uvazovací kroužky pro plachty</a:t>
            </a:r>
          </a:p>
          <a:p>
            <a:pPr>
              <a:buFont typeface="Georgia" pitchFamily="18" charset="0"/>
              <a:buChar char="–"/>
            </a:pPr>
            <a:r>
              <a:rPr lang="cs-CZ" sz="3100" dirty="0" smtClean="0"/>
              <a:t> uvazovací oka</a:t>
            </a:r>
          </a:p>
          <a:p>
            <a:pPr>
              <a:buFont typeface="Georgia" pitchFamily="18" charset="0"/>
              <a:buChar char="–"/>
            </a:pPr>
            <a:r>
              <a:rPr lang="cs-CZ" sz="3100" dirty="0" smtClean="0"/>
              <a:t> podlahové kruhy zapuštěné  do podlahy vozu</a:t>
            </a:r>
          </a:p>
          <a:p>
            <a:pPr>
              <a:buFont typeface="Georgia" pitchFamily="18" charset="0"/>
              <a:buChar char="–"/>
            </a:pPr>
            <a:r>
              <a:rPr lang="cs-CZ" sz="3100" dirty="0" smtClean="0"/>
              <a:t> háky pro upevňovací řetězy</a:t>
            </a:r>
          </a:p>
          <a:p>
            <a:pPr>
              <a:buFont typeface="Wingdings" pitchFamily="2" charset="2"/>
              <a:buChar char="q"/>
            </a:pPr>
            <a:endParaRPr lang="cs-CZ" sz="3100" b="1" dirty="0" smtClean="0"/>
          </a:p>
          <a:p>
            <a:pPr>
              <a:buFont typeface="Wingdings" pitchFamily="2" charset="2"/>
              <a:buChar char="q"/>
            </a:pPr>
            <a:r>
              <a:rPr lang="cs-CZ" sz="3100" b="1" dirty="0" smtClean="0"/>
              <a:t> Kotvící prvky</a:t>
            </a:r>
          </a:p>
          <a:p>
            <a:pPr>
              <a:buFont typeface="Wingdings" pitchFamily="2" charset="2"/>
              <a:buChar char="§"/>
            </a:pPr>
            <a:r>
              <a:rPr lang="cs-CZ" sz="3100" dirty="0" smtClean="0"/>
              <a:t>ukotvení vázacích prostředků </a:t>
            </a:r>
          </a:p>
          <a:p>
            <a:pPr>
              <a:buFont typeface="Wingdings" pitchFamily="2" charset="2"/>
              <a:buChar char="§"/>
            </a:pPr>
            <a:r>
              <a:rPr lang="cs-CZ" sz="3100" dirty="0" smtClean="0"/>
              <a:t>   (především kotevních polyesterových pásů)</a:t>
            </a:r>
          </a:p>
          <a:p>
            <a:pPr>
              <a:buFont typeface="Wingdings" pitchFamily="2" charset="2"/>
              <a:buChar char="§"/>
            </a:pPr>
            <a:r>
              <a:rPr lang="cs-CZ" sz="3100" dirty="0" smtClean="0"/>
              <a:t>kotvící misky</a:t>
            </a:r>
          </a:p>
          <a:p>
            <a:pPr>
              <a:buFont typeface="Georgia" pitchFamily="18" charset="0"/>
              <a:buChar char="–"/>
            </a:pPr>
            <a:r>
              <a:rPr lang="cs-CZ" sz="3100" dirty="0" smtClean="0"/>
              <a:t>tvoří jej kroužek, třmen a vlastní miska </a:t>
            </a:r>
          </a:p>
          <a:p>
            <a:pPr>
              <a:buFont typeface="Georgia" pitchFamily="18" charset="0"/>
              <a:buChar char="–"/>
            </a:pPr>
            <a:r>
              <a:rPr lang="cs-CZ" sz="3100" dirty="0" smtClean="0"/>
              <a:t>zabudováno ve vnějším rámu ložné plochy (podlahy)  nebo v podlaze</a:t>
            </a:r>
          </a:p>
          <a:p>
            <a:endParaRPr lang="cs-CZ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98101_z1.jpg"/>
          <p:cNvPicPr>
            <a:picLocks noChangeAspect="1"/>
          </p:cNvPicPr>
          <p:nvPr/>
        </p:nvPicPr>
        <p:blipFill>
          <a:blip r:embed="rId2" cstate="print"/>
          <a:srcRect l="11334" t="19041" r="13912" b="26365"/>
          <a:stretch>
            <a:fillRect/>
          </a:stretch>
        </p:blipFill>
        <p:spPr>
          <a:xfrm>
            <a:off x="-1" y="620688"/>
            <a:ext cx="8619837" cy="504056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755576" y="6165304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Zdroj: http://www.trans-technik.</a:t>
            </a:r>
            <a:r>
              <a:rPr lang="cs-CZ" dirty="0" err="1" smtClean="0"/>
              <a:t>cz</a:t>
            </a:r>
            <a:r>
              <a:rPr lang="cs-CZ" dirty="0" smtClean="0"/>
              <a:t>/miska-kotvici-k-</a:t>
            </a:r>
            <a:r>
              <a:rPr lang="cs-CZ" dirty="0" err="1" smtClean="0"/>
              <a:t>zapusteni</a:t>
            </a:r>
            <a:r>
              <a:rPr lang="cs-CZ" dirty="0" smtClean="0"/>
              <a:t>-do-podlahy-komplet-0911002-000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5157192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Kotvící miska</a:t>
            </a:r>
            <a:endParaRPr lang="cs-CZ" sz="24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7778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b="1" dirty="0" err="1" smtClean="0"/>
              <a:t>Ukotvovací</a:t>
            </a:r>
            <a:r>
              <a:rPr lang="cs-CZ" b="1" dirty="0" smtClean="0"/>
              <a:t> kolejnice 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 podle umístění ve skříni nákladního automobilu:</a:t>
            </a:r>
          </a:p>
          <a:p>
            <a:pPr>
              <a:buFont typeface="Georgia" pitchFamily="18" charset="0"/>
              <a:buChar char="–"/>
            </a:pPr>
            <a:r>
              <a:rPr lang="cs-CZ" dirty="0" smtClean="0"/>
              <a:t> horizontální </a:t>
            </a:r>
          </a:p>
          <a:p>
            <a:pPr>
              <a:buFont typeface="Georgia" pitchFamily="18" charset="0"/>
              <a:buChar char="–"/>
            </a:pPr>
            <a:r>
              <a:rPr lang="cs-CZ" dirty="0" smtClean="0"/>
              <a:t> vertikální</a:t>
            </a:r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ukotvovací</a:t>
            </a:r>
            <a:r>
              <a:rPr lang="cs-CZ" dirty="0" smtClean="0"/>
              <a:t> kolejnice + speciální kovové nosníky – uchycení dřevěných tyčí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endParaRPr lang="cs-CZ" dirty="0"/>
          </a:p>
        </p:txBody>
      </p:sp>
      <p:pic>
        <p:nvPicPr>
          <p:cNvPr id="4" name="Obrázek 3" descr="09 02 01 2 ukotv kolej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403648" y="4509120"/>
            <a:ext cx="5616624" cy="2060848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187624" y="5949280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Zdroj: http://www.trans-technik.</a:t>
            </a:r>
            <a:r>
              <a:rPr lang="cs-CZ" dirty="0" err="1" smtClean="0"/>
              <a:t>cz</a:t>
            </a:r>
            <a:r>
              <a:rPr lang="cs-CZ" dirty="0" smtClean="0"/>
              <a:t>/kolejnice-</a:t>
            </a:r>
            <a:r>
              <a:rPr lang="cs-CZ" dirty="0" err="1" smtClean="0"/>
              <a:t>ukotvovaci</a:t>
            </a:r>
            <a:r>
              <a:rPr lang="cs-CZ" dirty="0" smtClean="0"/>
              <a:t>-kombi-0921104-000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úkoly a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24078" indent="-514350">
              <a:buFont typeface="+mj-lt"/>
              <a:buAutoNum type="arabicPeriod"/>
            </a:pPr>
            <a:r>
              <a:rPr lang="cs-CZ" dirty="0" smtClean="0"/>
              <a:t>Vysvětlete co znamená pojem fixační zařízení.</a:t>
            </a:r>
          </a:p>
          <a:p>
            <a:pPr marL="624078" indent="-514350">
              <a:buFont typeface="+mj-lt"/>
              <a:buAutoNum type="arabicPeriod"/>
            </a:pPr>
            <a:r>
              <a:rPr lang="cs-CZ" dirty="0" smtClean="0"/>
              <a:t>Jaké druhy fixačního zařízení znáte?</a:t>
            </a:r>
          </a:p>
          <a:p>
            <a:pPr marL="624078" indent="-514350">
              <a:buFont typeface="+mj-lt"/>
              <a:buAutoNum type="arabicPeriod"/>
            </a:pPr>
            <a:r>
              <a:rPr lang="cs-CZ" dirty="0" smtClean="0"/>
              <a:t>Vyberte si tři druhy fixačního zařízení a charakterizujte </a:t>
            </a:r>
            <a:r>
              <a:rPr lang="cs-CZ" dirty="0" smtClean="0"/>
              <a:t>je?</a:t>
            </a:r>
            <a:endParaRPr lang="cs-CZ" dirty="0" smtClean="0"/>
          </a:p>
          <a:p>
            <a:pPr marL="624078" indent="-514350">
              <a:buFont typeface="+mj-lt"/>
              <a:buAutoNum type="arabicPeriod"/>
            </a:pPr>
            <a:r>
              <a:rPr lang="cs-CZ" dirty="0" smtClean="0"/>
              <a:t>Pokuste se načrtnout, jak vypadají klanice a jak </a:t>
            </a:r>
            <a:r>
              <a:rPr lang="cs-CZ" dirty="0" err="1" smtClean="0"/>
              <a:t>ukotvovací</a:t>
            </a:r>
            <a:r>
              <a:rPr lang="cs-CZ" dirty="0" smtClean="0"/>
              <a:t> </a:t>
            </a:r>
            <a:r>
              <a:rPr lang="cs-CZ" dirty="0" smtClean="0"/>
              <a:t>kolejnice?</a:t>
            </a:r>
            <a:endParaRPr lang="cs-CZ" dirty="0" smtClean="0"/>
          </a:p>
          <a:p>
            <a:pPr marL="624078" indent="-514350">
              <a:buFont typeface="+mj-lt"/>
              <a:buAutoNum type="arabicPeriod"/>
            </a:pP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1085056"/>
          </a:xfrm>
        </p:spPr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657704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PERNICA, Petr.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Logistika pro 21. století 2.díl.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1. vyd. Praha: Radix, 2005, ISBN 80-86031-59-4</a:t>
            </a:r>
          </a:p>
          <a:p>
            <a:pPr>
              <a:buNone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KREJCAR, Jaroslav. </a:t>
            </a:r>
            <a:r>
              <a:rPr lang="cs-C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Přepravní balení, ložení a fixace zboží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Pardubice: Univerzita Pardubice, 1998, ISBN 80-7194-142-X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/>
              <a:t>http://www.</a:t>
            </a:r>
            <a:r>
              <a:rPr lang="cs-CZ" dirty="0" err="1" smtClean="0"/>
              <a:t>kovosanda.cz</a:t>
            </a:r>
            <a:r>
              <a:rPr lang="cs-CZ" dirty="0" smtClean="0"/>
              <a:t>/show_</a:t>
            </a:r>
            <a:r>
              <a:rPr lang="cs-CZ" dirty="0" err="1" smtClean="0"/>
              <a:t>vyrobek.php</a:t>
            </a:r>
            <a:r>
              <a:rPr lang="cs-CZ" dirty="0" smtClean="0"/>
              <a:t>?</a:t>
            </a:r>
            <a:r>
              <a:rPr lang="cs-CZ" dirty="0" err="1" smtClean="0"/>
              <a:t>page</a:t>
            </a:r>
            <a:r>
              <a:rPr lang="cs-CZ" dirty="0" smtClean="0"/>
              <a:t>=</a:t>
            </a:r>
            <a:r>
              <a:rPr lang="cs-CZ" dirty="0" err="1" smtClean="0"/>
              <a:t>lesnitechnika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/>
              <a:t>http://www.trans-technik.</a:t>
            </a:r>
            <a:r>
              <a:rPr lang="cs-CZ" dirty="0" err="1" smtClean="0"/>
              <a:t>cz</a:t>
            </a:r>
            <a:r>
              <a:rPr lang="cs-CZ" dirty="0" smtClean="0"/>
              <a:t>/miska-kotvici-k-</a:t>
            </a:r>
            <a:r>
              <a:rPr lang="cs-CZ" dirty="0" err="1" smtClean="0"/>
              <a:t>zapusteni</a:t>
            </a:r>
            <a:r>
              <a:rPr lang="cs-CZ" dirty="0" smtClean="0"/>
              <a:t>-do-podlahy-komplet-0911002-000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/>
              <a:t>http://www.trans-technik.</a:t>
            </a:r>
            <a:r>
              <a:rPr lang="cs-CZ" dirty="0" err="1" smtClean="0"/>
              <a:t>cz</a:t>
            </a:r>
            <a:r>
              <a:rPr lang="cs-CZ" dirty="0" smtClean="0"/>
              <a:t>/kolejnice-</a:t>
            </a:r>
            <a:r>
              <a:rPr lang="cs-CZ" dirty="0" err="1" smtClean="0"/>
              <a:t>ukotvovaci</a:t>
            </a:r>
            <a:r>
              <a:rPr lang="cs-CZ" dirty="0" smtClean="0"/>
              <a:t>-kombi-0921104-000</a:t>
            </a:r>
          </a:p>
          <a:p>
            <a:pPr>
              <a:buNone/>
            </a:pPr>
            <a:r>
              <a:rPr lang="cs-CZ" dirty="0" smtClean="0"/>
              <a:t>http://www.</a:t>
            </a:r>
            <a:r>
              <a:rPr lang="cs-CZ" dirty="0" err="1" smtClean="0"/>
              <a:t>umikov.cz</a:t>
            </a:r>
            <a:r>
              <a:rPr lang="cs-CZ" dirty="0" smtClean="0"/>
              <a:t>/</a:t>
            </a:r>
            <a:r>
              <a:rPr lang="cs-CZ" dirty="0" err="1" smtClean="0"/>
              <a:t>umikov</a:t>
            </a:r>
            <a:r>
              <a:rPr lang="cs-CZ" dirty="0" smtClean="0"/>
              <a:t>/4-NASTAVBY-a-OSTATNI/68-KLANICE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Pokud není uvedeno jinak, použitý materiál je z vlastních zdrojů autora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18</TotalTime>
  <Words>327</Words>
  <Application>Microsoft Office PowerPoint</Application>
  <PresentationFormat>Předvádění na obrazovce (4:3)</PresentationFormat>
  <Paragraphs>101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Urbanistický</vt:lpstr>
      <vt:lpstr>Motiv sady Office</vt:lpstr>
      <vt:lpstr>Prezentace aplikace PowerPoint</vt:lpstr>
      <vt:lpstr>Prezentace aplikace PowerPoint</vt:lpstr>
      <vt:lpstr>FIXAČNÍ ZAŘÍZENÍ</vt:lpstr>
      <vt:lpstr>Fixační zařízení obecně + druhy</vt:lpstr>
      <vt:lpstr>Charakteristika jednotlivých druhů zařízení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Kontrolní úkoly a otázky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SMITKA František</dc:creator>
  <cp:lastModifiedBy>SMITKA František</cp:lastModifiedBy>
  <cp:revision>8</cp:revision>
  <dcterms:modified xsi:type="dcterms:W3CDTF">2013-11-12T07:03:03Z</dcterms:modified>
</cp:coreProperties>
</file>