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60" r:id="rId5"/>
    <p:sldId id="261" r:id="rId6"/>
    <p:sldId id="262" r:id="rId7"/>
    <p:sldId id="269" r:id="rId8"/>
    <p:sldId id="271" r:id="rId9"/>
    <p:sldId id="272" r:id="rId10"/>
    <p:sldId id="265" r:id="rId11"/>
    <p:sldId id="267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04664"/>
            <a:ext cx="6896100" cy="1503363"/>
          </a:xfrm>
          <a:prstGeom prst="rect">
            <a:avLst/>
          </a:prstGeom>
          <a:noFill/>
          <a:ln>
            <a:noFill/>
          </a:ln>
          <a:effectLst>
            <a:outerShdw sx="999" sy="999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0972507"/>
              </p:ext>
            </p:extLst>
          </p:nvPr>
        </p:nvGraphicFramePr>
        <p:xfrm>
          <a:off x="1000100" y="2357430"/>
          <a:ext cx="6929486" cy="3643908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500066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Střední odborná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škola a Střední odborné učiliště,  </a:t>
                      </a:r>
                      <a:r>
                        <a:rPr lang="cs-CZ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Vocelova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1338</a:t>
                      </a:r>
                    </a:p>
                    <a:p>
                      <a:pPr algn="ctr"/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Hradec Králové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3498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CZ.1.07/1.5.00/34.0245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Číslo DUM: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VY_32_INOVACE_14_A_14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 oblast: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Obslužné systémy v dopravě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>
                          <a:latin typeface="Times New Roman" pitchFamily="18" charset="0"/>
                          <a:cs typeface="Times New Roman" pitchFamily="18" charset="0"/>
                        </a:rPr>
                        <a:t>Přepravně</a:t>
                      </a:r>
                      <a:r>
                        <a:rPr lang="cs-CZ" baseline="0" smtClean="0">
                          <a:latin typeface="Times New Roman" pitchFamily="18" charset="0"/>
                          <a:cs typeface="Times New Roman" pitchFamily="18" charset="0"/>
                        </a:rPr>
                        <a:t> manipulační 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jednotky 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Josef Imrich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Datum vytvoření: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Září 2012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752528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altLang="cs-CZ" sz="5200" dirty="0" smtClean="0">
                <a:latin typeface="Times New Roman" pitchFamily="18" charset="0"/>
                <a:cs typeface="Times New Roman" pitchFamily="18" charset="0"/>
              </a:rPr>
              <a:t>Anotace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100" dirty="0" smtClean="0">
                <a:latin typeface="Times New Roman" pitchFamily="18" charset="0"/>
                <a:cs typeface="Times New Roman" pitchFamily="18" charset="0"/>
              </a:rPr>
              <a:t>Materiál je určen pro </a:t>
            </a:r>
            <a:r>
              <a:rPr lang="cs-CZ" sz="31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sz="3100" dirty="0" smtClean="0">
                <a:latin typeface="Times New Roman" pitchFamily="18" charset="0"/>
                <a:cs typeface="Times New Roman" pitchFamily="18" charset="0"/>
              </a:rPr>
              <a:t>ročník studijního oboru Provoz a ekonomika dopravy,  předmětu  Manipulace s materiálem, inovuje výuku použitím multimediálních pomůcek – prezentace s názornými obrázky doplněných textem podporujícím výklad učitele.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alt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altLang="cs-CZ" sz="5200" dirty="0" smtClean="0">
                <a:latin typeface="Times New Roman" pitchFamily="18" charset="0"/>
                <a:cs typeface="Times New Roman" pitchFamily="18" charset="0"/>
              </a:rPr>
              <a:t>Metodický pokyn</a:t>
            </a:r>
          </a:p>
          <a:p>
            <a:pPr>
              <a:buNone/>
            </a:pPr>
            <a:r>
              <a:rPr lang="cs-CZ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1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Materiál používá učitel při výkladu – pro větší názornost                               a atraktivnost výuky a zároveň jej mohou využívat žáci pro domácí přípravu na výuku.</a:t>
            </a:r>
          </a:p>
          <a:p>
            <a:pPr>
              <a:buNone/>
            </a:pPr>
            <a:r>
              <a:rPr lang="cs-CZ" sz="31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Pro možnost plného využití materiálu je potřebné být připojen k internetu.</a:t>
            </a:r>
          </a:p>
          <a:p>
            <a:endParaRPr lang="cs-CZ" dirty="0"/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76672"/>
            <a:ext cx="6896100" cy="1368003"/>
          </a:xfrm>
          <a:prstGeom prst="rect">
            <a:avLst/>
          </a:prstGeom>
          <a:noFill/>
          <a:ln>
            <a:noFill/>
          </a:ln>
          <a:effectLst>
            <a:outerShdw sx="999" sy="999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32656"/>
            <a:ext cx="6896100" cy="1368003"/>
          </a:xfrm>
          <a:prstGeom prst="rect">
            <a:avLst/>
          </a:prstGeom>
          <a:noFill/>
          <a:ln>
            <a:noFill/>
          </a:ln>
          <a:effectLst>
            <a:outerShdw sx="999" sy="999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83568" y="1628800"/>
            <a:ext cx="8153400" cy="4752528"/>
          </a:xfrm>
        </p:spPr>
        <p:txBody>
          <a:bodyPr>
            <a:normAutofit/>
          </a:bodyPr>
          <a:lstStyle/>
          <a:p>
            <a:pPr algn="ctr"/>
            <a:r>
              <a:rPr lang="cs-CZ" sz="6000" b="1" dirty="0" smtClean="0"/>
              <a:t>PŘEPRAVNĚ MANIPULAČNÍ JEDNOTKY </a:t>
            </a:r>
            <a:br>
              <a:rPr lang="cs-CZ" sz="6000" b="1" dirty="0" smtClean="0"/>
            </a:br>
            <a:r>
              <a:rPr lang="cs-CZ" sz="6000" b="1" dirty="0" smtClean="0"/>
              <a:t/>
            </a:r>
            <a:br>
              <a:rPr lang="cs-CZ" sz="6000" b="1" dirty="0" smtClean="0"/>
            </a:br>
            <a:r>
              <a:rPr lang="cs-CZ" sz="6000" b="1" dirty="0" smtClean="0"/>
              <a:t>(OBECNĚ)</a:t>
            </a:r>
            <a:endParaRPr lang="cs-CZ" sz="60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Vysvětlení pojmu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97152"/>
          </a:xfrm>
        </p:spPr>
        <p:txBody>
          <a:bodyPr>
            <a:normAutofit fontScale="92500" lnSpcReduction="20000"/>
          </a:bodyPr>
          <a:lstStyle/>
          <a:p>
            <a:r>
              <a:rPr lang="cs-CZ" sz="2800" dirty="0" smtClean="0">
                <a:latin typeface="Georgia" pitchFamily="18" charset="0"/>
              </a:rPr>
              <a:t>ucelené jednotky sdružující větší množství jednotlivých kusů baleného materiálu (zboží)</a:t>
            </a:r>
          </a:p>
          <a:p>
            <a:r>
              <a:rPr lang="cs-CZ" sz="2800" dirty="0" smtClean="0">
                <a:latin typeface="Georgia" pitchFamily="18" charset="0"/>
              </a:rPr>
              <a:t>jiné názvy dle okamžitého místa materiálu v logistickém řetězci: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Georgia" pitchFamily="18" charset="0"/>
              </a:rPr>
              <a:t>jednotky výrobní,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Georgia" pitchFamily="18" charset="0"/>
              </a:rPr>
              <a:t>jednotky skladovací, 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Georgia" pitchFamily="18" charset="0"/>
              </a:rPr>
              <a:t>jednotky expediční, 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Georgia" pitchFamily="18" charset="0"/>
              </a:rPr>
              <a:t>jednotky evidenční</a:t>
            </a:r>
          </a:p>
          <a:p>
            <a:r>
              <a:rPr lang="cs-CZ" sz="2800" dirty="0" smtClean="0">
                <a:latin typeface="Georgia" pitchFamily="18" charset="0"/>
              </a:rPr>
              <a:t>rozvoj a použití přepravních jednotek ovlivňuje kombinovaná doprava</a:t>
            </a:r>
          </a:p>
          <a:p>
            <a:endParaRPr lang="cs-CZ" sz="2800" dirty="0" smtClean="0">
              <a:latin typeface="Georgia" pitchFamily="18" charset="0"/>
            </a:endParaRPr>
          </a:p>
          <a:p>
            <a:r>
              <a:rPr lang="cs-CZ" sz="2800" dirty="0" smtClean="0">
                <a:latin typeface="Georgia" pitchFamily="18" charset="0"/>
              </a:rPr>
              <a:t>standardy ISO</a:t>
            </a:r>
          </a:p>
          <a:p>
            <a:endParaRPr lang="cs-CZ" sz="2600" dirty="0" smtClean="0">
              <a:latin typeface="Georgia" pitchFamily="18" charset="0"/>
            </a:endParaRPr>
          </a:p>
          <a:p>
            <a:endParaRPr lang="cs-CZ" sz="2600" dirty="0" smtClean="0">
              <a:latin typeface="Georgia" pitchFamily="18" charset="0"/>
            </a:endParaRPr>
          </a:p>
          <a:p>
            <a:endParaRPr lang="cs-CZ" sz="2600" dirty="0" smtClean="0">
              <a:latin typeface="Georgia" pitchFamily="18" charset="0"/>
            </a:endParaRPr>
          </a:p>
          <a:p>
            <a:endParaRPr lang="cs-CZ" sz="2600" dirty="0" smtClean="0">
              <a:latin typeface="Georgia" pitchFamily="18" charset="0"/>
            </a:endParaRPr>
          </a:p>
          <a:p>
            <a:endParaRPr lang="cs-CZ" sz="2600" dirty="0"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Účel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5313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dirty="0" smtClean="0">
                <a:latin typeface="Georgia" pitchFamily="18" charset="0"/>
              </a:rPr>
              <a:t>vyloučení manipulace s jednotlivými kusy zboží</a:t>
            </a:r>
          </a:p>
          <a:p>
            <a:pPr>
              <a:buNone/>
            </a:pPr>
            <a:r>
              <a:rPr lang="cs-CZ" sz="2800" dirty="0" smtClean="0">
                <a:latin typeface="Georgia" pitchFamily="18" charset="0"/>
              </a:rPr>
              <a:t>   (tzn. slučování kusů zboží do větší objemové jednotky,  s kterou se následně manipuluje jako s jedním kusem)</a:t>
            </a:r>
          </a:p>
          <a:p>
            <a:pPr>
              <a:buNone/>
            </a:pPr>
            <a:endParaRPr lang="cs-CZ" sz="2800" dirty="0" smtClean="0">
              <a:latin typeface="Georgia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cs-CZ" sz="2800" dirty="0" smtClean="0">
                <a:latin typeface="Georgia" pitchFamily="18" charset="0"/>
              </a:rPr>
              <a:t>optimalizace tvaru pro ukládání do dopravního prostředku</a:t>
            </a:r>
          </a:p>
          <a:p>
            <a:pPr>
              <a:buFont typeface="Wingdings" pitchFamily="2" charset="2"/>
              <a:buChar char="q"/>
            </a:pPr>
            <a:endParaRPr lang="cs-CZ" sz="2800" dirty="0" smtClean="0">
              <a:latin typeface="Georgia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cs-CZ" sz="2800" dirty="0" smtClean="0">
                <a:latin typeface="Georgia" pitchFamily="18" charset="0"/>
              </a:rPr>
              <a:t>usnadnění dopravy a přepravy</a:t>
            </a:r>
          </a:p>
          <a:p>
            <a:endParaRPr lang="cs-CZ" sz="3200" dirty="0" smtClean="0"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104016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Základní rozlišení manipulačních jednotek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3600" b="1" dirty="0" smtClean="0">
                <a:latin typeface="Georgia" pitchFamily="18" charset="0"/>
              </a:rPr>
              <a:t>Manipulační jednotka I. řádu</a:t>
            </a:r>
          </a:p>
          <a:p>
            <a:pPr algn="ctr">
              <a:buNone/>
            </a:pPr>
            <a:endParaRPr lang="cs-CZ" sz="3600" b="1" dirty="0" smtClean="0">
              <a:latin typeface="Georgia" pitchFamily="18" charset="0"/>
            </a:endParaRPr>
          </a:p>
          <a:p>
            <a:pPr algn="ctr">
              <a:buNone/>
            </a:pPr>
            <a:r>
              <a:rPr lang="cs-CZ" sz="3600" b="1" dirty="0" smtClean="0">
                <a:latin typeface="Georgia" pitchFamily="18" charset="0"/>
              </a:rPr>
              <a:t>Manipulační jednotka II. řádu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Manipulační jednotka I. řádu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8112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600" dirty="0" smtClean="0">
                <a:latin typeface="Georgia" pitchFamily="18" charset="0"/>
              </a:rPr>
              <a:t>základní manipulační jednotka</a:t>
            </a:r>
          </a:p>
          <a:p>
            <a:pPr>
              <a:buFont typeface="Wingdings" pitchFamily="2" charset="2"/>
              <a:buChar char="q"/>
            </a:pPr>
            <a:r>
              <a:rPr lang="cs-CZ" sz="2600" dirty="0" smtClean="0">
                <a:latin typeface="Georgia" pitchFamily="18" charset="0"/>
              </a:rPr>
              <a:t>vytvořena bez manipulačního prostředku</a:t>
            </a:r>
          </a:p>
          <a:p>
            <a:pPr>
              <a:buFont typeface="Wingdings" pitchFamily="2" charset="2"/>
              <a:buChar char="q"/>
            </a:pPr>
            <a:r>
              <a:rPr lang="cs-CZ" sz="2600" dirty="0" smtClean="0">
                <a:latin typeface="Georgia" pitchFamily="18" charset="0"/>
              </a:rPr>
              <a:t>hmotnost do 15 kg</a:t>
            </a:r>
          </a:p>
          <a:p>
            <a:pPr>
              <a:buFont typeface="Wingdings" pitchFamily="2" charset="2"/>
              <a:buChar char="q"/>
            </a:pPr>
            <a:r>
              <a:rPr lang="cs-CZ" sz="2600" dirty="0" smtClean="0">
                <a:latin typeface="Georgia" pitchFamily="18" charset="0"/>
              </a:rPr>
              <a:t>způsob manipulace: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>
                <a:latin typeface="Georgia" pitchFamily="18" charset="0"/>
              </a:rPr>
              <a:t>ruční 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>
                <a:latin typeface="Georgia" pitchFamily="18" charset="0"/>
              </a:rPr>
              <a:t>jednoduché manipulační zařízení</a:t>
            </a:r>
          </a:p>
          <a:p>
            <a:pPr>
              <a:buFont typeface="Wingdings" pitchFamily="2" charset="2"/>
              <a:buChar char="q"/>
            </a:pPr>
            <a:r>
              <a:rPr lang="cs-CZ" sz="2600" dirty="0" smtClean="0">
                <a:latin typeface="Georgia" pitchFamily="18" charset="0"/>
              </a:rPr>
              <a:t>průchod všemi částmi logistického řetězce až po konečnou fázi bez dělení</a:t>
            </a:r>
          </a:p>
          <a:p>
            <a:pPr>
              <a:buFont typeface="Wingdings" pitchFamily="2" charset="2"/>
              <a:buChar char="q"/>
            </a:pPr>
            <a:r>
              <a:rPr lang="cs-CZ" sz="2600" dirty="0" smtClean="0">
                <a:latin typeface="Georgia" pitchFamily="18" charset="0"/>
              </a:rPr>
              <a:t>příklad: přepravka, ukládací bedna nebo vhodný obalový materiál (karton, plastový přebal fólií).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Manipulační jednotka II. řádu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53136"/>
          </a:xfrm>
        </p:spPr>
        <p:txBody>
          <a:bodyPr>
            <a:normAutofit lnSpcReduction="10000"/>
          </a:bodyPr>
          <a:lstStyle/>
          <a:p>
            <a:r>
              <a:rPr lang="cs-CZ" sz="2600" dirty="0" smtClean="0">
                <a:latin typeface="Georgia" pitchFamily="18" charset="0"/>
              </a:rPr>
              <a:t>odvozená jednotka</a:t>
            </a:r>
          </a:p>
          <a:p>
            <a:r>
              <a:rPr lang="cs-CZ" sz="2600" dirty="0" smtClean="0">
                <a:latin typeface="Georgia" pitchFamily="18" charset="0"/>
              </a:rPr>
              <a:t>složena s více manipulačních jednotek I. řádu</a:t>
            </a:r>
          </a:p>
          <a:p>
            <a:pPr>
              <a:buNone/>
            </a:pPr>
            <a:r>
              <a:rPr lang="cs-CZ" sz="2600" dirty="0" smtClean="0">
                <a:latin typeface="Georgia" pitchFamily="18" charset="0"/>
              </a:rPr>
              <a:t>    (16 - 64)</a:t>
            </a:r>
          </a:p>
          <a:p>
            <a:r>
              <a:rPr lang="cs-CZ" sz="2600" dirty="0" smtClean="0">
                <a:latin typeface="Georgia" pitchFamily="18" charset="0"/>
              </a:rPr>
              <a:t>hmotnost 250 – 1000 kg</a:t>
            </a:r>
          </a:p>
          <a:p>
            <a:r>
              <a:rPr lang="cs-CZ" sz="2600" dirty="0" smtClean="0">
                <a:latin typeface="Georgia" pitchFamily="18" charset="0"/>
              </a:rPr>
              <a:t>účel: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>
                <a:latin typeface="Georgia" pitchFamily="18" charset="0"/>
              </a:rPr>
              <a:t>snížení náročnosti při manipulaci</a:t>
            </a:r>
          </a:p>
          <a:p>
            <a:r>
              <a:rPr lang="cs-CZ" sz="2600" dirty="0" smtClean="0">
                <a:latin typeface="Georgia" pitchFamily="18" charset="0"/>
              </a:rPr>
              <a:t>způsob manipulace: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>
                <a:latin typeface="Georgia" pitchFamily="18" charset="0"/>
              </a:rPr>
              <a:t>mechanizovaná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>
                <a:latin typeface="Georgia" pitchFamily="18" charset="0"/>
              </a:rPr>
              <a:t>automatizovaná</a:t>
            </a:r>
          </a:p>
          <a:p>
            <a:r>
              <a:rPr lang="cs-CZ" sz="2600" dirty="0" smtClean="0">
                <a:latin typeface="Georgia" pitchFamily="18" charset="0"/>
              </a:rPr>
              <a:t>příklady: paleta, </a:t>
            </a:r>
            <a:r>
              <a:rPr lang="cs-CZ" sz="2600" dirty="0" err="1" smtClean="0">
                <a:latin typeface="Georgia" pitchFamily="18" charset="0"/>
              </a:rPr>
              <a:t>rolltejner</a:t>
            </a:r>
            <a:r>
              <a:rPr lang="cs-CZ" sz="2600" dirty="0" smtClean="0">
                <a:latin typeface="Georgia" pitchFamily="18" charset="0"/>
              </a:rPr>
              <a:t>, přepravní skříň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Podrobnější rozdělení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484784"/>
            <a:ext cx="8153400" cy="5373216"/>
          </a:xfrm>
        </p:spPr>
        <p:txBody>
          <a:bodyPr>
            <a:normAutofit fontScale="85000" lnSpcReduction="20000"/>
          </a:bodyPr>
          <a:lstStyle/>
          <a:p>
            <a:r>
              <a:rPr lang="cs-CZ" sz="3100" b="1" dirty="0" smtClean="0">
                <a:latin typeface="Georgia" pitchFamily="18" charset="0"/>
              </a:rPr>
              <a:t>Manipulační jednotka nultého řádu</a:t>
            </a:r>
          </a:p>
          <a:p>
            <a:r>
              <a:rPr lang="cs-CZ" sz="3100" b="1" dirty="0" smtClean="0">
                <a:latin typeface="Georgia" pitchFamily="18" charset="0"/>
              </a:rPr>
              <a:t>Manipulační jednotka I. řádu</a:t>
            </a:r>
          </a:p>
          <a:p>
            <a:r>
              <a:rPr lang="cs-CZ" sz="3100" b="1" dirty="0" smtClean="0">
                <a:latin typeface="Georgia" pitchFamily="18" charset="0"/>
              </a:rPr>
              <a:t>Manipulační jednotka II. řádu</a:t>
            </a:r>
          </a:p>
          <a:p>
            <a:r>
              <a:rPr lang="cs-CZ" sz="3100" b="1" dirty="0" smtClean="0">
                <a:latin typeface="Georgia" pitchFamily="18" charset="0"/>
              </a:rPr>
              <a:t>Manipulační jednotka III. řádu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>
                <a:latin typeface="Georgia" pitchFamily="18" charset="0"/>
              </a:rPr>
              <a:t>odvozená jednotka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>
                <a:latin typeface="Georgia" pitchFamily="18" charset="0"/>
              </a:rPr>
              <a:t>mechanizovaná manipulace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>
                <a:latin typeface="Georgia" pitchFamily="18" charset="0"/>
              </a:rPr>
              <a:t>výhradně dálková přeprava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>
                <a:latin typeface="Georgia" pitchFamily="18" charset="0"/>
              </a:rPr>
              <a:t>kontejnery, výměnné nástavby</a:t>
            </a:r>
          </a:p>
          <a:p>
            <a:r>
              <a:rPr lang="cs-CZ" sz="3100" b="1" dirty="0" smtClean="0">
                <a:latin typeface="Georgia" pitchFamily="18" charset="0"/>
              </a:rPr>
              <a:t>Manipulační jednotka IV. řádu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>
                <a:latin typeface="Georgia" pitchFamily="18" charset="0"/>
              </a:rPr>
              <a:t>odvozená jednotka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>
                <a:latin typeface="Georgia" pitchFamily="18" charset="0"/>
              </a:rPr>
              <a:t>dálková kombinovaná vnitrozemská vodní a námořní přeprava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err="1" smtClean="0">
                <a:latin typeface="Georgia" pitchFamily="18" charset="0"/>
              </a:rPr>
              <a:t>bártrové</a:t>
            </a:r>
            <a:r>
              <a:rPr lang="cs-CZ" sz="3100" dirty="0" smtClean="0">
                <a:latin typeface="Georgia" pitchFamily="18" charset="0"/>
              </a:rPr>
              <a:t> systémy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Kontrolní úkoly a otázky: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sz="2800" dirty="0" smtClean="0">
                <a:latin typeface="Georgia" pitchFamily="18" charset="0"/>
              </a:rPr>
              <a:t>Vysvětlete pojem přepravní manipulační jednotky a jejich </a:t>
            </a:r>
            <a:r>
              <a:rPr lang="cs-CZ" sz="2800" dirty="0" smtClean="0">
                <a:latin typeface="Georgia" pitchFamily="18" charset="0"/>
              </a:rPr>
              <a:t>účel.</a:t>
            </a:r>
            <a:endParaRPr lang="cs-CZ" sz="2800" dirty="0" smtClean="0">
              <a:latin typeface="Georgia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>
                <a:latin typeface="Georgia" pitchFamily="18" charset="0"/>
              </a:rPr>
              <a:t>Uveďte další názvy pro jednotky na základě okamžitého místa v logistickém řetězci.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>
                <a:latin typeface="Georgia" pitchFamily="18" charset="0"/>
              </a:rPr>
              <a:t>Jaké je základní dělení jednotek?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>
                <a:latin typeface="Georgia" pitchFamily="18" charset="0"/>
              </a:rPr>
              <a:t>Odpovězte a charakterizujte je.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>
                <a:latin typeface="Georgia" pitchFamily="18" charset="0"/>
              </a:rPr>
              <a:t>Uveďte vždy alespoň dva příklady těchto jednotek.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Použité zdroje: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PERNICA, Petr. </a:t>
            </a:r>
            <a:r>
              <a:rPr lang="cs-CZ" sz="3200" i="1" dirty="0">
                <a:latin typeface="Times New Roman" pitchFamily="18" charset="0"/>
                <a:cs typeface="Times New Roman" pitchFamily="18" charset="0"/>
              </a:rPr>
              <a:t>Logistika pro 21. století 2.díl. 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1. vyd. Praha: Radix, 2005, ISBN 80-86031-59-4</a:t>
            </a:r>
          </a:p>
          <a:p>
            <a:pPr>
              <a:buNone/>
            </a:pP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KREJCAR, Jaroslav. </a:t>
            </a:r>
            <a:r>
              <a:rPr lang="cs-CZ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Přepravní balení, ložení a fixace zboží</a:t>
            </a:r>
            <a:r>
              <a:rPr lang="cs-C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Pardubice: Univerzita Pardubice, 1998, ISBN 80-7194-142-X </a:t>
            </a:r>
            <a:endParaRPr lang="cs-CZ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cs-CZ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Pokud </a:t>
            </a:r>
            <a:r>
              <a:rPr lang="cs-CZ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není uvedeno jinak, použitý materiál je z vlastních zdrojů autora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103</TotalTime>
  <Words>331</Words>
  <Application>Microsoft Office PowerPoint</Application>
  <PresentationFormat>Předvádění na obrazovce (4:3)</PresentationFormat>
  <Paragraphs>94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Medián</vt:lpstr>
      <vt:lpstr>Motiv sady Office</vt:lpstr>
      <vt:lpstr>Prezentace aplikace PowerPoint</vt:lpstr>
      <vt:lpstr>Prezentace aplikace PowerPoint</vt:lpstr>
      <vt:lpstr>PŘEPRAVNĚ MANIPULAČNÍ JEDNOTKY   (OBECNĚ)</vt:lpstr>
      <vt:lpstr>Vysvětlení pojmu</vt:lpstr>
      <vt:lpstr>Účel</vt:lpstr>
      <vt:lpstr>Základní rozlišení manipulačních jednotek</vt:lpstr>
      <vt:lpstr>Manipulační jednotka I. řádu</vt:lpstr>
      <vt:lpstr>Manipulační jednotka II. řádu</vt:lpstr>
      <vt:lpstr>Podrobnější rozdělení</vt:lpstr>
      <vt:lpstr>Kontrolní úkoly a otázky: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SMITKA František</dc:creator>
  <cp:lastModifiedBy>SMITKA František</cp:lastModifiedBy>
  <cp:revision>7</cp:revision>
  <dcterms:modified xsi:type="dcterms:W3CDTF">2013-11-12T07:10:17Z</dcterms:modified>
</cp:coreProperties>
</file>