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5"/>
  </p:sldMasterIdLst>
  <p:notesMasterIdLst>
    <p:notesMasterId r:id="rId16"/>
  </p:notesMasterIdLst>
  <p:sldIdLst>
    <p:sldId id="256" r:id="rId6"/>
    <p:sldId id="265" r:id="rId7"/>
    <p:sldId id="266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76" autoAdjust="0"/>
  </p:normalViewPr>
  <p:slideViewPr>
    <p:cSldViewPr>
      <p:cViewPr varScale="1">
        <p:scale>
          <a:sx n="52" d="100"/>
          <a:sy n="52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15BBC-F106-47C2-968F-3F038544D7F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A1507F-49AF-4068-95CC-E9CF46C6E0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402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256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907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459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749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602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A1507F-49AF-4068-95CC-E9CF46C6E0E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589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tags" Target="../tags/tag2.xml"/><Relationship Id="rId7" Type="http://schemas.openxmlformats.org/officeDocument/2006/relationships/image" Target="../media/image2.png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4.xml"/><Relationship Id="rId4" Type="http://schemas.openxmlformats.org/officeDocument/2006/relationships/tags" Target="../tags/tag3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11.xml"/><Relationship Id="rId13" Type="http://schemas.openxmlformats.org/officeDocument/2006/relationships/image" Target="../media/image4.png"/><Relationship Id="rId3" Type="http://schemas.openxmlformats.org/officeDocument/2006/relationships/tags" Target="../tags/tag6.xml"/><Relationship Id="rId7" Type="http://schemas.openxmlformats.org/officeDocument/2006/relationships/tags" Target="../tags/tag10.xml"/><Relationship Id="rId12" Type="http://schemas.openxmlformats.org/officeDocument/2006/relationships/slideMaster" Target="../slideMasters/slideMaster1.xml"/><Relationship Id="rId17" Type="http://schemas.openxmlformats.org/officeDocument/2006/relationships/image" Target="../media/image8.png"/><Relationship Id="rId2" Type="http://schemas.openxmlformats.org/officeDocument/2006/relationships/tags" Target="../tags/tag5.xml"/><Relationship Id="rId16" Type="http://schemas.openxmlformats.org/officeDocument/2006/relationships/image" Target="../media/image7.png"/><Relationship Id="rId1" Type="http://schemas.openxmlformats.org/officeDocument/2006/relationships/customXml" Target="../../customXml/item2.xml"/><Relationship Id="rId6" Type="http://schemas.openxmlformats.org/officeDocument/2006/relationships/tags" Target="../tags/tag9.xml"/><Relationship Id="rId11" Type="http://schemas.openxmlformats.org/officeDocument/2006/relationships/tags" Target="../tags/tag14.xml"/><Relationship Id="rId5" Type="http://schemas.openxmlformats.org/officeDocument/2006/relationships/tags" Target="../tags/tag8.xml"/><Relationship Id="rId15" Type="http://schemas.openxmlformats.org/officeDocument/2006/relationships/image" Target="../media/image6.png"/><Relationship Id="rId10" Type="http://schemas.openxmlformats.org/officeDocument/2006/relationships/tags" Target="../tags/tag13.xml"/><Relationship Id="rId4" Type="http://schemas.openxmlformats.org/officeDocument/2006/relationships/tags" Target="../tags/tag7.xml"/><Relationship Id="rId9" Type="http://schemas.openxmlformats.org/officeDocument/2006/relationships/tags" Target="../tags/tag12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5.xml"/><Relationship Id="rId1" Type="http://schemas.openxmlformats.org/officeDocument/2006/relationships/customXml" Target="../../customXml/item3.xml"/><Relationship Id="rId4" Type="http://schemas.openxmlformats.org/officeDocument/2006/relationships/image" Target="../media/image9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buNone/>
              <a:defRPr/>
            </a:lvl1pPr>
            <a:lvl2pPr marL="365760" indent="0" algn="ctr" rtl="0" eaLnBrk="1" latinLnBrk="0" hangingPunct="1">
              <a:buNone/>
              <a:defRPr/>
            </a:lvl2pPr>
            <a:lvl3pPr marL="731520" indent="0" algn="ctr" rtl="0" eaLnBrk="1" latinLnBrk="0" hangingPunct="1">
              <a:buNone/>
              <a:defRPr/>
            </a:lvl3pPr>
            <a:lvl4pPr marL="1005840" indent="0" algn="ctr" rtl="0" eaLnBrk="1" latinLnBrk="0" hangingPunct="1">
              <a:buNone/>
              <a:defRPr/>
            </a:lvl4pPr>
            <a:lvl5pPr marL="1280160" indent="0" algn="ctr" rtl="0" eaLnBrk="1" latinLnBrk="0" hangingPunct="1"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TextovéPole 6"/>
          <p:cNvSpPr txBox="1"/>
          <p:nvPr userDrawn="1">
            <p:custDataLst>
              <p:tags r:id="rId2"/>
            </p:custDataLst>
          </p:nvPr>
        </p:nvSpPr>
        <p:spPr>
          <a:xfrm>
            <a:off x="1371600" y="1901722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marL="0" algn="l" defTabSz="914400" rtl="0" eaLnBrk="1" latinLnBrk="0" hangingPunct="1">
              <a:buNone/>
            </a:pPr>
            <a:r>
              <a:rPr lang="cs-CZ" sz="3200" smtClean="0"/>
              <a:t>Yes</a:t>
            </a:r>
            <a:endParaRPr lang="cs-CZ" sz="3200"/>
          </a:p>
        </p:txBody>
      </p:sp>
      <p:sp>
        <p:nvSpPr>
          <p:cNvPr id="8" name="TextovéPole 7"/>
          <p:cNvSpPr txBox="1"/>
          <p:nvPr userDrawn="1">
            <p:custDataLst>
              <p:tags r:id="rId3"/>
            </p:custDataLst>
          </p:nvPr>
        </p:nvSpPr>
        <p:spPr>
          <a:xfrm>
            <a:off x="1371600" y="3540784"/>
            <a:ext cx="7388352" cy="1522476"/>
          </a:xfrm>
          <a:prstGeom prst="rect">
            <a:avLst/>
          </a:prstGeom>
          <a:noFill/>
        </p:spPr>
        <p:txBody>
          <a:bodyPr vert="horz" rtlCol="0" anchor="ctr">
            <a:noAutofit/>
          </a:bodyPr>
          <a:lstStyle/>
          <a:p>
            <a:pPr marL="0" algn="l" defTabSz="914400" rtl="0" eaLnBrk="1" latinLnBrk="0" hangingPunct="1">
              <a:buNone/>
            </a:pPr>
            <a:r>
              <a:rPr lang="cs-CZ" sz="3200" smtClean="0"/>
              <a:t>No</a:t>
            </a:r>
            <a:endParaRPr lang="cs-CZ" sz="3200"/>
          </a:p>
        </p:txBody>
      </p:sp>
      <p:pic>
        <p:nvPicPr>
          <p:cNvPr id="9" name="Obrázek 8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34336"/>
            <a:ext cx="857250" cy="857250"/>
          </a:xfrm>
          <a:prstGeom prst="rect">
            <a:avLst/>
          </a:prstGeom>
        </p:spPr>
      </p:pic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873398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54267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buNone/>
              <a:defRPr/>
            </a:lvl1pPr>
            <a:lvl2pPr marL="365760" indent="0" algn="ctr" rtl="0" eaLnBrk="1" latinLnBrk="0" hangingPunct="1">
              <a:buNone/>
              <a:defRPr/>
            </a:lvl2pPr>
            <a:lvl3pPr marL="731520" indent="0" algn="ctr" rtl="0" eaLnBrk="1" latinLnBrk="0" hangingPunct="1">
              <a:buNone/>
              <a:defRPr/>
            </a:lvl3pPr>
            <a:lvl4pPr marL="1005840" indent="0" algn="ctr" rtl="0" eaLnBrk="1" latinLnBrk="0" hangingPunct="1">
              <a:buNone/>
              <a:defRPr/>
            </a:lvl4pPr>
            <a:lvl5pPr marL="1280160" indent="0" algn="ctr" rtl="0" eaLnBrk="1" latinLnBrk="0" hangingPunct="1"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069848" y="1069848"/>
            <a:ext cx="7699248" cy="923773"/>
          </a:xfrm>
          <a:prstGeom prst="rect">
            <a:avLst/>
          </a:prstGeom>
        </p:spPr>
        <p:txBody>
          <a:bodyPr vert="horz" wrap="square" lIns="94701" tIns="26328" rIns="94701" bIns="26328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65760" indent="0" algn="l" rtl="0" eaLnBrk="1" latinLnBrk="0" hangingPunct="1">
              <a:buNone/>
              <a:defRPr sz="3200"/>
            </a:lvl2pPr>
            <a:lvl3pPr marL="731520" indent="0" algn="l" rtl="0" eaLnBrk="1" latinLnBrk="0" hangingPunct="1">
              <a:buNone/>
              <a:defRPr sz="3200"/>
            </a:lvl3pPr>
            <a:lvl4pPr marL="1005840" indent="0" algn="l" rtl="0" eaLnBrk="1" latinLnBrk="0" hangingPunct="1">
              <a:buNone/>
              <a:defRPr sz="3200"/>
            </a:lvl4pPr>
            <a:lvl5pPr marL="12801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069848" y="2110207"/>
            <a:ext cx="7699248" cy="923773"/>
          </a:xfrm>
          <a:prstGeom prst="rect">
            <a:avLst/>
          </a:prstGeom>
        </p:spPr>
        <p:txBody>
          <a:bodyPr vert="horz" wrap="square" lIns="94701" tIns="26328" rIns="94701" bIns="26328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65760" indent="0" algn="l" rtl="0" eaLnBrk="1" latinLnBrk="0" hangingPunct="1">
              <a:buNone/>
              <a:defRPr sz="3200"/>
            </a:lvl2pPr>
            <a:lvl3pPr marL="731520" indent="0" algn="l" rtl="0" eaLnBrk="1" latinLnBrk="0" hangingPunct="1">
              <a:buNone/>
              <a:defRPr sz="3200"/>
            </a:lvl3pPr>
            <a:lvl4pPr marL="1005840" indent="0" algn="l" rtl="0" eaLnBrk="1" latinLnBrk="0" hangingPunct="1">
              <a:buNone/>
              <a:defRPr sz="3200"/>
            </a:lvl4pPr>
            <a:lvl5pPr marL="12801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069848" y="3150565"/>
            <a:ext cx="7699248" cy="923773"/>
          </a:xfrm>
          <a:prstGeom prst="rect">
            <a:avLst/>
          </a:prstGeom>
        </p:spPr>
        <p:txBody>
          <a:bodyPr vert="horz" wrap="square" lIns="94701" tIns="26328" rIns="94701" bIns="26328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65760" indent="0" algn="l" rtl="0" eaLnBrk="1" latinLnBrk="0" hangingPunct="1">
              <a:buNone/>
              <a:defRPr sz="3200"/>
            </a:lvl2pPr>
            <a:lvl3pPr marL="731520" indent="0" algn="l" rtl="0" eaLnBrk="1" latinLnBrk="0" hangingPunct="1">
              <a:buNone/>
              <a:defRPr sz="3200"/>
            </a:lvl3pPr>
            <a:lvl4pPr marL="1005840" indent="0" algn="l" rtl="0" eaLnBrk="1" latinLnBrk="0" hangingPunct="1">
              <a:buNone/>
              <a:defRPr sz="3200"/>
            </a:lvl4pPr>
            <a:lvl5pPr marL="12801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069848" y="4190924"/>
            <a:ext cx="7699248" cy="923773"/>
          </a:xfrm>
          <a:prstGeom prst="rect">
            <a:avLst/>
          </a:prstGeom>
        </p:spPr>
        <p:txBody>
          <a:bodyPr vert="horz" wrap="square" lIns="94701" tIns="26328" rIns="94701" bIns="26328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65760" indent="0" algn="l" rtl="0" eaLnBrk="1" latinLnBrk="0" hangingPunct="1">
              <a:buNone/>
              <a:defRPr sz="3200"/>
            </a:lvl2pPr>
            <a:lvl3pPr marL="731520" indent="0" algn="l" rtl="0" eaLnBrk="1" latinLnBrk="0" hangingPunct="1">
              <a:buNone/>
              <a:defRPr sz="3200"/>
            </a:lvl3pPr>
            <a:lvl4pPr marL="1005840" indent="0" algn="l" rtl="0" eaLnBrk="1" latinLnBrk="0" hangingPunct="1">
              <a:buNone/>
              <a:defRPr sz="3200"/>
            </a:lvl4pPr>
            <a:lvl5pPr marL="12801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5"/>
            <p:custDataLst>
              <p:tags r:id="rId6"/>
            </p:custDataLst>
          </p:nvPr>
        </p:nvSpPr>
        <p:spPr>
          <a:xfrm>
            <a:off x="1069848" y="5231283"/>
            <a:ext cx="7699248" cy="923773"/>
          </a:xfrm>
          <a:prstGeom prst="rect">
            <a:avLst/>
          </a:prstGeom>
        </p:spPr>
        <p:txBody>
          <a:bodyPr vert="horz" wrap="square" lIns="94701" tIns="26328" rIns="94701" bIns="26328" anchor="ctr">
            <a:normAutofit/>
          </a:bodyPr>
          <a:lstStyle>
            <a:lvl1pPr marL="0" indent="0" algn="l" rtl="0" eaLnBrk="1" latinLnBrk="0" hangingPunct="1">
              <a:buNone/>
              <a:defRPr sz="3200"/>
            </a:lvl1pPr>
            <a:lvl2pPr marL="365760" indent="0" algn="l" rtl="0" eaLnBrk="1" latinLnBrk="0" hangingPunct="1">
              <a:buNone/>
              <a:defRPr sz="3200"/>
            </a:lvl2pPr>
            <a:lvl3pPr marL="731520" indent="0" algn="l" rtl="0" eaLnBrk="1" latinLnBrk="0" hangingPunct="1">
              <a:buNone/>
              <a:defRPr sz="3200"/>
            </a:lvl3pPr>
            <a:lvl4pPr marL="1005840" indent="0" algn="l" rtl="0" eaLnBrk="1" latinLnBrk="0" hangingPunct="1">
              <a:buNone/>
              <a:defRPr sz="3200"/>
            </a:lvl4pPr>
            <a:lvl5pPr marL="1280160" indent="0" algn="l" rtl="0" eaLnBrk="1" latinLnBrk="0" hangingPunct="1"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16266"/>
            <a:ext cx="630936" cy="630936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256625"/>
            <a:ext cx="630936" cy="630936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296983"/>
            <a:ext cx="630936" cy="630936"/>
          </a:xfrm>
          <a:prstGeom prst="rect">
            <a:avLst/>
          </a:prstGeom>
        </p:spPr>
      </p:pic>
      <p:pic>
        <p:nvPicPr>
          <p:cNvPr id="15" name="Obrázek 14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337342"/>
            <a:ext cx="630936" cy="630936"/>
          </a:xfrm>
          <a:prstGeom prst="rect">
            <a:avLst/>
          </a:prstGeom>
        </p:spPr>
      </p:pic>
      <p:pic>
        <p:nvPicPr>
          <p:cNvPr id="16" name="Obrázek 15"/>
          <p:cNvPicPr>
            <a:picLocks/>
          </p:cNvPicPr>
          <p:nvPr userDrawn="1">
            <p:custDataLst>
              <p:tags r:id="rId11"/>
            </p:custDataLst>
          </p:nvPr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377700"/>
            <a:ext cx="630936" cy="630936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78772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buNone/>
              <a:defRPr/>
            </a:lvl1pPr>
            <a:lvl2pPr marL="365760" indent="0" algn="ctr" rtl="0" eaLnBrk="1" latinLnBrk="0" hangingPunct="1">
              <a:buNone/>
              <a:defRPr/>
            </a:lvl2pPr>
            <a:lvl3pPr marL="731520" indent="0" algn="ctr" rtl="0" eaLnBrk="1" latinLnBrk="0" hangingPunct="1">
              <a:buNone/>
              <a:defRPr/>
            </a:lvl3pPr>
            <a:lvl4pPr marL="1005840" indent="0" algn="ctr" rtl="0" eaLnBrk="1" latinLnBrk="0" hangingPunct="1">
              <a:buNone/>
              <a:defRPr/>
            </a:lvl4pPr>
            <a:lvl5pPr marL="1280160" indent="0" algn="ctr" rtl="0" eaLnBrk="1" latinLnBrk="0" hangingPunct="1"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831067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5E604B-E01B-4764-8860-1E55913740AB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FE53AAD-2497-45B5-8C3A-9FF2AD0619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wmf"/><Relationship Id="rId9" Type="http://schemas.openxmlformats.org/officeDocument/2006/relationships/image" Target="../media/image2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pn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jpeg"/><Relationship Id="rId11" Type="http://schemas.openxmlformats.org/officeDocument/2006/relationships/image" Target="../media/image42.png"/><Relationship Id="rId5" Type="http://schemas.openxmlformats.org/officeDocument/2006/relationships/image" Target="../media/image36.jpe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pn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png"/><Relationship Id="rId9" Type="http://schemas.openxmlformats.org/officeDocument/2006/relationships/image" Target="../media/image4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6648"/>
            <a:ext cx="7772400" cy="2088232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NÁZEV ŠKOLY: ZŠ Karla Klíče Hostinné</a:t>
            </a:r>
            <a:br>
              <a:rPr lang="cs-CZ" sz="2200" dirty="0" smtClean="0"/>
            </a:br>
            <a:r>
              <a:rPr lang="cs-CZ" sz="2200" dirty="0" smtClean="0"/>
              <a:t>AUTOR: Mgr. Lenka Stará</a:t>
            </a:r>
            <a:br>
              <a:rPr lang="cs-CZ" sz="2200" dirty="0" smtClean="0"/>
            </a:br>
            <a:r>
              <a:rPr lang="cs-CZ" sz="2200" dirty="0" smtClean="0"/>
              <a:t>NÁZEV: VY_32_INOVACE_12_B_4_zdraví a nemoc</a:t>
            </a:r>
            <a:br>
              <a:rPr lang="cs-CZ" sz="2200" dirty="0" smtClean="0"/>
            </a:br>
            <a:r>
              <a:rPr lang="cs-CZ" sz="2200" dirty="0" smtClean="0"/>
              <a:t>TÉMA: zdraví a nemoc</a:t>
            </a:r>
            <a:br>
              <a:rPr lang="cs-CZ" sz="2200" dirty="0" smtClean="0"/>
            </a:br>
            <a:r>
              <a:rPr lang="cs-CZ" sz="2200" dirty="0" smtClean="0"/>
              <a:t>ČÍSLO PROJEKTU: CZ.1.07/1.4.00/21.2131</a:t>
            </a:r>
            <a:r>
              <a:rPr lang="cs-CZ" sz="2400" dirty="0">
                <a:solidFill>
                  <a:schemeClr val="tx1"/>
                </a:solidFill>
              </a:rPr>
              <a:t/>
            </a:r>
            <a:br>
              <a:rPr lang="cs-CZ" sz="2400" dirty="0">
                <a:solidFill>
                  <a:schemeClr val="tx1"/>
                </a:solidFill>
              </a:rPr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2564904"/>
            <a:ext cx="6172200" cy="1371600"/>
          </a:xfrm>
        </p:spPr>
        <p:txBody>
          <a:bodyPr>
            <a:normAutofit/>
          </a:bodyPr>
          <a:lstStyle/>
          <a:p>
            <a:r>
              <a:rPr lang="cs-CZ" sz="4400" i="1" dirty="0" smtClean="0"/>
              <a:t>Zdraví a nemoc</a:t>
            </a:r>
            <a:endParaRPr lang="cs-CZ" sz="4400" i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30120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680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34748079"/>
              </p:ext>
            </p:extLst>
          </p:nvPr>
        </p:nvGraphicFramePr>
        <p:xfrm>
          <a:off x="457200" y="1600200"/>
          <a:ext cx="746760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3800"/>
                <a:gridCol w="1244600"/>
                <a:gridCol w="1244600"/>
                <a:gridCol w="1244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30.1.2012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Zdraví a nemoc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zdravé jídlo,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dostatek tekutin, vhodné</a:t>
                      </a:r>
                      <a:r>
                        <a:rPr lang="cs-CZ" baseline="0" dirty="0" smtClean="0"/>
                        <a:t> oblečení, spánek, pohyb, sport, otužování, sauna, nemoc, úraz, bolest , dětské nemoci, u lékaře, léky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12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cap="none" dirty="0"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datum 30.1.2012</a:t>
            </a:r>
            <a:r>
              <a:rPr lang="cs-CZ" sz="23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cs-CZ" sz="2300" cap="none" dirty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cap="none" dirty="0" smtClean="0">
                <a:solidFill>
                  <a:prstClr val="black"/>
                </a:solidFill>
                <a:latin typeface="Calibri"/>
              </a:rPr>
            </a:br>
            <a:r>
              <a:rPr lang="cs-CZ" sz="2300" cap="none" dirty="0" smtClean="0">
                <a:solidFill>
                  <a:prstClr val="black"/>
                </a:solidFill>
                <a:latin typeface="Calibri"/>
              </a:rPr>
              <a:t>Prezentace </a:t>
            </a:r>
            <a:r>
              <a:rPr lang="cs-CZ" sz="2300" cap="none" smtClean="0">
                <a:solidFill>
                  <a:prstClr val="black"/>
                </a:solidFill>
                <a:latin typeface="Calibri"/>
              </a:rPr>
              <a:t>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8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8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dravé jídlo, dostatek tekutin, vhodné oblečení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práce se stránkou - </a:t>
            </a:r>
            <a:r>
              <a:rPr lang="cs-CZ" sz="18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„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Abychom </a:t>
            </a:r>
            <a:r>
              <a:rPr lang="cs-CZ" sz="1800" dirty="0">
                <a:solidFill>
                  <a:prstClr val="black"/>
                </a:solidFill>
                <a:latin typeface="Calibri"/>
              </a:rPr>
              <a:t>byli zdraví musíme jíst zdravé jídlo např. … 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klik</a:t>
            </a:r>
            <a:r>
              <a:rPr lang="cs-CZ" sz="1800" dirty="0">
                <a:solidFill>
                  <a:prstClr val="black"/>
                </a:solidFill>
                <a:latin typeface="Calibri"/>
              </a:rPr>
              <a:t>“ </a:t>
            </a:r>
            <a:endParaRPr lang="cs-CZ" sz="18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spánek, pohyb, sport, otužování, sauna  -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vysvětlení pojmů s doprovodem obrázků</a:t>
            </a:r>
            <a:endParaRPr lang="cs-CZ" sz="18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nachlazení, bolest, úraz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vysvětlení </a:t>
            </a: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pojmů s doprovodem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obrázků </a:t>
            </a:r>
            <a:endParaRPr lang="cs-CZ" sz="18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7</a:t>
            </a: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dětské nemoci, u lékaře, léky </a:t>
            </a:r>
            <a:r>
              <a:rPr lang="cs-CZ" sz="1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vysvětlení pojmů s doprovodem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obrázků </a:t>
            </a:r>
            <a:r>
              <a:rPr lang="cs-CZ" sz="18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Jaké známe dětské nemoci? Jak se chováme u lékaře? Léky užíváme tak, jak nám předepsal lékař – ve velkém množství jsou jedovaté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8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Jak se léčíme… rozhovor podle obrázků  </a:t>
            </a:r>
            <a:r>
              <a:rPr lang="cs-CZ" sz="1800" i="1" dirty="0" smtClean="0">
                <a:solidFill>
                  <a:prstClr val="black"/>
                </a:solidFill>
                <a:latin typeface="Calibri"/>
              </a:rPr>
              <a:t>Doma </a:t>
            </a:r>
            <a:r>
              <a:rPr lang="cs-CZ" sz="1800" i="1" dirty="0">
                <a:solidFill>
                  <a:prstClr val="black"/>
                </a:solidFill>
                <a:latin typeface="Calibri"/>
              </a:rPr>
              <a:t>odpočíváme, spíme, jsme v teple, pijeme horký čaj, užíváme předepsané léky, v posteli máme oblíbenou </a:t>
            </a:r>
            <a:r>
              <a:rPr lang="cs-CZ" sz="1800" i="1" dirty="0" smtClean="0">
                <a:solidFill>
                  <a:prstClr val="black"/>
                </a:solidFill>
                <a:latin typeface="Calibri"/>
              </a:rPr>
              <a:t>hračku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9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Když se vyléčíme, můžeme se zase smát… animace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endParaRPr lang="cs-CZ" sz="16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hodina  podporující komunikaci mezi učitelem a žáky, důraz klademe na vyjadřování </a:t>
            </a:r>
            <a:r>
              <a:rPr lang="cs-CZ" sz="16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se </a:t>
            </a:r>
            <a:r>
              <a:rPr lang="cs-CZ" sz="16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 větách. 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18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3657600" cy="5335488"/>
          </a:xfrm>
        </p:spPr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dravé jídlo </a:t>
            </a:r>
          </a:p>
          <a:p>
            <a:r>
              <a:rPr lang="cs-CZ" dirty="0" smtClean="0"/>
              <a:t>dostatek tekutin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836712"/>
            <a:ext cx="3657600" cy="5335488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hodné oblečení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582" y="3531192"/>
            <a:ext cx="950462" cy="1576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182" y="2026203"/>
            <a:ext cx="1727262" cy="1156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Lenka\AppData\Local\Microsoft\Windows\Temporary Internet Files\Content.IE5\MWPBBGB1\MC900441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182" y="5301208"/>
            <a:ext cx="1655731" cy="132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RDP0LP5D\MP9004221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175" y="1484784"/>
            <a:ext cx="2840908" cy="1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QI5IW9YL\MP9004228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81524"/>
            <a:ext cx="3059243" cy="203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OMPPDY13\MC9004125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91090">
            <a:off x="822278" y="5728953"/>
            <a:ext cx="1146018" cy="46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SCULD85L\MC900348857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46" y="2220099"/>
            <a:ext cx="1339154" cy="1323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8NAS5MGF\MP90042227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392" y="3788440"/>
            <a:ext cx="1457790" cy="145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06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5554960" cy="5335488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pánek</a:t>
            </a:r>
            <a:endParaRPr lang="cs-CZ" dirty="0"/>
          </a:p>
          <a:p>
            <a:r>
              <a:rPr lang="cs-CZ" dirty="0" smtClean="0"/>
              <a:t>pohyb</a:t>
            </a:r>
          </a:p>
          <a:p>
            <a:r>
              <a:rPr lang="cs-CZ" dirty="0" smtClean="0"/>
              <a:t>sport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778254" y="764704"/>
            <a:ext cx="2149593" cy="5407496"/>
          </a:xfrm>
        </p:spPr>
        <p:txBody>
          <a:bodyPr/>
          <a:lstStyle/>
          <a:p>
            <a:r>
              <a:rPr lang="cs-CZ" dirty="0" smtClean="0"/>
              <a:t>otužování</a:t>
            </a:r>
          </a:p>
          <a:p>
            <a:r>
              <a:rPr lang="cs-CZ" dirty="0" smtClean="0"/>
              <a:t>sauna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41" y="2474721"/>
            <a:ext cx="1419560" cy="2122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Lenka\AppData\Local\Microsoft\Windows\Temporary Internet Files\Content.IE5\OMPPDY13\MC9003616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715" y="848571"/>
            <a:ext cx="1557384" cy="171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\AppData\Local\Microsoft\Windows\Temporary Internet Files\Content.IE5\QI5IW9YL\MP90042294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964" y="5233535"/>
            <a:ext cx="1224635" cy="10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enka\AppData\Local\Microsoft\Windows\Temporary Internet Files\Content.IE5\23M89SOR\MP9004306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383" y="3137774"/>
            <a:ext cx="1536863" cy="1020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enka\AppData\Local\Microsoft\Windows\Temporary Internet Files\Content.IE5\P4OCJY1L\MC9003589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598" y="1992032"/>
            <a:ext cx="1460499" cy="216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enka\AppData\Local\Microsoft\Windows\Temporary Internet Files\Content.IE5\CZIFSG7U\MP9004227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08" y="4955432"/>
            <a:ext cx="1445490" cy="144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enka\AppData\Local\Microsoft\Windows\Temporary Internet Files\Content.IE5\QI5IW9YL\MP90042240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099" y="2387969"/>
            <a:ext cx="1539194" cy="231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Lenka\AppData\Local\Microsoft\Windows\Temporary Internet Files\Content.IE5\P4OCJY1L\MP90042224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383" y="5053003"/>
            <a:ext cx="2088049" cy="139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838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2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199" y="836712"/>
            <a:ext cx="4156133" cy="53354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Nachlazení		Bolest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1363" y="836712"/>
            <a:ext cx="3657600" cy="5353272"/>
          </a:xfrm>
        </p:spPr>
        <p:txBody>
          <a:bodyPr/>
          <a:lstStyle/>
          <a:p>
            <a:pPr marL="0" indent="0">
              <a:buNone/>
            </a:pPr>
            <a:r>
              <a:rPr lang="cs-CZ"/>
              <a:t>	</a:t>
            </a:r>
            <a:r>
              <a:rPr lang="cs-CZ" smtClean="0"/>
              <a:t>	Úraz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966" y="3691861"/>
            <a:ext cx="2199481" cy="2199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819" y="1381392"/>
            <a:ext cx="1232590" cy="1739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796" y="3670366"/>
            <a:ext cx="1633537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 descr="C:\Users\Lenka\AppData\Local\Microsoft\Windows\Temporary Internet Files\Content.IE5\CZIFSG7U\MP9004222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15" y="4005064"/>
            <a:ext cx="2301552" cy="23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15" y="2034750"/>
            <a:ext cx="1323847" cy="1323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Lenka\AppData\Local\Microsoft\Windows\Temporary Internet Files\Content.IE5\2P8WKYRZ\MC9001977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111" y="1597694"/>
            <a:ext cx="1886139" cy="130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OMPPDY13\MC9000184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97694"/>
            <a:ext cx="1154887" cy="18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039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4068" y="999666"/>
            <a:ext cx="3657600" cy="3567794"/>
          </a:xfrm>
        </p:spPr>
        <p:txBody>
          <a:bodyPr/>
          <a:lstStyle/>
          <a:p>
            <a:r>
              <a:rPr lang="cs-CZ" dirty="0" smtClean="0"/>
              <a:t>Dětské nemoci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51889" y="959336"/>
            <a:ext cx="3657600" cy="4572000"/>
          </a:xfrm>
        </p:spPr>
        <p:txBody>
          <a:bodyPr/>
          <a:lstStyle/>
          <a:p>
            <a:r>
              <a:rPr lang="cs-CZ" dirty="0" smtClean="0"/>
              <a:t>U lékaře, léky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109" y="2276872"/>
            <a:ext cx="970156" cy="22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668" y="1824235"/>
            <a:ext cx="1865313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descr="C:\Users\Lenka\AppData\Local\Microsoft\Windows\Temporary Internet Files\Content.IE5\26N7IRF5\MP900398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81" y="5240717"/>
            <a:ext cx="1613430" cy="115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Lenka\AppData\Local\Microsoft\Windows\Temporary Internet Files\Content.IE5\QI5IW9YL\MP9003155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860" y="5241881"/>
            <a:ext cx="1660508" cy="115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Lenka\AppData\Local\Microsoft\Windows\Temporary Internet Files\Content.IE5\CZIFSG7U\MP90043878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39" y="5108646"/>
            <a:ext cx="1902010" cy="141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Lenka\AppData\Local\Microsoft\Windows\Temporary Internet Files\Content.IE5\23M89SOR\MP9003210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219" y="3142407"/>
            <a:ext cx="1323587" cy="185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171" y="681097"/>
            <a:ext cx="1280176" cy="15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" y="2084080"/>
            <a:ext cx="3560763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997903"/>
            <a:ext cx="1169668" cy="1639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424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285" y="1718855"/>
            <a:ext cx="1884172" cy="1876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420937" cy="24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C:\Users\Lenka\AppData\Local\Microsoft\Windows\Temporary Internet Files\Content.IE5\IAUD2KQS\MP9003372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82" y="5085184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Lenka\AppData\Local\Microsoft\Windows\Temporary Internet Files\Content.IE5\23M89SOR\MP9004089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82" y="1124744"/>
            <a:ext cx="2537166" cy="169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Lenka\AppData\Local\Microsoft\Windows\Temporary Internet Files\Content.IE5\26N7IRF5\MP9004089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41068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Lenka\AppData\Local\Microsoft\Windows\Temporary Internet Files\Content.IE5\CZIFSG7U\MC9002816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673" y="4041068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Lenka\AppData\Local\Microsoft\Windows\Temporary Internet Files\Content.IE5\P4OCJY1L\MP90032108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107" y="2996952"/>
            <a:ext cx="1214785" cy="170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11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4" name="Picture 6" descr="C:\Users\Lenka\AppData\Local\Microsoft\Windows\Temporary Internet Files\Content.IE5\P4OCJY1L\MP9004118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472608" cy="54726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81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8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b="1" i="1" dirty="0" smtClean="0"/>
              <a:t>Zdraví a nemoc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Použité zdroje:</a:t>
            </a:r>
          </a:p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1328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5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880DF903-4978-46E2-84E8-8DF7F8610B6B}">
  <ds:schemaRefs/>
</ds:datastoreItem>
</file>

<file path=customXml/itemProps2.xml><?xml version="1.0" encoding="utf-8"?>
<ds:datastoreItem xmlns:ds="http://schemas.openxmlformats.org/officeDocument/2006/customXml" ds:itemID="{F4774834-9909-42D6-9E93-E96C3480A958}">
  <ds:schemaRefs/>
</ds:datastoreItem>
</file>

<file path=customXml/itemProps3.xml><?xml version="1.0" encoding="utf-8"?>
<ds:datastoreItem xmlns:ds="http://schemas.openxmlformats.org/officeDocument/2006/customXml" ds:itemID="{8242123E-D6E9-4FF4-B586-A831977F68C9}">
  <ds:schemaRefs/>
</ds:datastoreItem>
</file>

<file path=customXml/itemProps4.xml><?xml version="1.0" encoding="utf-8"?>
<ds:datastoreItem xmlns:ds="http://schemas.openxmlformats.org/officeDocument/2006/customXml" ds:itemID="{5B789973-3FB7-4648-A870-ABA58012E08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</TotalTime>
  <Words>296</Words>
  <Application>Microsoft Office PowerPoint</Application>
  <PresentationFormat>Předvádění na obrazovce (4:3)</PresentationFormat>
  <Paragraphs>58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NÁZEV ŠKOLY: ZŠ Karla Klíče Hostinné AUTOR: Mgr. Lenka Stará NÁZEV: VY_32_INOVACE_12_B_4_zdraví a nemoc TÉMA: zdraví a nemoc ČÍSLO PROJEKTU: CZ.1.07/1.4.00/21.2131 </vt:lpstr>
      <vt:lpstr>Prezentace aplikace PowerPoint</vt:lpstr>
      <vt:lpstr>Mgr. Lenka Stará datum 30.1.2012 Určeno pro 1. ročník Prezentace obsahuje animace.</vt:lpstr>
      <vt:lpstr>Zdraví a nemoc</vt:lpstr>
      <vt:lpstr>Zdraví a nemoc</vt:lpstr>
      <vt:lpstr>Zdraví a nemoc</vt:lpstr>
      <vt:lpstr>Zdraví a nemoc</vt:lpstr>
      <vt:lpstr>Zdraví a nemoc</vt:lpstr>
      <vt:lpstr>Zdraví a nemoc</vt:lpstr>
      <vt:lpstr>Zdraví a nemoc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VY_??_INOVACE_??_zdraví a nemoc TÉMA: zdraví a nemoc ČÍSLO PROJEKTU:???</dc:title>
  <dc:creator>Lenka Stará</dc:creator>
  <cp:lastModifiedBy>Lenka Stará</cp:lastModifiedBy>
  <cp:revision>25</cp:revision>
  <dcterms:created xsi:type="dcterms:W3CDTF">2012-01-24T16:59:10Z</dcterms:created>
  <dcterms:modified xsi:type="dcterms:W3CDTF">2012-03-16T07:54:01Z</dcterms:modified>
</cp:coreProperties>
</file>