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2324C0-786F-43DC-A022-1A7C8F0FDBB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B4B76-D843-4A8F-B9AF-51E32337D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23EB459-D5D0-404F-964C-B513CD6BC5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9FE1450-C209-4047-A1CC-BAB85F84AD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71"/>
            <a:ext cx="7772400" cy="2143139"/>
          </a:xfrm>
        </p:spPr>
        <p:txBody>
          <a:bodyPr/>
          <a:lstStyle/>
          <a:p>
            <a:r>
              <a:rPr lang="cs-CZ" dirty="0" smtClean="0"/>
              <a:t>Shodné a neshodné útvary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00372"/>
            <a:ext cx="6400800" cy="1857388"/>
          </a:xfrm>
        </p:spPr>
        <p:txBody>
          <a:bodyPr/>
          <a:lstStyle/>
          <a:p>
            <a:r>
              <a:rPr lang="cs-CZ" dirty="0" smtClean="0"/>
              <a:t>Mgr. Ludmila </a:t>
            </a:r>
            <a:r>
              <a:rPr lang="cs-CZ" dirty="0" err="1" smtClean="0"/>
              <a:t>Souralová</a:t>
            </a:r>
            <a:endParaRPr lang="cs-CZ" dirty="0" smtClean="0"/>
          </a:p>
          <a:p>
            <a:r>
              <a:rPr lang="cs-CZ" dirty="0" smtClean="0"/>
              <a:t>VY_32_Inovace_16 SOU-2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5543550"/>
            <a:ext cx="57531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71612"/>
            <a:ext cx="7167562" cy="491775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Anotace: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Úkoly pro aktivní práci doplněné o pracovní listy.Úkoly slouží k ověření již získaných znalostí o shodných a neshodných útvarech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Autor: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Mgr.Ludmila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Souralová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Datum zhotovení: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únor 2012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Čeština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Žák užívá k argumentaci pojmy shodný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               a neshodný útvar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Speciální vzdělávací potřeby: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žádné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Klíčová slova: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Shodné útvary, neshodné útvary                          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 učebního materiálu: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listy, prezentace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 </a:t>
            </a:r>
            <a:r>
              <a:rPr lang="cs-CZ" sz="1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interaktivity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Aktivita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Cílová skupina: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Stupeň a typ vzdělávání: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Základní vzdělávání – 2.stupeň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Typická věková skupina: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6.ročník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Celková velikost: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188 kB 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357290" y="857232"/>
            <a:ext cx="914400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786446" y="2786058"/>
            <a:ext cx="914400" cy="914400"/>
          </a:xfrm>
          <a:prstGeom prst="ellipse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214414" y="2786058"/>
            <a:ext cx="1060704" cy="914400"/>
          </a:xfrm>
          <a:prstGeom prst="triangl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715008" y="4429132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1214414" y="4429132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>
            <a:off x="5643570" y="857232"/>
            <a:ext cx="914400" cy="1216152"/>
          </a:xfrm>
          <a:prstGeom prst="ca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857232"/>
            <a:ext cx="3088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Shodné</a:t>
            </a:r>
            <a:r>
              <a:rPr lang="cs-CZ" sz="2400" smtClean="0"/>
              <a:t> útvary</a:t>
            </a:r>
            <a:endParaRPr lang="cs-CZ" sz="2400" dirty="0"/>
          </a:p>
        </p:txBody>
      </p:sp>
      <p:sp>
        <p:nvSpPr>
          <p:cNvPr id="11" name="Elipsa 10"/>
          <p:cNvSpPr/>
          <p:nvPr/>
        </p:nvSpPr>
        <p:spPr>
          <a:xfrm>
            <a:off x="3857620" y="235743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714744" y="4643446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00430" y="1500174"/>
            <a:ext cx="40079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Pamatuj!</a:t>
            </a:r>
          </a:p>
          <a:p>
            <a:r>
              <a:rPr lang="cs-CZ" dirty="0" smtClean="0"/>
              <a:t>Shodné útvary jsou</a:t>
            </a:r>
          </a:p>
          <a:p>
            <a:r>
              <a:rPr lang="cs-CZ" dirty="0" smtClean="0"/>
              <a:t>takové, které se po přemístění kryjí.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9011 0.52639 C -0.46007 0.47569 -0.41511 0.44375 -0.36511 0.44375 C -0.31511 0.44375 -0.27014 0.47569 -0.24011 0.52639 C -0.27014 0.57708 -0.31511 0.60903 -0.36511 0.60903 C -0.41511 0.60903 -0.46007 0.57708 -0.49011 0.52639 Z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8298 -0.28797 C -0.41406 -0.28797 -0.35798 -0.2132 -0.35798 -0.1213 C -0.35798 -0.0294 -0.41406 0.04537 -0.48298 0.04537 C -0.55191 0.04537 -0.60798 -0.0294 -0.60798 -0.1213 C -0.60798 -0.2132 -0.55191 -0.28797 -0.48298 -0.28797 Z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9115 -0.24398 C -0.42223 -0.24398 -0.36615 -0.16921 -0.36615 -0.07731 C -0.36615 0.01458 -0.42223 0.08935 -0.49115 0.08935 C -0.56007 0.08935 -0.61615 0.01458 -0.61615 -0.07731 C -0.61615 -0.16921 -0.56007 -0.24398 -0.49115 -0.24398 Z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1 -0.33819 L 0.1441 -0.2169 L 0.09618 -0.02083 L -0.05799 -0.02083 L -0.1059 -0.2169 L 0.0191 -0.33819 Z " pathEditMode="relative" rAng="0" ptsTypes="FFFFFF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500166" y="1643050"/>
            <a:ext cx="978408" cy="48463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>
            <a:off x="7215206" y="521495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a nahoru 3"/>
          <p:cNvSpPr/>
          <p:nvPr/>
        </p:nvSpPr>
        <p:spPr>
          <a:xfrm>
            <a:off x="2928926" y="4214818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a nahoru 15"/>
          <p:cNvSpPr/>
          <p:nvPr/>
        </p:nvSpPr>
        <p:spPr>
          <a:xfrm>
            <a:off x="6000760" y="1643050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ětiva 16"/>
          <p:cNvSpPr/>
          <p:nvPr/>
        </p:nvSpPr>
        <p:spPr>
          <a:xfrm>
            <a:off x="4500562" y="1071546"/>
            <a:ext cx="914400" cy="914400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ětiva 17"/>
          <p:cNvSpPr/>
          <p:nvPr/>
        </p:nvSpPr>
        <p:spPr>
          <a:xfrm>
            <a:off x="1357290" y="3786190"/>
            <a:ext cx="914400" cy="914400"/>
          </a:xfrm>
          <a:prstGeom prst="chor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643174" y="928670"/>
            <a:ext cx="19078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Shodné  útvary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33333E-6 L 0.33854 -0.37801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2986 0.525 " pathEditMode="relative" ptsTypes="AA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653 -0.39908 " pathEditMode="relative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soúhelník 1"/>
          <p:cNvSpPr/>
          <p:nvPr/>
        </p:nvSpPr>
        <p:spPr>
          <a:xfrm>
            <a:off x="2071670" y="15716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ravidelný pětiúhelník 2"/>
          <p:cNvSpPr/>
          <p:nvPr/>
        </p:nvSpPr>
        <p:spPr>
          <a:xfrm>
            <a:off x="5929322" y="1428736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za 3"/>
          <p:cNvSpPr/>
          <p:nvPr/>
        </p:nvSpPr>
        <p:spPr>
          <a:xfrm>
            <a:off x="3929058" y="357187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seč 4"/>
          <p:cNvSpPr/>
          <p:nvPr/>
        </p:nvSpPr>
        <p:spPr>
          <a:xfrm>
            <a:off x="6215074" y="5357826"/>
            <a:ext cx="914400" cy="914400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Dvanáctiúhelník 5"/>
          <p:cNvSpPr/>
          <p:nvPr/>
        </p:nvSpPr>
        <p:spPr>
          <a:xfrm>
            <a:off x="3000364" y="4643446"/>
            <a:ext cx="914400" cy="914400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ámeček 6"/>
          <p:cNvSpPr/>
          <p:nvPr/>
        </p:nvSpPr>
        <p:spPr>
          <a:xfrm>
            <a:off x="928662" y="1857364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avoúhlý trojúhelník 7"/>
          <p:cNvSpPr/>
          <p:nvPr/>
        </p:nvSpPr>
        <p:spPr>
          <a:xfrm>
            <a:off x="1428728" y="4500570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seč 8"/>
          <p:cNvSpPr/>
          <p:nvPr/>
        </p:nvSpPr>
        <p:spPr>
          <a:xfrm>
            <a:off x="4429124" y="1214422"/>
            <a:ext cx="914400" cy="914400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8860" y="571480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Neshodné útvary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142984"/>
            <a:ext cx="30764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Pamatuj!</a:t>
            </a:r>
          </a:p>
          <a:p>
            <a:r>
              <a:rPr lang="cs-CZ" dirty="0" smtClean="0"/>
              <a:t>Neshodné útvary se nekryjí.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C 0.17552 0.23125 0.35121 0.4625 0.41927 0.5507 C 0.48732 0.63889 0.44757 0.58403 0.40798 0.52917 " pathEditMode="relative" ptsTypes="a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C -0.21389 0.19445 -0.42761 0.38889 -0.51285 0.46667 " pathEditMode="relative" ptsTypes="a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C 0.08785 0.17685 0.1757 0.3537 0.21302 0.41296 C 0.25035 0.47222 0.22188 0.36481 0.22431 0.35486 " pathEditMode="relative" ptsTypes="a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5 0.11297 -0.04983 0.22593 -0.05973 0.27315 " pathEditMode="relative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-0.23629 -0.4095 " pathEditMode="relative" ptsTypes="A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6" grpId="0" animBg="1"/>
      <p:bldP spid="7" grpId="0" animBg="1"/>
      <p:bldP spid="7" grpId="1" animBg="1"/>
      <p:bldP spid="8" grpId="0" animBg="1"/>
      <p:bldP spid="9" grpId="0" animBg="1"/>
      <p:bldP spid="9" grpId="1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postup 1"/>
          <p:cNvSpPr/>
          <p:nvPr/>
        </p:nvSpPr>
        <p:spPr>
          <a:xfrm>
            <a:off x="1000100" y="114298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357950" y="550070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00100" y="235743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6143636" y="100010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1071538" y="3643314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6143636" y="414338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6000760" y="264318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857224" y="51435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85984" y="500042"/>
            <a:ext cx="2359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shodné útvary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2129870">
            <a:off x="1660083" y="2835682"/>
            <a:ext cx="4669911" cy="484632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19541299">
            <a:off x="1653969" y="2425182"/>
            <a:ext cx="4770620" cy="361394"/>
          </a:xfrm>
          <a:prstGeom prst="leftArrow">
            <a:avLst>
              <a:gd name="adj1" fmla="val 0"/>
              <a:gd name="adj2" fmla="val 5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9906572">
            <a:off x="1660205" y="4454776"/>
            <a:ext cx="5244119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rot="2142989">
            <a:off x="1256817" y="4163991"/>
            <a:ext cx="5611146" cy="484632"/>
          </a:xfrm>
          <a:prstGeom prst="lef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857488" y="928670"/>
            <a:ext cx="31137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pracovního</a:t>
            </a:r>
          </a:p>
          <a:p>
            <a:r>
              <a:rPr lang="cs-CZ" dirty="0" smtClean="0"/>
              <a:t>listu č.1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soúhelník 1"/>
          <p:cNvSpPr/>
          <p:nvPr/>
        </p:nvSpPr>
        <p:spPr>
          <a:xfrm>
            <a:off x="1571604" y="142873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osoúhelník 2"/>
          <p:cNvSpPr/>
          <p:nvPr/>
        </p:nvSpPr>
        <p:spPr>
          <a:xfrm>
            <a:off x="5286380" y="428625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5500694" y="142873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2571736" y="3786190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43372" y="8572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71868" y="535782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71538" y="642918"/>
            <a:ext cx="2358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Ověř, že dané útvary</a:t>
            </a:r>
          </a:p>
          <a:p>
            <a:r>
              <a:rPr lang="cs-CZ" dirty="0" smtClean="0"/>
              <a:t>jsou shodné</a:t>
            </a:r>
            <a:endParaRPr lang="cs-CZ" dirty="0"/>
          </a:p>
        </p:txBody>
      </p:sp>
      <p:sp>
        <p:nvSpPr>
          <p:cNvPr id="12" name="Obdélník s odříznutým a zakulaceným jedním rohem 11"/>
          <p:cNvSpPr/>
          <p:nvPr/>
        </p:nvSpPr>
        <p:spPr>
          <a:xfrm>
            <a:off x="6429388" y="2500306"/>
            <a:ext cx="914400" cy="914400"/>
          </a:xfrm>
          <a:prstGeom prst="snip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s odříznutým a zakulaceným jedním rohem 12"/>
          <p:cNvSpPr/>
          <p:nvPr/>
        </p:nvSpPr>
        <p:spPr>
          <a:xfrm>
            <a:off x="928662" y="5000636"/>
            <a:ext cx="914400" cy="914400"/>
          </a:xfrm>
          <a:prstGeom prst="snip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955 -0.40949 " pathEditMode="relative" ptsTypes="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2292 -0.3463 " pathEditMode="relative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302 -0.66157 " pathEditMode="relative" ptsTypes="AA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0643 -0.36736 " pathEditMode="relative" ptsTypes="AA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5" grpId="1" animBg="1"/>
      <p:bldP spid="6" grpId="0" animBg="1"/>
      <p:bldP spid="7" grpId="0" animBg="1"/>
      <p:bldP spid="7" grpId="1" animBg="1"/>
      <p:bldP spid="12" grpId="0" animBg="1"/>
      <p:bldP spid="13" grpId="0" animBg="1"/>
      <p:bldP spid="1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5000628" y="2500306"/>
            <a:ext cx="1060704" cy="91440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Lichoběžník 2"/>
          <p:cNvSpPr/>
          <p:nvPr/>
        </p:nvSpPr>
        <p:spPr>
          <a:xfrm>
            <a:off x="2214546" y="3429000"/>
            <a:ext cx="914400" cy="1216152"/>
          </a:xfrm>
          <a:prstGeom prst="trapezoi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idelný pětiúhelník 5"/>
          <p:cNvSpPr/>
          <p:nvPr/>
        </p:nvSpPr>
        <p:spPr>
          <a:xfrm>
            <a:off x="285720" y="357166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Pravidelný pětiúhelník 7"/>
          <p:cNvSpPr/>
          <p:nvPr/>
        </p:nvSpPr>
        <p:spPr>
          <a:xfrm>
            <a:off x="1428728" y="5429264"/>
            <a:ext cx="960120" cy="914400"/>
          </a:xfrm>
          <a:prstGeom prst="pentago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smiúhelník 8"/>
          <p:cNvSpPr/>
          <p:nvPr/>
        </p:nvSpPr>
        <p:spPr>
          <a:xfrm>
            <a:off x="6715140" y="3714752"/>
            <a:ext cx="914400" cy="914400"/>
          </a:xfrm>
          <a:prstGeom prst="octag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edmiúhelník 9"/>
          <p:cNvSpPr/>
          <p:nvPr/>
        </p:nvSpPr>
        <p:spPr>
          <a:xfrm>
            <a:off x="714348" y="2214554"/>
            <a:ext cx="914400" cy="914400"/>
          </a:xfrm>
          <a:prstGeom prst="hep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idelný pětiúhelník 13"/>
          <p:cNvSpPr/>
          <p:nvPr/>
        </p:nvSpPr>
        <p:spPr>
          <a:xfrm>
            <a:off x="1643042" y="357166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Pravidelný pětiúhelník 14"/>
          <p:cNvSpPr/>
          <p:nvPr/>
        </p:nvSpPr>
        <p:spPr>
          <a:xfrm>
            <a:off x="2857488" y="428604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00694" y="5143512"/>
            <a:ext cx="31590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Ověř, který z daných útvarů</a:t>
            </a:r>
          </a:p>
          <a:p>
            <a:r>
              <a:rPr lang="cs-CZ" dirty="0" smtClean="0"/>
              <a:t>je shodný s útvarem 1</a:t>
            </a:r>
          </a:p>
          <a:p>
            <a:r>
              <a:rPr lang="cs-CZ" dirty="0" smtClean="0"/>
              <a:t>Kontrola pracovního listu č.2</a:t>
            </a:r>
            <a:endParaRPr lang="cs-CZ" dirty="0"/>
          </a:p>
        </p:txBody>
      </p:sp>
      <p:sp>
        <p:nvSpPr>
          <p:cNvPr id="17" name="Pravidelný pětiúhelník 16"/>
          <p:cNvSpPr/>
          <p:nvPr/>
        </p:nvSpPr>
        <p:spPr>
          <a:xfrm>
            <a:off x="4071934" y="428604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Pravidelný pětiúhelník 17"/>
          <p:cNvSpPr/>
          <p:nvPr/>
        </p:nvSpPr>
        <p:spPr>
          <a:xfrm>
            <a:off x="5286380" y="428604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Pravidelný pětiúhelník 18"/>
          <p:cNvSpPr/>
          <p:nvPr/>
        </p:nvSpPr>
        <p:spPr>
          <a:xfrm>
            <a:off x="6500826" y="428604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Obdélník s odříznutým a zakulaceným jedním rohem 19"/>
          <p:cNvSpPr/>
          <p:nvPr/>
        </p:nvSpPr>
        <p:spPr>
          <a:xfrm>
            <a:off x="3857620" y="2285992"/>
            <a:ext cx="914400" cy="914400"/>
          </a:xfrm>
          <a:prstGeom prst="snip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7084 -0.4412 " pathEditMode="relative" ptsTypes="AA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5747 -0.73495 " pathEditMode="relative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2.59259E-6 L 0.03142 -0.2625 " pathEditMode="relative" ptsTypes="AA"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4722 -0.27291 " pathEditMode="relative" ptsTypes="A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4966 -0.44097 " pathEditMode="relative" ptsTypes="A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4966 -0.28356 " pathEditMode="relative" ptsTypes="AA">
                                      <p:cBhvr>
                                        <p:cTn id="5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6" grpId="0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857224" y="121442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009624" y="136682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162024" y="151922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314424" y="167162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466824" y="182402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oúhlý trojúhelník 38"/>
          <p:cNvSpPr/>
          <p:nvPr/>
        </p:nvSpPr>
        <p:spPr>
          <a:xfrm>
            <a:off x="4286248" y="10715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oúhlý trojúhelník 39"/>
          <p:cNvSpPr/>
          <p:nvPr/>
        </p:nvSpPr>
        <p:spPr>
          <a:xfrm>
            <a:off x="4438648" y="12239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>
            <a:off x="4591048" y="13763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ravoúhlý trojúhelník 41"/>
          <p:cNvSpPr/>
          <p:nvPr/>
        </p:nvSpPr>
        <p:spPr>
          <a:xfrm>
            <a:off x="4743448" y="15287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oúhlý trojúhelník 42"/>
          <p:cNvSpPr/>
          <p:nvPr/>
        </p:nvSpPr>
        <p:spPr>
          <a:xfrm>
            <a:off x="4895848" y="16811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>
            <a:off x="5048248" y="18335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>
            <a:off x="5200648" y="198594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>
            <a:off x="2786050" y="371475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>
            <a:off x="2938450" y="386715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>
            <a:off x="3090850" y="401955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>
            <a:off x="3243250" y="417195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>
            <a:off x="3395650" y="432435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>
            <a:off x="3548050" y="447675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714480" y="192880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929454" y="500063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ravoúhlý trojúhelník 52"/>
          <p:cNvSpPr/>
          <p:nvPr/>
        </p:nvSpPr>
        <p:spPr>
          <a:xfrm>
            <a:off x="1000100" y="5429264"/>
            <a:ext cx="914400" cy="914400"/>
          </a:xfrm>
          <a:prstGeom prst="rt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>
            <a:off x="6286512" y="1142984"/>
            <a:ext cx="1216152" cy="914400"/>
          </a:xfrm>
          <a:prstGeom prst="parallelogram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2500298" y="500042"/>
            <a:ext cx="3841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Ověř, zda jsou dané útvary shodné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00533 L 0.56979 0.4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59844 0.46204 " pathEditMode="relative" ptsTypes="AA">
                                      <p:cBhvr>
                                        <p:cTn id="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111E-6 L 0.62222 0.51436 " pathEditMode="relative" ptsTypes="AA">
                                      <p:cBhvr>
                                        <p:cTn id="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4444E-6 L -0.45677 0.4935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" y="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35452 0.6298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" y="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9931 -0.49329 " pathEditMode="relative" ptsTypes="AA">
                                      <p:cBhvr>
                                        <p:cTn id="2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7" grpId="0" animBg="1"/>
      <p:bldP spid="39" grpId="0" animBg="1"/>
      <p:bldP spid="45" grpId="0" animBg="1"/>
      <p:bldP spid="51" grpId="0" animBg="1"/>
      <p:bldP spid="3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612" y="571480"/>
            <a:ext cx="1353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857364"/>
            <a:ext cx="6725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Shodné útvary jsou takové útvary, které se po přemístění kryjí.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2428868"/>
            <a:ext cx="3934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Říkáme tedy, že útvary jsou shodné.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3000372"/>
            <a:ext cx="6849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Shodné mohou být: rovinné útvary ( </a:t>
            </a:r>
            <a:r>
              <a:rPr lang="cs-CZ" dirty="0" err="1" smtClean="0"/>
              <a:t>např.úsečky</a:t>
            </a:r>
            <a:r>
              <a:rPr lang="cs-CZ" dirty="0" smtClean="0"/>
              <a:t>, trojúhelníky…)</a:t>
            </a:r>
          </a:p>
          <a:p>
            <a:r>
              <a:rPr lang="cs-CZ" dirty="0" smtClean="0"/>
              <a:t>a prostorové  ( krychle, kvádry, jehlan …)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3" y="3857628"/>
            <a:ext cx="7072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Neshodné útvary jsou takové útvary, které se po přemístění nekryjí.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K jednotlivým prezentacím mají žáci jako dopomoc učebnici. Prezentace slouží k ověření jejich již předchozích znalostí. Slouží k opakování daného učiva. Časově zabírá prezentace asi 20 minut včetně plnění úkolů.</a:t>
            </a:r>
          </a:p>
          <a:p>
            <a:r>
              <a:rPr lang="cs-CZ" dirty="0" smtClean="0"/>
              <a:t>2.Snímek č.6 slouží jako zpětná vazba pro kontrolu úkolu. Žáci splní úkol nejprve samostatně na pracovním listě a pak teprve proběhne prezentace správného splnění.</a:t>
            </a:r>
          </a:p>
          <a:p>
            <a:r>
              <a:rPr lang="cs-CZ" dirty="0" smtClean="0"/>
              <a:t>3.U snímku číslo 8 mají žáci ukázku splněného úkolu, který mají k dispozici na samostatném listu a pomoci průsvitky ověřují, který z útvarů je shodný s útvarem číslo 1.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Nástroje sady Microsoft Office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284</TotalTime>
  <Words>245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Shodné a neshodné útvary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Metodický list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Osová souměrnost – 6. ročník</dc:title>
  <dc:creator>Zástupce</dc:creator>
  <cp:lastModifiedBy>Zástupce</cp:lastModifiedBy>
  <cp:revision>43</cp:revision>
  <dcterms:created xsi:type="dcterms:W3CDTF">2012-01-17T08:51:54Z</dcterms:created>
  <dcterms:modified xsi:type="dcterms:W3CDTF">2013-11-12T10:48:40Z</dcterms:modified>
</cp:coreProperties>
</file>