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3" r:id="rId10"/>
    <p:sldId id="267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F17889-010C-4013-B79A-BCBBE4FF0891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BF34DB-A659-4463-93AA-B1897BA9F8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BF34DB-A659-4463-93AA-B1897BA9F83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01EFD1-94E1-48BC-B6B0-3039C5DA130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7D14EC-B965-4A2E-993F-3239FC827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01EFD1-94E1-48BC-B6B0-3039C5DA130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7D14EC-B965-4A2E-993F-3239FC827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01EFD1-94E1-48BC-B6B0-3039C5DA130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7D14EC-B965-4A2E-993F-3239FC827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01EFD1-94E1-48BC-B6B0-3039C5DA130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7D14EC-B965-4A2E-993F-3239FC827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01EFD1-94E1-48BC-B6B0-3039C5DA130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7D14EC-B965-4A2E-993F-3239FC827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01EFD1-94E1-48BC-B6B0-3039C5DA130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7D14EC-B965-4A2E-993F-3239FC827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01EFD1-94E1-48BC-B6B0-3039C5DA130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7D14EC-B965-4A2E-993F-3239FC827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01EFD1-94E1-48BC-B6B0-3039C5DA130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7D14EC-B965-4A2E-993F-3239FC827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01EFD1-94E1-48BC-B6B0-3039C5DA130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7D14EC-B965-4A2E-993F-3239FC827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01EFD1-94E1-48BC-B6B0-3039C5DA130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7D14EC-B965-4A2E-993F-3239FC827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01EFD1-94E1-48BC-B6B0-3039C5DA130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7D14EC-B965-4A2E-993F-3239FC827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F01EFD1-94E1-48BC-B6B0-3039C5DA130C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C7D14EC-B965-4A2E-993F-3239FC827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Úhel - shrnutí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VY_32_Inovace_17 SOU-2</a:t>
            </a:r>
          </a:p>
          <a:p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Mgr.Ludmila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Souralová</a:t>
            </a:r>
            <a:endParaRPr lang="cs-CZ" sz="1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5000636"/>
            <a:ext cx="5753100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0100" y="1000108"/>
            <a:ext cx="1218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1071538" y="1428736"/>
            <a:ext cx="7500990" cy="40811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FF0000"/>
                </a:solidFill>
              </a:rPr>
              <a:t>Anotace: velikost úhlu, rozdělení úhlů podle velikosti,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jednotky velikosti úhlu,převádění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dirty="0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Mgr.Ludmila</a:t>
            </a:r>
            <a:r>
              <a:rPr lang="cs-CZ" dirty="0" smtClean="0"/>
              <a:t> </a:t>
            </a:r>
            <a:r>
              <a:rPr lang="cs-CZ" dirty="0" err="1" smtClean="0"/>
              <a:t>Souralová</a:t>
            </a:r>
            <a:endParaRPr lang="cs-CZ" dirty="0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Očekávaný výstup: </a:t>
            </a:r>
            <a:r>
              <a:rPr lang="cs-CZ" dirty="0" smtClean="0"/>
              <a:t>upevnění a procvičení znalostí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o úhlech, sčítání a odčítání úhlů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Speciální vzdělávací potřeby:</a:t>
            </a:r>
            <a:r>
              <a:rPr lang="cs-CZ" b="1" dirty="0" smtClean="0"/>
              <a:t> </a:t>
            </a:r>
            <a:r>
              <a:rPr lang="cs-CZ" dirty="0" smtClean="0"/>
              <a:t> žádné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Klíčová slova:</a:t>
            </a:r>
            <a:r>
              <a:rPr lang="cs-CZ" b="1" dirty="0" smtClean="0"/>
              <a:t> </a:t>
            </a:r>
            <a:r>
              <a:rPr lang="cs-CZ" dirty="0" smtClean="0"/>
              <a:t>Úhel přímý, pravý, ostrý, tupý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Druh učebního materiálu:</a:t>
            </a:r>
            <a:r>
              <a:rPr lang="cs-CZ" b="1" dirty="0" smtClean="0"/>
              <a:t> </a:t>
            </a:r>
            <a:r>
              <a:rPr lang="cs-CZ" dirty="0" smtClean="0"/>
              <a:t>pracovní list, prezentace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Druh </a:t>
            </a:r>
            <a:r>
              <a:rPr lang="cs-CZ" b="1" dirty="0" err="1" smtClean="0">
                <a:solidFill>
                  <a:srgbClr val="FF0000"/>
                </a:solidFill>
              </a:rPr>
              <a:t>interaktivity</a:t>
            </a:r>
            <a:r>
              <a:rPr lang="cs-CZ" b="1" dirty="0" smtClean="0">
                <a:solidFill>
                  <a:srgbClr val="FF0000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aktivita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pro druhý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stupeň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6.ročník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  <a:r>
              <a:rPr lang="cs-CZ" b="1" dirty="0" smtClean="0">
                <a:solidFill>
                  <a:srgbClr val="FF0000"/>
                </a:solidFill>
              </a:rPr>
              <a:t>Celková velikost:</a:t>
            </a:r>
            <a:r>
              <a:rPr lang="cs-CZ" b="1" dirty="0" smtClean="0"/>
              <a:t> </a:t>
            </a:r>
            <a:r>
              <a:rPr lang="cs-CZ" dirty="0" smtClean="0"/>
              <a:t>176 kB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NEZAPOMEŇ!                                     1 stupeň = 60 minut!</a:t>
            </a:r>
            <a:endParaRPr lang="cs-CZ" sz="1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Jednotky velikosti úhlu: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Stupeň</a:t>
            </a:r>
          </a:p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Minuta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 stupeň = 60 minut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1º = 60'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Převáděj: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3º = </a:t>
            </a:r>
          </a:p>
          <a:p>
            <a:r>
              <a:rPr lang="cs-CZ" sz="160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º 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7º 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12º 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9º 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2º =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180'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600'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420'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720'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540'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120'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Pamatuj!       60 minut = 1 stupeň!</a:t>
            </a:r>
            <a:endParaRPr lang="cs-CZ" sz="1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60 minut = 1 stupeň</a:t>
            </a:r>
          </a:p>
          <a:p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Převáděj: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360'  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120' 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540'=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180' 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420' 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240' =</a:t>
            </a:r>
          </a:p>
          <a:p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endParaRPr lang="cs-CZ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6 º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2 º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9 º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3 º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7 º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4 º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9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Blahopřeji k úspěšnému řešení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OPAKUJEME: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Převeď  na minuty: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8º 12' 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4º 28' 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9º 36' 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6º19' =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b="1" dirty="0" smtClean="0">
                <a:latin typeface="Arial" pitchFamily="34" charset="0"/>
                <a:cs typeface="Arial" pitchFamily="34" charset="0"/>
              </a:rPr>
              <a:t>Převeď na stupně a minuty: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260'=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90' 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132'=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66' =</a:t>
            </a:r>
          </a:p>
          <a:p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492'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268'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576'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379'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4º20'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1º30'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2º12'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1º 6'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4929198"/>
            <a:ext cx="8183880" cy="1051560"/>
          </a:xfrm>
        </p:spPr>
        <p:txBody>
          <a:bodyPr>
            <a:normAutofit/>
          </a:bodyPr>
          <a:lstStyle/>
          <a:p>
            <a:r>
              <a:rPr lang="cs-CZ" sz="3200" dirty="0" smtClean="0">
                <a:cs typeface="Arial" pitchFamily="34" charset="0"/>
              </a:rPr>
              <a:t>Blahopřeji k úspěšnému řešení !</a:t>
            </a:r>
            <a:endParaRPr lang="cs-CZ" sz="3200" dirty="0"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Úhly malé i větší</a:t>
            </a:r>
          </a:p>
          <a:p>
            <a:pPr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Přiřaď:</a:t>
            </a:r>
          </a:p>
          <a:p>
            <a:pPr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Ostrý úhel</a:t>
            </a: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Tupý úhel</a:t>
            </a: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Pravý úhel</a:t>
            </a: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Přímý úhel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Velikost menší než 90º( a větší než 0º)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Velikost větší než 90º a menší než 180º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Velikost = 90º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Velikost = 180º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28662" y="1285860"/>
            <a:ext cx="535785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Přiřaď ,co k sobě patří: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Úhel ostrý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Úhel přímý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Úhel pravý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Úhel tupý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 rot="5400000">
            <a:off x="5357818" y="2428868"/>
            <a:ext cx="142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6000760" y="3143248"/>
            <a:ext cx="9286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4572000" y="4929198"/>
            <a:ext cx="12144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16200000" flipV="1">
            <a:off x="3857620" y="4143380"/>
            <a:ext cx="1000132" cy="571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7000892" y="4286256"/>
            <a:ext cx="150019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10800000" flipV="1">
            <a:off x="2500298" y="5429264"/>
            <a:ext cx="1071570" cy="6429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rot="5400000" flipH="1" flipV="1">
            <a:off x="2250265" y="5036355"/>
            <a:ext cx="1285884" cy="6429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>
            <a:off x="3929058" y="4429132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>
            <a:off x="2143108" y="5572140"/>
            <a:ext cx="914400" cy="914400"/>
          </a:xfrm>
          <a:prstGeom prst="arc">
            <a:avLst>
              <a:gd name="adj1" fmla="val 17171356"/>
              <a:gd name="adj2" fmla="val 199781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0226 0.47245 " pathEditMode="relative" ptsTypes="AA">
                                      <p:cBhvr>
                                        <p:cTn id="3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7483 0.16806 " pathEditMode="relative" ptsTypes="AA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4879 -0.15741 " pathEditMode="relative" ptsTypes="AA">
                                      <p:cBhvr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945 0.01389 L 0.37934 0.0243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cs typeface="Arial" pitchFamily="34" charset="0"/>
              </a:rPr>
              <a:t>Blahopřeji k úspěšnému řešení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Rozhodni:</a:t>
            </a:r>
          </a:p>
          <a:p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Ostrý úhel je menší než 0º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Tupý úhel má velikost 90º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Přímý úhel má 180º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Pravý úhel je větší než 0º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Ostrý úhel má velikost 121º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Tupý úhel je menší než 180º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Pravý úhel má velikost 90º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Přímý úhel je menší než 0º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Tupý úhel je vždy menší než 90º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Ostrý úhel je vždy větší než 0º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Ostrý úhel může mít velikost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   45º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Ne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Ne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Ano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Ano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Ne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Ano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Ne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Ne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Ano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Ano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0430" y="150017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285720" y="1714488"/>
            <a:ext cx="3786182" cy="5327667"/>
          </a:xfrm>
        </p:spPr>
        <p:txBody>
          <a:bodyPr>
            <a:normAutofit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r>
              <a:rPr lang="cs-CZ" sz="2000" dirty="0" smtClean="0"/>
              <a:t>Domácí …                                                       </a:t>
            </a:r>
          </a:p>
          <a:p>
            <a:r>
              <a:rPr lang="cs-CZ" sz="2000" dirty="0" smtClean="0"/>
              <a:t>Jinak mašle</a:t>
            </a:r>
          </a:p>
          <a:p>
            <a:r>
              <a:rPr lang="cs-CZ" sz="2000" dirty="0" smtClean="0"/>
              <a:t>Psací potřeba</a:t>
            </a:r>
          </a:p>
          <a:p>
            <a:r>
              <a:rPr lang="cs-CZ" sz="2000" dirty="0" smtClean="0"/>
              <a:t>Společenská událost</a:t>
            </a:r>
          </a:p>
          <a:p>
            <a:r>
              <a:rPr lang="cs-CZ" sz="2000" dirty="0" smtClean="0"/>
              <a:t>Příjemná činnost</a:t>
            </a:r>
          </a:p>
          <a:p>
            <a:r>
              <a:rPr lang="cs-CZ" sz="2000" dirty="0" smtClean="0"/>
              <a:t>Zbytek po stromu</a:t>
            </a:r>
          </a:p>
          <a:p>
            <a:r>
              <a:rPr lang="cs-CZ" sz="2000" dirty="0" smtClean="0"/>
              <a:t>Jinak tlak</a:t>
            </a:r>
          </a:p>
          <a:p>
            <a:r>
              <a:rPr lang="cs-CZ" sz="2000" dirty="0" smtClean="0"/>
              <a:t>Maminka</a:t>
            </a:r>
          </a:p>
          <a:p>
            <a:r>
              <a:rPr lang="cs-CZ" sz="2000" dirty="0" smtClean="0"/>
              <a:t>Medvídek …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Tajenka:  ÚHEL PŘÍMÝ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Má velikost:  180º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57884" y="514351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86314" y="335756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9124" y="335756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500694" y="300037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43504" y="300037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786314" y="300037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9124" y="300037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714744" y="264318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071934" y="264318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429124" y="264318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143504" y="264318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786314" y="264318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57884" y="228599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500694" y="228599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143504" y="228599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786314" y="228599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Ú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500694" y="514351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786314" y="514351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500694" y="407194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143504" y="407194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786314" y="407194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Ř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429124" y="407194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071934" y="407194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215074" y="371475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857884" y="371475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500694" y="371475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143504" y="371475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786314" y="371475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429124" y="371475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5500694" y="335756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143504" y="335756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4429124" y="514351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5857884" y="478632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5500694" y="478632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5143504" y="478632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4786314" y="478632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500694" y="442913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5143504" y="442913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4786314" y="442913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429124" y="442913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5143504" y="5143512"/>
            <a:ext cx="35719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285984" y="785794"/>
            <a:ext cx="19656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Doplň tajenku: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2" dur="5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" dur="5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8" dur="5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9" dur="5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1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uiExpand="1" build="allAtOnce" animBg="1"/>
      <p:bldP spid="42" grpId="0" animBg="1"/>
      <p:bldP spid="43" grpId="0" animBg="1"/>
      <p:bldP spid="4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 rot="16200000" flipH="1">
            <a:off x="4107653" y="2536025"/>
            <a:ext cx="3643338" cy="18573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0800000" flipV="1">
            <a:off x="4286248" y="1643050"/>
            <a:ext cx="2571768" cy="19288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429256" y="2285992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14942" y="2857496"/>
            <a:ext cx="571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90º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14942" y="2428868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γ</a:t>
            </a: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 rot="5400000">
            <a:off x="5464975" y="3750471"/>
            <a:ext cx="1928826" cy="12858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500826" y="4286256"/>
            <a:ext cx="5100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94º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86512" y="4643446"/>
            <a:ext cx="4686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δ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57950" y="3857628"/>
            <a:ext cx="256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β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72198" y="4286256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57290" y="1357298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000364" y="1071546"/>
            <a:ext cx="151676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Dopočítej:</a:t>
            </a:r>
          </a:p>
          <a:p>
            <a:endParaRPr lang="cs-CZ" dirty="0" smtClean="0"/>
          </a:p>
          <a:p>
            <a:r>
              <a:rPr lang="cs-CZ" dirty="0" smtClean="0"/>
              <a:t>α  = 90º</a:t>
            </a:r>
          </a:p>
          <a:p>
            <a:r>
              <a:rPr lang="el-GR" dirty="0" smtClean="0"/>
              <a:t>Β</a:t>
            </a:r>
            <a:r>
              <a:rPr lang="cs-CZ" dirty="0" smtClean="0"/>
              <a:t>  = 90º</a:t>
            </a:r>
          </a:p>
          <a:p>
            <a:r>
              <a:rPr lang="el-GR" dirty="0" smtClean="0"/>
              <a:t>γ</a:t>
            </a:r>
            <a:r>
              <a:rPr lang="cs-CZ" dirty="0" smtClean="0"/>
              <a:t>  = 90º</a:t>
            </a:r>
          </a:p>
          <a:p>
            <a:r>
              <a:rPr lang="cs-CZ" dirty="0" smtClean="0"/>
              <a:t>δ  = 90º</a:t>
            </a:r>
            <a:endParaRPr lang="cs-CZ" dirty="0"/>
          </a:p>
        </p:txBody>
      </p:sp>
      <p:cxnSp>
        <p:nvCxnSpPr>
          <p:cNvPr id="31" name="Přímá spojovací čára 30"/>
          <p:cNvCxnSpPr/>
          <p:nvPr/>
        </p:nvCxnSpPr>
        <p:spPr>
          <a:xfrm rot="16200000" flipH="1">
            <a:off x="857224" y="4286256"/>
            <a:ext cx="1200152" cy="1200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0800000" flipV="1">
            <a:off x="785786" y="4357694"/>
            <a:ext cx="1285884" cy="10001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1500166" y="4714884"/>
            <a:ext cx="6529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63º</a:t>
            </a:r>
            <a:endParaRPr lang="cs-CZ" sz="1400" dirty="0"/>
          </a:p>
        </p:txBody>
      </p:sp>
      <p:sp>
        <p:nvSpPr>
          <p:cNvPr id="42" name="TextovéPole 41"/>
          <p:cNvSpPr txBox="1"/>
          <p:nvPr/>
        </p:nvSpPr>
        <p:spPr>
          <a:xfrm flipH="1">
            <a:off x="1285852" y="450057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071538" y="4714884"/>
            <a:ext cx="3273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β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285852" y="500063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γ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643174" y="4071942"/>
            <a:ext cx="13324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α</a:t>
            </a:r>
            <a:r>
              <a:rPr lang="cs-CZ" dirty="0" smtClean="0"/>
              <a:t>  = 117º</a:t>
            </a:r>
          </a:p>
          <a:p>
            <a:r>
              <a:rPr lang="el-GR" dirty="0" smtClean="0"/>
              <a:t>Β</a:t>
            </a:r>
            <a:r>
              <a:rPr lang="cs-CZ" dirty="0" smtClean="0"/>
              <a:t>  =  63º</a:t>
            </a:r>
          </a:p>
          <a:p>
            <a:r>
              <a:rPr lang="cs-CZ" dirty="0" smtClean="0"/>
              <a:t>γ  = 117º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Metodický list:</a:t>
            </a:r>
          </a:p>
          <a:p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1.Prezentace slouží k opakování učiva. Součástí je pracovní list.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2.Žáci nejprve splní zadaný úkol a pak následuje kontrola 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3.Pracovní list lze nahradit samostatnou prací žáka u počítače.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Nástroje sady Microsoft Office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291</TotalTime>
  <Words>551</Words>
  <Application>Microsoft Office PowerPoint</Application>
  <PresentationFormat>Předvádění na obrazovce (4:3)</PresentationFormat>
  <Paragraphs>255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Úhel - shrnutí</vt:lpstr>
      <vt:lpstr>Snímek 2</vt:lpstr>
      <vt:lpstr>NEZAPOMEŇ!                                     1 stupeň = 60 minut!</vt:lpstr>
      <vt:lpstr>Pamatuj!       60 minut = 1 stupeň!</vt:lpstr>
      <vt:lpstr>Blahopřeji k úspěšnému řešení !</vt:lpstr>
      <vt:lpstr>Blahopřeji k úspěšnému řešení !</vt:lpstr>
      <vt:lpstr>Snímek 7</vt:lpstr>
      <vt:lpstr>Blahopřeji k úspěšnému řešení !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Zástupce</dc:creator>
  <cp:lastModifiedBy>Zástupce</cp:lastModifiedBy>
  <cp:revision>34</cp:revision>
  <dcterms:created xsi:type="dcterms:W3CDTF">2012-03-26T11:36:44Z</dcterms:created>
  <dcterms:modified xsi:type="dcterms:W3CDTF">2013-11-12T10:50:37Z</dcterms:modified>
</cp:coreProperties>
</file>