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39F422E-42F3-4605-9352-753463DDD483}" type="datetimeFigureOut">
              <a:rPr lang="cs-CZ" smtClean="0"/>
              <a:pPr/>
              <a:t>30.8.2013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4AA6A3D-E332-4BB5-B696-FA18D2ED78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28092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err="1" smtClean="0">
                <a:solidFill>
                  <a:srgbClr val="0070C0"/>
                </a:solidFill>
                <a:latin typeface="Algerian" pitchFamily="82" charset="0"/>
                <a:cs typeface="Times New Roman" pitchFamily="18" charset="0"/>
              </a:rPr>
              <a:t>Present</a:t>
            </a:r>
            <a:r>
              <a:rPr lang="cs-CZ" sz="8000" b="1" dirty="0" smtClean="0">
                <a:solidFill>
                  <a:srgbClr val="0070C0"/>
                </a:solidFill>
                <a:latin typeface="Algerian" pitchFamily="82" charset="0"/>
                <a:cs typeface="Times New Roman" pitchFamily="18" charset="0"/>
              </a:rPr>
              <a:t> </a:t>
            </a:r>
            <a:r>
              <a:rPr lang="cs-CZ" sz="8000" b="1" dirty="0" err="1" smtClean="0">
                <a:solidFill>
                  <a:srgbClr val="0070C0"/>
                </a:solidFill>
                <a:latin typeface="Algerian" pitchFamily="82" charset="0"/>
                <a:cs typeface="Times New Roman" pitchFamily="18" charset="0"/>
              </a:rPr>
              <a:t>tenses</a:t>
            </a:r>
            <a:endParaRPr lang="cs-CZ" sz="8000" b="1" dirty="0" smtClean="0">
              <a:solidFill>
                <a:srgbClr val="0070C0"/>
              </a:solidFill>
              <a:latin typeface="Algerian" pitchFamily="82" charset="0"/>
              <a:cs typeface="Times New Roman" pitchFamily="18" charset="0"/>
            </a:endParaRPr>
          </a:p>
          <a:p>
            <a:endParaRPr lang="cs-CZ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sz="2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Lucia</a:t>
            </a:r>
            <a:r>
              <a:rPr lang="cs-CZ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Púčková</a:t>
            </a:r>
            <a:endParaRPr lang="cs-CZ" sz="28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VY_32_Inovace_19 PL-3</a:t>
            </a:r>
          </a:p>
          <a:p>
            <a:pPr algn="ctr"/>
            <a:r>
              <a:rPr lang="cs-CZ" sz="28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ZŠ a MŠ </a:t>
            </a:r>
            <a:r>
              <a:rPr lang="cs-CZ" sz="28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Nedašov</a:t>
            </a:r>
            <a:endParaRPr lang="cs-CZ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869160"/>
            <a:ext cx="763284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026" name="Picture 2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0648"/>
            <a:ext cx="1707185" cy="1824228"/>
          </a:xfrm>
          <a:prstGeom prst="rect">
            <a:avLst/>
          </a:prstGeom>
          <a:noFill/>
        </p:spPr>
      </p:pic>
      <p:pic>
        <p:nvPicPr>
          <p:cNvPr id="1027" name="Picture 3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60648"/>
            <a:ext cx="1830629" cy="1149401"/>
          </a:xfrm>
          <a:prstGeom prst="rect">
            <a:avLst/>
          </a:prstGeom>
          <a:noFill/>
        </p:spPr>
      </p:pic>
      <p:pic>
        <p:nvPicPr>
          <p:cNvPr id="1029" name="Picture 5" descr="C:\Users\Puckova-nb\AppData\Local\Microsoft\Windows\Temporary Internet Files\Content.IE5\S7687CZ2\MC90044053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628800"/>
            <a:ext cx="173355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95536" y="332656"/>
          <a:ext cx="8208912" cy="6067715"/>
        </p:xfrm>
        <a:graphic>
          <a:graphicData uri="http://schemas.openxmlformats.org/drawingml/2006/table">
            <a:tbl>
              <a:tblPr/>
              <a:tblGrid>
                <a:gridCol w="2376264"/>
                <a:gridCol w="1291659"/>
                <a:gridCol w="688975"/>
                <a:gridCol w="690562"/>
                <a:gridCol w="690563"/>
                <a:gridCol w="862012"/>
                <a:gridCol w="1608877"/>
              </a:tblGrid>
              <a:tr h="77000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prezentace slouží jako opakování a prohloubení učiva gramatiky spojené s užíváním přítomného času v jazyce anglickém, prezentace je zaměřena 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Present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Simple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Present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Continuous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Autor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Mgr. Lucia Púčková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Jazyk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anglický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2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Oček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vaný výstup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žáci 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dokáží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rozlišit rozdíly mezi užitím přítomného času prostého a průběhového, jsou schopni užívat oba časy v gramatických cvičeních i komunikaci v jazyce anglickém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Speci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vzděl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vac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potřeby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é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čov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slova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Present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simple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Present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Continuous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Druh učebn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ho materi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lu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prezentace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5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Druh interaktivity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kombinovan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á, samostatný úkol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skupina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Stupeň a typ vzděl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z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kladn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vzděl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–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druhý stupeň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2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Typick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věkov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skupina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žáci 6. tříd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0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Celkov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velikost 2, 42 MB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Datum   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červen  2012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3529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/>
            <a:r>
              <a:rPr lang="cs-CZ" sz="3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endParaRPr lang="cs-CZ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/>
            <a:endParaRPr lang="cs-CZ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/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= přítomný čas prostý používáme u činností, které provádíme opakovaně, pravidelně            </a:t>
            </a:r>
          </a:p>
          <a:p>
            <a:pPr marL="742950" indent="-742950" algn="ctr"/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endParaRPr lang="cs-CZ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Puckova-nb\AppData\Local\Microsoft\Windows\Temporary Internet Files\Content.IE5\DE4CGPLA\MC9003463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988840"/>
            <a:ext cx="1512168" cy="13681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23528" y="2492896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Běžně užíváme u přítomného času prostého spojení</a:t>
            </a:r>
            <a:r>
              <a:rPr lang="cs-CZ" b="1" dirty="0" smtClean="0"/>
              <a:t>: every day, every </a:t>
            </a:r>
            <a:r>
              <a:rPr lang="cs-CZ" b="1" dirty="0" err="1" smtClean="0"/>
              <a:t>week</a:t>
            </a:r>
            <a:r>
              <a:rPr lang="cs-CZ" b="1" dirty="0" smtClean="0"/>
              <a:t>, every </a:t>
            </a:r>
            <a:r>
              <a:rPr lang="cs-CZ" b="1" dirty="0" err="1" smtClean="0"/>
              <a:t>month</a:t>
            </a:r>
            <a:r>
              <a:rPr lang="cs-CZ" b="1" dirty="0" smtClean="0"/>
              <a:t>,…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429000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</a:rPr>
              <a:t>  </a:t>
            </a:r>
            <a:r>
              <a:rPr lang="cs-CZ" sz="2800" b="1" dirty="0" err="1" smtClean="0">
                <a:solidFill>
                  <a:srgbClr val="0070C0"/>
                </a:solidFill>
              </a:rPr>
              <a:t>Simple</a:t>
            </a:r>
            <a:r>
              <a:rPr lang="cs-CZ" sz="2800" b="1" dirty="0" smtClean="0">
                <a:solidFill>
                  <a:srgbClr val="0070C0"/>
                </a:solidFill>
              </a:rPr>
              <a:t> tvoříme tvarem infinitivu významového slovesa, ve 3. os. č. </a:t>
            </a:r>
            <a:r>
              <a:rPr lang="cs-CZ" sz="2800" b="1" dirty="0" err="1" smtClean="0">
                <a:solidFill>
                  <a:srgbClr val="0070C0"/>
                </a:solidFill>
              </a:rPr>
              <a:t>j</a:t>
            </a:r>
            <a:r>
              <a:rPr lang="cs-CZ" sz="2800" b="1" dirty="0" smtClean="0">
                <a:solidFill>
                  <a:srgbClr val="0070C0"/>
                </a:solidFill>
              </a:rPr>
              <a:t>. přidáváme koncovku -s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5085184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reads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He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sings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He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plays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640960" cy="341632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cs-CZ" sz="2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Časování sloves v přítomném čase prostém:</a:t>
            </a:r>
          </a:p>
          <a:p>
            <a:endParaRPr lang="cs-CZ" sz="2400" b="1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affirmative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You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sing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4077072"/>
            <a:ext cx="84249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Já zpívám             My zpíváme, vy zpíváte, oni zpívají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Ty zpíváš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On zpívá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Ona zpívá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Ono zpívá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Puckova-nb\AppData\Local\Microsoft\Windows\Temporary Internet Files\Content.IE5\K0O7W0UI\MC90044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509120"/>
            <a:ext cx="2664296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 sloves, která končí na –o, přidáváme ve 3.os.č.j. koncovku –es</a:t>
            </a:r>
          </a:p>
          <a:p>
            <a:endParaRPr lang="cs-CZ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Puckova-nb\AppData\Local\Microsoft\Windows\Temporary Internet Files\Content.IE5\S7687CZ2\MP9004393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196752"/>
            <a:ext cx="4824536" cy="4212728"/>
          </a:xfrm>
          <a:prstGeom prst="rect">
            <a:avLst/>
          </a:prstGeom>
          <a:noFill/>
        </p:spPr>
      </p:pic>
      <p:pic>
        <p:nvPicPr>
          <p:cNvPr id="2052" name="Picture 4" descr="C:\Users\Puckova-nb\AppData\Local\Microsoft\Windows\Temporary Internet Files\Content.IE5\K0O7W0UI\MP9004394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85592"/>
            <a:ext cx="3744416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cs-CZ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Otázky v přítomném čase prostém tvoříme pomocí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přidáme infinitiv slovesa</a:t>
            </a: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492896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you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she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it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you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play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uckova-nb\AppData\Local\Microsoft\Windows\Temporary Internet Files\Content.IE5\S7687CZ2\MC9004398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916832"/>
            <a:ext cx="2376264" cy="2376264"/>
          </a:xfrm>
          <a:prstGeom prst="rect">
            <a:avLst/>
          </a:prstGeom>
          <a:noFill/>
        </p:spPr>
      </p:pic>
      <p:pic>
        <p:nvPicPr>
          <p:cNvPr id="1029" name="Picture 5" descr="C:\Users\Puckova-nb\AppData\Local\Microsoft\Windows\Temporary Internet Files\Content.IE5\DE4CGPLA\MC90044036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356992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548680"/>
            <a:ext cx="712879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negative: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Zápor v čase přítomném tvoříme pomocí tvarů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`t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přidáme infinitiv.</a:t>
            </a:r>
            <a:endParaRPr lang="cs-CZ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564904"/>
            <a:ext cx="6768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don`t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dance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Puckova-nb\AppData\Local\Microsoft\Windows\Temporary Internet Files\Content.IE5\K0O7W0UI\MC9003826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772816"/>
            <a:ext cx="2304256" cy="3861048"/>
          </a:xfrm>
          <a:prstGeom prst="rect">
            <a:avLst/>
          </a:prstGeom>
          <a:noFill/>
        </p:spPr>
      </p:pic>
      <p:pic>
        <p:nvPicPr>
          <p:cNvPr id="3081" name="Picture 9" descr="C:\Users\Puckova-nb\AppData\Local\Microsoft\Windows\Temporary Internet Files\Content.IE5\K0O7W0UI\MP90041012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276872"/>
            <a:ext cx="2808312" cy="4293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260648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Continuous</a:t>
            </a:r>
            <a:endParaRPr lang="cs-CZ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Přítomný čas průběhový</a:t>
            </a: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340768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přítomný čas průběhový vyjadřuje děj, který právě probíhá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132856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tvoříme pomocí slovesa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významového slovesa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koncovkou -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ing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212976"/>
            <a:ext cx="80648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You are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7904" y="3284984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You are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</a:p>
          <a:p>
            <a:pPr algn="just"/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piano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Puckova-nb\AppData\Local\Microsoft\Windows\Temporary Internet Files\Content.IE5\AM1I8PN9\MC900440452[3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437112"/>
            <a:ext cx="1728465" cy="211683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4932040" y="5013176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girls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boys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try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translate it.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questions</a:t>
            </a: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Otázky v přítomném čase průběhovém tvoříme tak, že tvary slovesa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vložíme před podmět</a:t>
            </a:r>
            <a:endParaRPr lang="cs-CZ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492896"/>
            <a:ext cx="3096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you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it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87824" y="2492896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you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Puckova-nb\AppData\Local\Microsoft\Windows\Temporary Internet Files\Content.IE5\AM1I8PN9\MP9004385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429000"/>
            <a:ext cx="3240360" cy="3050280"/>
          </a:xfrm>
          <a:prstGeom prst="rect">
            <a:avLst/>
          </a:prstGeom>
          <a:noFill/>
        </p:spPr>
      </p:pic>
      <p:pic>
        <p:nvPicPr>
          <p:cNvPr id="2051" name="Picture 3" descr="C:\Users\Puckova-nb\AppData\Local\Microsoft\Windows\Temporary Internet Files\Content.IE5\S7687CZ2\MC9004324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365104"/>
            <a:ext cx="1787525" cy="186055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339752" y="4725144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like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do !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32656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Continuous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negative</a:t>
            </a: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26876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Zápor u přítomného času průběhového tvoříme jednoduše tak, že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 tvar slovesa to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vložíme not.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80928"/>
            <a:ext cx="28083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71800" y="2780928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 not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Puckova-nb\AppData\Local\Microsoft\Windows\Temporary Internet Files\Content.IE5\S7687CZ2\MC9002332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149080"/>
            <a:ext cx="2566657" cy="1813711"/>
          </a:xfrm>
          <a:prstGeom prst="rect">
            <a:avLst/>
          </a:prstGeom>
          <a:noFill/>
        </p:spPr>
      </p:pic>
      <p:pic>
        <p:nvPicPr>
          <p:cNvPr id="3075" name="Picture 3" descr="C:\Users\Puckova-nb\AppData\Local\Microsoft\Windows\Temporary Internet Files\Content.IE5\DE4CGPLA\MP90043944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073424"/>
            <a:ext cx="3168352" cy="47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60648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task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for you: I just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mixed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sentences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try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correct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them!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Puckova-nb\AppData\Local\Microsoft\Windows\Temporary Internet Files\Content.IE5\AM1I8PN9\MC9004380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1863725" cy="126682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5536" y="2060848"/>
            <a:ext cx="68407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sleeping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                     Peter not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You are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basketball ?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play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taking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photo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Puckova-nb\AppData\Local\Microsoft\Windows\Temporary Internet Files\Content.IE5\S7687CZ2\MC9004343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12776"/>
            <a:ext cx="1584176" cy="1368152"/>
          </a:xfrm>
          <a:prstGeom prst="rect">
            <a:avLst/>
          </a:prstGeom>
          <a:noFill/>
        </p:spPr>
      </p:pic>
      <p:pic>
        <p:nvPicPr>
          <p:cNvPr id="4101" name="Picture 5" descr="C:\Users\Puckova-nb\AppData\Local\Microsoft\Windows\Temporary Internet Files\Content.IE5\DE4CGPLA\MC9004379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204864"/>
            <a:ext cx="1512168" cy="1442343"/>
          </a:xfrm>
          <a:prstGeom prst="rect">
            <a:avLst/>
          </a:prstGeom>
          <a:noFill/>
        </p:spPr>
      </p:pic>
      <p:pic>
        <p:nvPicPr>
          <p:cNvPr id="4102" name="Picture 6" descr="C:\Users\Puckova-nb\AppData\Local\Microsoft\Windows\Temporary Internet Files\Content.IE5\K0O7W0UI\MC90044042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085184"/>
            <a:ext cx="1827886" cy="1461211"/>
          </a:xfrm>
          <a:prstGeom prst="rect">
            <a:avLst/>
          </a:prstGeom>
          <a:noFill/>
        </p:spPr>
      </p:pic>
      <p:pic>
        <p:nvPicPr>
          <p:cNvPr id="4105" name="Picture 9" descr="C:\Users\Puckova-nb\AppData\Local\Microsoft\Windows\Temporary Internet Files\Content.IE5\S7687CZ2\MC90043246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3212976"/>
            <a:ext cx="1534418" cy="1500510"/>
          </a:xfrm>
          <a:prstGeom prst="rect">
            <a:avLst/>
          </a:prstGeom>
          <a:noFill/>
        </p:spPr>
      </p:pic>
      <p:pic>
        <p:nvPicPr>
          <p:cNvPr id="4106" name="Picture 10" descr="C:\Users\Puckova-nb\AppData\Local\Microsoft\Windows\Temporary Internet Files\Content.IE5\DE4CGPLA\MC90043756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2708920"/>
            <a:ext cx="1879600" cy="1612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uckova-nb\AppData\Local\Microsoft\Windows\Temporary Internet Files\Content.IE5\AM1I8PN9\MC9004380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3024336" cy="208823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699792" y="692696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Hi, this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solution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so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it !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1268760"/>
            <a:ext cx="489654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sleeping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Peter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Are you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basketball?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taking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photo</a:t>
            </a: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933056"/>
            <a:ext cx="4536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Právě teď spím.</a:t>
            </a:r>
          </a:p>
          <a:p>
            <a:pPr marL="342900" indent="-3429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Peter si teď nečte.</a:t>
            </a:r>
          </a:p>
          <a:p>
            <a:pPr marL="342900" indent="-3429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Hraješ právě basketbal ?</a:t>
            </a:r>
          </a:p>
          <a:p>
            <a:pPr marL="342900" indent="-3429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Já právě hraji tenis.</a:t>
            </a:r>
          </a:p>
          <a:p>
            <a:pPr marL="342900" indent="-3429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Můj kamarád teď nefotografuje.</a:t>
            </a:r>
            <a:endParaRPr lang="cs-CZ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32656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Harry.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Try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fill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information about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Puckova-nb\AppData\Local\Microsoft\Windows\Temporary Internet Files\Content.IE5\S7687CZ2\MP9002622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59832" cy="227687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27584" y="2924944"/>
            <a:ext cx="76328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my name …… Harry. I ….. in London. I …..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one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one sister.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….. to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elementary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My sister ……. as a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 …...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…… you like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I ….. My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subjects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at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……..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Maths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Biology.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now, I……………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games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solution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1412776"/>
            <a:ext cx="70567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my name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Harry. I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live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in London. 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one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one sister.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elementary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My sister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works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as a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like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you like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I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do.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subjects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at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Maths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Biology.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now, 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games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Metodický list: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Tato prezentace je určena žákům 6. tříd, slouží jako opakování a procvičování gramatiky přítomného času, a to přítomného času prostého a průběhového. Žáci mají prostřednictvím úkolů možnost rozlišovat a správně užívat dané časy v textu i mluveném projevu.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20891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×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Hutchinson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Tom.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Project 1 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Students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` 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Oxford: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Oxford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University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1999. 80 s. ISBN 978-0-19-436514-7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× Nástroje sady Microsoft Office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×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Hutchinson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Tom.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Project 2 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Student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Oxford: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Oxford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University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1999. 80 s. ISBN 978-0-19-436523-9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210</TotalTime>
  <Words>940</Words>
  <Application>Microsoft Office PowerPoint</Application>
  <PresentationFormat>Předvádění na obrazovce (4:3)</PresentationFormat>
  <Paragraphs>177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tenses </dc:title>
  <dc:creator>Puckova-nb</dc:creator>
  <cp:lastModifiedBy>Puckova-nb</cp:lastModifiedBy>
  <cp:revision>28</cp:revision>
  <dcterms:created xsi:type="dcterms:W3CDTF">2012-04-14T11:55:21Z</dcterms:created>
  <dcterms:modified xsi:type="dcterms:W3CDTF">2013-08-30T09:21:03Z</dcterms:modified>
</cp:coreProperties>
</file>