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D1B6-129C-4B8B-B07C-E8026E9ECCEC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CA21416-7B71-47D4-8CA2-65DF30A98E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D1B6-129C-4B8B-B07C-E8026E9ECCEC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CA21416-7B71-47D4-8CA2-65DF30A98E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D1B6-129C-4B8B-B07C-E8026E9ECCEC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21416-7B71-47D4-8CA2-65DF30A98E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D1B6-129C-4B8B-B07C-E8026E9ECCEC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21416-7B71-47D4-8CA2-65DF30A98E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D1B6-129C-4B8B-B07C-E8026E9ECCEC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CA21416-7B71-47D4-8CA2-65DF30A98E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D1B6-129C-4B8B-B07C-E8026E9ECCEC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21416-7B71-47D4-8CA2-65DF30A98E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D1B6-129C-4B8B-B07C-E8026E9ECCEC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21416-7B71-47D4-8CA2-65DF30A98E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D1B6-129C-4B8B-B07C-E8026E9ECCEC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21416-7B71-47D4-8CA2-65DF30A98E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D1B6-129C-4B8B-B07C-E8026E9ECCEC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21416-7B71-47D4-8CA2-65DF30A98E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D1B6-129C-4B8B-B07C-E8026E9ECCEC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21416-7B71-47D4-8CA2-65DF30A98E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D1B6-129C-4B8B-B07C-E8026E9ECCEC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21416-7B71-47D4-8CA2-65DF30A98E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B2AD1B6-129C-4B8B-B07C-E8026E9ECCEC}" type="datetimeFigureOut">
              <a:rPr lang="cs-CZ" smtClean="0"/>
              <a:pPr/>
              <a:t>8.9.2013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CA21416-7B71-47D4-8CA2-65DF30A98E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emf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emf"/><Relationship Id="rId5" Type="http://schemas.openxmlformats.org/officeDocument/2006/relationships/image" Target="../media/image19.emf"/><Relationship Id="rId4" Type="http://schemas.openxmlformats.org/officeDocument/2006/relationships/image" Target="../media/image18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emf"/><Relationship Id="rId5" Type="http://schemas.openxmlformats.org/officeDocument/2006/relationships/image" Target="../media/image27.emf"/><Relationship Id="rId4" Type="http://schemas.openxmlformats.org/officeDocument/2006/relationships/image" Target="../media/image26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Puckova-nb\AppData\Local\Microsoft\Windows\Temporary Internet Files\Content.IE5\DE4CGPLA\MP9004490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36912"/>
            <a:ext cx="2843808" cy="237626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332656"/>
            <a:ext cx="8458200" cy="5743131"/>
          </a:xfrm>
        </p:spPr>
        <p:txBody>
          <a:bodyPr>
            <a:normAutofit/>
          </a:bodyPr>
          <a:lstStyle/>
          <a:p>
            <a:pPr algn="ctr"/>
            <a:r>
              <a:rPr lang="cs-CZ" sz="8000" b="1" dirty="0" err="1" smtClean="0">
                <a:solidFill>
                  <a:srgbClr val="00B0F0"/>
                </a:solidFill>
                <a:latin typeface="Aparajita" pitchFamily="34" charset="0"/>
                <a:cs typeface="Aparajita" pitchFamily="34" charset="0"/>
              </a:rPr>
              <a:t>Months</a:t>
            </a:r>
            <a:r>
              <a:rPr lang="cs-CZ" sz="8000" b="1" dirty="0" smtClean="0">
                <a:solidFill>
                  <a:srgbClr val="00B0F0"/>
                </a:solidFill>
                <a:latin typeface="Bradley Hand ITC" pitchFamily="66" charset="0"/>
                <a:cs typeface="Aparajita" pitchFamily="34" charset="0"/>
              </a:rPr>
              <a:t/>
            </a:r>
            <a:br>
              <a:rPr lang="cs-CZ" sz="8000" b="1" dirty="0" smtClean="0">
                <a:solidFill>
                  <a:srgbClr val="00B0F0"/>
                </a:solidFill>
                <a:latin typeface="Bradley Hand ITC" pitchFamily="66" charset="0"/>
                <a:cs typeface="Aparajita" pitchFamily="34" charset="0"/>
              </a:rPr>
            </a:br>
            <a:endParaRPr lang="cs-CZ" sz="8000" b="1" dirty="0">
              <a:solidFill>
                <a:srgbClr val="00B0F0"/>
              </a:solidFill>
              <a:latin typeface="Bradley Hand ITC" pitchFamily="66" charset="0"/>
              <a:cs typeface="Aparajit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556792"/>
            <a:ext cx="8839200" cy="194421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Lucia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Púčková</a:t>
            </a:r>
            <a:endParaRPr lang="cs-CZ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VY_32_Inovace_20 PL-3</a:t>
            </a:r>
          </a:p>
          <a:p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ZŠ a MŠ </a:t>
            </a:r>
            <a:r>
              <a:rPr lang="cs-CZ" b="1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Nedašov</a:t>
            </a:r>
            <a:endParaRPr lang="cs-CZ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149080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9944" y="4301480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1152" y="5129808"/>
            <a:ext cx="763284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Puckova-nb\AppData\Local\Microsoft\Windows\Temporary Internet Files\Content.IE5\K0O7W0UI\MP9004388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412776"/>
            <a:ext cx="2771800" cy="3024336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1628800"/>
            <a:ext cx="249555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23528" y="404664"/>
          <a:ext cx="8208912" cy="5976663"/>
        </p:xfrm>
        <a:graphic>
          <a:graphicData uri="http://schemas.openxmlformats.org/drawingml/2006/table">
            <a:tbl>
              <a:tblPr/>
              <a:tblGrid>
                <a:gridCol w="2376264"/>
                <a:gridCol w="1291659"/>
                <a:gridCol w="688975"/>
                <a:gridCol w="690562"/>
                <a:gridCol w="690563"/>
                <a:gridCol w="862012"/>
                <a:gridCol w="1608877"/>
              </a:tblGrid>
              <a:tr h="77000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7620" marR="7620" marT="9525" marB="9525" anchor="b" horzOverflow="overflow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Prezentace je určena pro žáky 6. tříd, jejím úkolem je opakování a upevnění slovní zásoby spojené s měsíci v roce a jejich popisem.</a:t>
                      </a: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292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Autor</a:t>
                      </a:r>
                    </a:p>
                  </a:txBody>
                  <a:tcPr marL="7620" marR="7620" marT="9525" marB="9525" anchor="b" horzOverflow="overflow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Mgr. Lucia Púčková</a:t>
                      </a:r>
                    </a:p>
                  </a:txBody>
                  <a:tcPr marL="7620" marR="7620" marT="9525" marB="9525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292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Jazyk</a:t>
                      </a:r>
                    </a:p>
                  </a:txBody>
                  <a:tcPr marL="7620" marR="7620" marT="9525" marB="9525" anchor="b" horzOverflow="overflow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anglický</a:t>
                      </a:r>
                    </a:p>
                  </a:txBody>
                  <a:tcPr marL="7620" marR="7620" marT="9525" marB="9525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528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Oček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vaný výstup</a:t>
                      </a:r>
                    </a:p>
                  </a:txBody>
                  <a:tcPr marL="7620" marR="7620" marT="9525" marB="9525" anchor="b" horzOverflow="overflow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Žáci umí vyjmenovat jednotlivé měsíce v roce a jsou schopni podat jejich základní charakteristiku v rámci ročních období spojenou s počasím , svátky nebo prázdninami.</a:t>
                      </a: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6292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Speci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ln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vzděl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vac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potřeby</a:t>
                      </a:r>
                    </a:p>
                  </a:txBody>
                  <a:tcPr marL="7620" marR="7620" marT="9525" marB="9525" anchor="b" horzOverflow="overflow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ž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dn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é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292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Kl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čov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slova</a:t>
                      </a:r>
                    </a:p>
                  </a:txBody>
                  <a:tcPr marL="7620" marR="7620" marT="9525" marB="9525" anchor="b" horzOverflow="overflow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Months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days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year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seasons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6292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Druh učebn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ho materi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lu</a:t>
                      </a:r>
                    </a:p>
                  </a:txBody>
                  <a:tcPr marL="7620" marR="7620" marT="9525" marB="9525" anchor="b" horzOverflow="overflow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prezentace</a:t>
                      </a: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554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Druh interaktivity</a:t>
                      </a:r>
                    </a:p>
                  </a:txBody>
                  <a:tcPr marL="7620" marR="7620" marT="9525" marB="9525" anchor="b" horzOverflow="overflow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kombinovan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á, samostatný úkol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292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C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lov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skupina</a:t>
                      </a:r>
                    </a:p>
                  </a:txBody>
                  <a:tcPr marL="7620" marR="7620" marT="9525" marB="9525" anchor="b" horzOverflow="overflow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ž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k</a:t>
                      </a: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5704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Stupeň a typ vzděl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v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9525" marB="9525" anchor="b" horzOverflow="overflow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z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kladn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vzděl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v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–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druhý stupeň</a:t>
                      </a: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292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Typick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věkov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skupina</a:t>
                      </a:r>
                    </a:p>
                  </a:txBody>
                  <a:tcPr marL="7620" marR="7620" marT="9525" marB="9525" anchor="b" horzOverflow="overflow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žáci 6. tříd</a:t>
                      </a: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6087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Celkov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velikost 17,9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MB</a:t>
                      </a:r>
                    </a:p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Datum   </a:t>
                      </a:r>
                    </a:p>
                  </a:txBody>
                  <a:tcPr marL="7620" marR="7620" marT="9525" marB="9525" anchor="b" horzOverflow="overflow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cs typeface="Arial" charset="0"/>
                        </a:rPr>
                        <a:t>červen  2012</a:t>
                      </a:r>
                    </a:p>
                  </a:txBody>
                  <a:tcPr marL="7620" marR="7620" marT="9525" marB="9525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Franklin Gothic Book"/>
                          <a:cs typeface="Arial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cs typeface="Arial" charset="0"/>
                      </a:endParaRPr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620" marR="7620" marT="7620" marB="0" anchor="b" horzOverflow="overflow">
                    <a:lnL>
                      <a:noFill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ovéPole 1"/>
          <p:cNvSpPr txBox="1"/>
          <p:nvPr/>
        </p:nvSpPr>
        <p:spPr>
          <a:xfrm>
            <a:off x="179512" y="0"/>
            <a:ext cx="7308304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These are </a:t>
            </a:r>
            <a:r>
              <a:rPr lang="cs-CZ" sz="36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months</a:t>
            </a:r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year</a:t>
            </a:r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sz="2800" b="1" dirty="0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January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     Leden</a:t>
            </a:r>
          </a:p>
          <a:p>
            <a:r>
              <a:rPr lang="cs-CZ" sz="28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February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Únor</a:t>
            </a:r>
          </a:p>
          <a:p>
            <a:r>
              <a:rPr lang="cs-CZ" sz="28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March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       Březen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April             Duben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May                  Květen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June              Červen</a:t>
            </a:r>
          </a:p>
          <a:p>
            <a:r>
              <a:rPr lang="cs-CZ" sz="28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July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          Červenec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August           Srpen</a:t>
            </a:r>
          </a:p>
          <a:p>
            <a:r>
              <a:rPr lang="cs-CZ" sz="28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September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Září</a:t>
            </a:r>
          </a:p>
          <a:p>
            <a:r>
              <a:rPr lang="cs-CZ" sz="28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October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  Říjen</a:t>
            </a:r>
          </a:p>
          <a:p>
            <a:r>
              <a:rPr lang="cs-CZ" sz="28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November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Listopad</a:t>
            </a:r>
          </a:p>
          <a:p>
            <a:r>
              <a:rPr lang="cs-CZ" sz="28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December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Prosinec</a:t>
            </a:r>
            <a:endParaRPr lang="cs-CZ" sz="28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2040" y="1844824"/>
            <a:ext cx="38884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Year</a:t>
            </a:r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seasons</a:t>
            </a:r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36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Spring</a:t>
            </a:r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- jaro</a:t>
            </a:r>
          </a:p>
          <a:p>
            <a:r>
              <a:rPr lang="cs-CZ" sz="36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Summer</a:t>
            </a:r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- léto</a:t>
            </a:r>
          </a:p>
          <a:p>
            <a:r>
              <a:rPr lang="cs-CZ" sz="36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Autumn</a:t>
            </a:r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- podzim</a:t>
            </a:r>
          </a:p>
          <a:p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Winter - zima</a:t>
            </a:r>
            <a:endParaRPr lang="cs-CZ" sz="36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8676456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Remember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                                 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say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first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January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first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January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636912"/>
            <a:ext cx="8964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nd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December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second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December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  <a:endParaRPr lang="cs-CZ" dirty="0"/>
          </a:p>
        </p:txBody>
      </p:sp>
      <p:pic>
        <p:nvPicPr>
          <p:cNvPr id="2051" name="Picture 3" descr="C:\Users\Puckova-nb\AppData\Local\Microsoft\Windows\Temporary Internet Files\Content.IE5\AM1I8PN9\MP9004385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284984"/>
            <a:ext cx="9144000" cy="3573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Puckova-nb\AppData\Local\Microsoft\Windows\Temporary Internet Files\Content.IE5\DE4CGPLA\MP9004340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88204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January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February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winter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months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it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means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you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go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skiing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sledging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, snowboarding</a:t>
            </a:r>
            <a:endParaRPr lang="cs-CZ" sz="3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11760" y="1268760"/>
            <a:ext cx="38884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In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January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February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usually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snows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countryside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white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 It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is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cold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and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freezy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.</a:t>
            </a:r>
            <a:endParaRPr lang="cs-CZ" sz="3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89644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March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April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May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spring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months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sometimes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it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rains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windy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weather</a:t>
            </a:r>
            <a:endParaRPr lang="cs-CZ" sz="3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284380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In April </a:t>
            </a:r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celebrate</a:t>
            </a: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Easter</a:t>
            </a: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, in May </a:t>
            </a:r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flowers </a:t>
            </a:r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trees</a:t>
            </a: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start to </a:t>
            </a:r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bloom</a:t>
            </a: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933057"/>
            <a:ext cx="4644008" cy="2924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124744"/>
            <a:ext cx="3419872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 descr="C:\Users\Puckova-nb\AppData\Local\Microsoft\Windows\Temporary Internet Files\Content.IE5\AM1I8PN9\MP9003829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933056"/>
            <a:ext cx="4499992" cy="29249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June,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July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August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summer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months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</a:p>
          <a:p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no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long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holiday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sunbathing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diving</a:t>
            </a:r>
            <a:endParaRPr lang="cs-CZ" sz="3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628800"/>
            <a:ext cx="298782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In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July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August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months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holiday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weather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hot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sunny 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sz="3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212976"/>
            <a:ext cx="2699395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2636912"/>
            <a:ext cx="3347864" cy="422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1412776"/>
            <a:ext cx="1619250" cy="14847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47525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September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October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autumn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months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starts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, weather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getting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colder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countryside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full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colours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sz="3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294385"/>
            <a:ext cx="2760340" cy="35636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0"/>
            <a:ext cx="1152525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19975" y="188640"/>
            <a:ext cx="1724025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3284984"/>
            <a:ext cx="6084168" cy="3573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1556792"/>
            <a:ext cx="232410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ovéPole 1"/>
          <p:cNvSpPr txBox="1"/>
          <p:nvPr/>
        </p:nvSpPr>
        <p:spPr>
          <a:xfrm>
            <a:off x="0" y="260648"/>
            <a:ext cx="86044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November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December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winter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months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it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windy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cold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, it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starts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snow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1340768"/>
            <a:ext cx="295232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In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December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holiday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spend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this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with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our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family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friends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sz="3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908720"/>
            <a:ext cx="180022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5057775"/>
            <a:ext cx="16192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34918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Well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what do you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know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about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months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Try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them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19872" y="836712"/>
            <a:ext cx="295232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March</a:t>
            </a: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December</a:t>
            </a: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June</a:t>
            </a:r>
          </a:p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January</a:t>
            </a: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August</a:t>
            </a:r>
          </a:p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November</a:t>
            </a: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May</a:t>
            </a:r>
          </a:p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October</a:t>
            </a: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February</a:t>
            </a: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April</a:t>
            </a:r>
          </a:p>
          <a:p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July</a:t>
            </a:r>
            <a:endParaRPr lang="cs-CZ" sz="28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September</a:t>
            </a:r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0"/>
            <a:ext cx="2019300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420888"/>
            <a:ext cx="2088232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204864"/>
            <a:ext cx="2895600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4725144"/>
            <a:ext cx="1800225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4725144"/>
            <a:ext cx="1619250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ovéPole 1"/>
          <p:cNvSpPr txBox="1"/>
          <p:nvPr/>
        </p:nvSpPr>
        <p:spPr>
          <a:xfrm>
            <a:off x="251520" y="260648"/>
            <a:ext cx="784887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Remember</a:t>
            </a:r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:</a:t>
            </a:r>
          </a:p>
          <a:p>
            <a:r>
              <a:rPr lang="cs-CZ" sz="3200" b="1" dirty="0" err="1" smtClean="0">
                <a:solidFill>
                  <a:srgbClr val="FFFF00"/>
                </a:solidFill>
                <a:latin typeface="Algerian" pitchFamily="82" charset="0"/>
                <a:cs typeface="Times New Roman" pitchFamily="18" charset="0"/>
                <a:sym typeface="Wingdings" pitchFamily="2" charset="2"/>
              </a:rPr>
              <a:t>January</a:t>
            </a:r>
            <a:endParaRPr lang="cs-CZ" sz="3200" b="1" dirty="0" smtClean="0">
              <a:solidFill>
                <a:srgbClr val="FFFF00"/>
              </a:solidFill>
              <a:latin typeface="Algerian" pitchFamily="82" charset="0"/>
              <a:cs typeface="Times New Roman" pitchFamily="18" charset="0"/>
              <a:sym typeface="Wingdings" pitchFamily="2" charset="2"/>
            </a:endParaRPr>
          </a:p>
          <a:p>
            <a:r>
              <a:rPr lang="cs-CZ" sz="3200" b="1" dirty="0" err="1" smtClean="0">
                <a:solidFill>
                  <a:srgbClr val="FFFF00"/>
                </a:solidFill>
                <a:latin typeface="Algerian" pitchFamily="82" charset="0"/>
                <a:cs typeface="Times New Roman" pitchFamily="18" charset="0"/>
                <a:sym typeface="Wingdings" pitchFamily="2" charset="2"/>
              </a:rPr>
              <a:t>February</a:t>
            </a:r>
            <a:endParaRPr lang="cs-CZ" sz="3200" b="1" dirty="0" smtClean="0">
              <a:solidFill>
                <a:srgbClr val="FFFF00"/>
              </a:solidFill>
              <a:latin typeface="Algerian" pitchFamily="82" charset="0"/>
              <a:cs typeface="Times New Roman" pitchFamily="18" charset="0"/>
              <a:sym typeface="Wingdings" pitchFamily="2" charset="2"/>
            </a:endParaRPr>
          </a:p>
          <a:p>
            <a:r>
              <a:rPr lang="cs-CZ" sz="3200" b="1" dirty="0" err="1" smtClean="0">
                <a:solidFill>
                  <a:srgbClr val="FFFF00"/>
                </a:solidFill>
                <a:latin typeface="Algerian" pitchFamily="82" charset="0"/>
                <a:cs typeface="Times New Roman" pitchFamily="18" charset="0"/>
                <a:sym typeface="Wingdings" pitchFamily="2" charset="2"/>
              </a:rPr>
              <a:t>March</a:t>
            </a:r>
            <a:endParaRPr lang="cs-CZ" sz="3200" b="1" dirty="0" smtClean="0">
              <a:solidFill>
                <a:srgbClr val="FFFF00"/>
              </a:solidFill>
              <a:latin typeface="Algerian" pitchFamily="82" charset="0"/>
              <a:cs typeface="Times New Roman" pitchFamily="18" charset="0"/>
              <a:sym typeface="Wingdings" pitchFamily="2" charset="2"/>
            </a:endParaRPr>
          </a:p>
          <a:p>
            <a:r>
              <a:rPr lang="cs-CZ" sz="3200" b="1" dirty="0" smtClean="0">
                <a:solidFill>
                  <a:srgbClr val="FFFF00"/>
                </a:solidFill>
                <a:latin typeface="Algerian" pitchFamily="82" charset="0"/>
                <a:cs typeface="Times New Roman" pitchFamily="18" charset="0"/>
                <a:sym typeface="Wingdings" pitchFamily="2" charset="2"/>
              </a:rPr>
              <a:t>April</a:t>
            </a:r>
          </a:p>
          <a:p>
            <a:r>
              <a:rPr lang="cs-CZ" sz="3200" b="1" dirty="0" smtClean="0">
                <a:solidFill>
                  <a:srgbClr val="FFFF00"/>
                </a:solidFill>
                <a:latin typeface="Algerian" pitchFamily="82" charset="0"/>
                <a:cs typeface="Times New Roman" pitchFamily="18" charset="0"/>
                <a:sym typeface="Wingdings" pitchFamily="2" charset="2"/>
              </a:rPr>
              <a:t>May</a:t>
            </a:r>
          </a:p>
          <a:p>
            <a:r>
              <a:rPr lang="cs-CZ" sz="3200" b="1" dirty="0" smtClean="0">
                <a:solidFill>
                  <a:srgbClr val="FFFF00"/>
                </a:solidFill>
                <a:latin typeface="Algerian" pitchFamily="82" charset="0"/>
                <a:cs typeface="Times New Roman" pitchFamily="18" charset="0"/>
                <a:sym typeface="Wingdings" pitchFamily="2" charset="2"/>
              </a:rPr>
              <a:t>June</a:t>
            </a:r>
          </a:p>
          <a:p>
            <a:r>
              <a:rPr lang="cs-CZ" sz="3200" b="1" dirty="0" err="1" smtClean="0">
                <a:solidFill>
                  <a:srgbClr val="FFFF00"/>
                </a:solidFill>
                <a:latin typeface="Algerian" pitchFamily="82" charset="0"/>
                <a:cs typeface="Times New Roman" pitchFamily="18" charset="0"/>
                <a:sym typeface="Wingdings" pitchFamily="2" charset="2"/>
              </a:rPr>
              <a:t>July</a:t>
            </a:r>
            <a:endParaRPr lang="cs-CZ" sz="3200" b="1" dirty="0" smtClean="0">
              <a:solidFill>
                <a:srgbClr val="FFFF00"/>
              </a:solidFill>
              <a:latin typeface="Algerian" pitchFamily="82" charset="0"/>
              <a:cs typeface="Times New Roman" pitchFamily="18" charset="0"/>
              <a:sym typeface="Wingdings" pitchFamily="2" charset="2"/>
            </a:endParaRPr>
          </a:p>
          <a:p>
            <a:r>
              <a:rPr lang="cs-CZ" sz="3200" b="1" dirty="0" smtClean="0">
                <a:solidFill>
                  <a:srgbClr val="FFFF00"/>
                </a:solidFill>
                <a:latin typeface="Algerian" pitchFamily="82" charset="0"/>
                <a:cs typeface="Times New Roman" pitchFamily="18" charset="0"/>
                <a:sym typeface="Wingdings" pitchFamily="2" charset="2"/>
              </a:rPr>
              <a:t>August</a:t>
            </a:r>
          </a:p>
          <a:p>
            <a:r>
              <a:rPr lang="cs-CZ" sz="3200" b="1" dirty="0" err="1" smtClean="0">
                <a:solidFill>
                  <a:srgbClr val="FFFF00"/>
                </a:solidFill>
                <a:latin typeface="Algerian" pitchFamily="82" charset="0"/>
                <a:cs typeface="Times New Roman" pitchFamily="18" charset="0"/>
                <a:sym typeface="Wingdings" pitchFamily="2" charset="2"/>
              </a:rPr>
              <a:t>September</a:t>
            </a:r>
            <a:endParaRPr lang="cs-CZ" sz="3200" b="1" dirty="0" smtClean="0">
              <a:solidFill>
                <a:srgbClr val="FFFF00"/>
              </a:solidFill>
              <a:latin typeface="Algerian" pitchFamily="82" charset="0"/>
              <a:cs typeface="Times New Roman" pitchFamily="18" charset="0"/>
              <a:sym typeface="Wingdings" pitchFamily="2" charset="2"/>
            </a:endParaRPr>
          </a:p>
          <a:p>
            <a:r>
              <a:rPr lang="cs-CZ" sz="3200" b="1" dirty="0" err="1" smtClean="0">
                <a:solidFill>
                  <a:srgbClr val="FFFF00"/>
                </a:solidFill>
                <a:latin typeface="Algerian" pitchFamily="82" charset="0"/>
                <a:cs typeface="Times New Roman" pitchFamily="18" charset="0"/>
                <a:sym typeface="Wingdings" pitchFamily="2" charset="2"/>
              </a:rPr>
              <a:t>October</a:t>
            </a:r>
            <a:endParaRPr lang="cs-CZ" sz="3200" b="1" dirty="0" smtClean="0">
              <a:solidFill>
                <a:srgbClr val="FFFF00"/>
              </a:solidFill>
              <a:latin typeface="Algerian" pitchFamily="82" charset="0"/>
              <a:cs typeface="Times New Roman" pitchFamily="18" charset="0"/>
              <a:sym typeface="Wingdings" pitchFamily="2" charset="2"/>
            </a:endParaRPr>
          </a:p>
          <a:p>
            <a:r>
              <a:rPr lang="cs-CZ" sz="3200" b="1" dirty="0" err="1" smtClean="0">
                <a:solidFill>
                  <a:srgbClr val="FFFF00"/>
                </a:solidFill>
                <a:latin typeface="Algerian" pitchFamily="82" charset="0"/>
                <a:cs typeface="Times New Roman" pitchFamily="18" charset="0"/>
                <a:sym typeface="Wingdings" pitchFamily="2" charset="2"/>
              </a:rPr>
              <a:t>November</a:t>
            </a:r>
            <a:endParaRPr lang="cs-CZ" sz="3200" b="1" dirty="0" smtClean="0">
              <a:solidFill>
                <a:srgbClr val="FFFF00"/>
              </a:solidFill>
              <a:latin typeface="Algerian" pitchFamily="82" charset="0"/>
              <a:cs typeface="Times New Roman" pitchFamily="18" charset="0"/>
              <a:sym typeface="Wingdings" pitchFamily="2" charset="2"/>
            </a:endParaRPr>
          </a:p>
          <a:p>
            <a:r>
              <a:rPr lang="cs-CZ" sz="3200" b="1" dirty="0" err="1" smtClean="0">
                <a:solidFill>
                  <a:srgbClr val="FFFF00"/>
                </a:solidFill>
                <a:latin typeface="Algerian" pitchFamily="82" charset="0"/>
                <a:cs typeface="Times New Roman" pitchFamily="18" charset="0"/>
                <a:sym typeface="Wingdings" pitchFamily="2" charset="2"/>
              </a:rPr>
              <a:t>December</a:t>
            </a:r>
            <a:endParaRPr lang="cs-CZ" sz="3200" b="1" dirty="0">
              <a:solidFill>
                <a:srgbClr val="FFFF00"/>
              </a:solidFill>
              <a:latin typeface="Algerian" pitchFamily="82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24128" y="980728"/>
            <a:ext cx="25922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FF00"/>
                </a:solidFill>
                <a:latin typeface="Algerian" pitchFamily="82" charset="0"/>
              </a:rPr>
              <a:t>Monday</a:t>
            </a:r>
            <a:endParaRPr lang="cs-CZ" sz="3200" b="1" dirty="0" smtClean="0">
              <a:solidFill>
                <a:srgbClr val="FFFF00"/>
              </a:solidFill>
              <a:latin typeface="Algerian" pitchFamily="82" charset="0"/>
            </a:endParaRPr>
          </a:p>
          <a:p>
            <a:r>
              <a:rPr lang="cs-CZ" sz="3200" b="1" dirty="0" err="1" smtClean="0">
                <a:solidFill>
                  <a:srgbClr val="FFFF00"/>
                </a:solidFill>
                <a:latin typeface="Algerian" pitchFamily="82" charset="0"/>
              </a:rPr>
              <a:t>Tuesday</a:t>
            </a:r>
            <a:endParaRPr lang="cs-CZ" sz="3200" b="1" dirty="0" smtClean="0">
              <a:solidFill>
                <a:srgbClr val="FFFF00"/>
              </a:solidFill>
              <a:latin typeface="Algerian" pitchFamily="82" charset="0"/>
            </a:endParaRPr>
          </a:p>
          <a:p>
            <a:r>
              <a:rPr lang="cs-CZ" sz="3200" b="1" dirty="0" err="1" smtClean="0">
                <a:solidFill>
                  <a:srgbClr val="FFFF00"/>
                </a:solidFill>
                <a:latin typeface="Algerian" pitchFamily="82" charset="0"/>
              </a:rPr>
              <a:t>Wednesday</a:t>
            </a:r>
            <a:endParaRPr lang="cs-CZ" sz="3200" b="1" dirty="0" smtClean="0">
              <a:solidFill>
                <a:srgbClr val="FFFF00"/>
              </a:solidFill>
              <a:latin typeface="Algerian" pitchFamily="82" charset="0"/>
            </a:endParaRPr>
          </a:p>
          <a:p>
            <a:r>
              <a:rPr lang="cs-CZ" sz="3200" b="1" dirty="0" err="1" smtClean="0">
                <a:solidFill>
                  <a:srgbClr val="FFFF00"/>
                </a:solidFill>
                <a:latin typeface="Algerian" pitchFamily="82" charset="0"/>
              </a:rPr>
              <a:t>Thursday</a:t>
            </a:r>
            <a:endParaRPr lang="cs-CZ" sz="3200" b="1" dirty="0" smtClean="0">
              <a:solidFill>
                <a:srgbClr val="FFFF00"/>
              </a:solidFill>
              <a:latin typeface="Algerian" pitchFamily="82" charset="0"/>
            </a:endParaRPr>
          </a:p>
          <a:p>
            <a:r>
              <a:rPr lang="cs-CZ" sz="3200" b="1" dirty="0" err="1" smtClean="0">
                <a:solidFill>
                  <a:srgbClr val="FFFF00"/>
                </a:solidFill>
                <a:latin typeface="Algerian" pitchFamily="82" charset="0"/>
              </a:rPr>
              <a:t>Friday</a:t>
            </a:r>
            <a:endParaRPr lang="cs-CZ" sz="3200" b="1" dirty="0" smtClean="0">
              <a:solidFill>
                <a:srgbClr val="FFFF00"/>
              </a:solidFill>
              <a:latin typeface="Algerian" pitchFamily="82" charset="0"/>
            </a:endParaRPr>
          </a:p>
          <a:p>
            <a:r>
              <a:rPr lang="cs-CZ" sz="3200" b="1" dirty="0" err="1" smtClean="0">
                <a:solidFill>
                  <a:srgbClr val="FFFF00"/>
                </a:solidFill>
                <a:latin typeface="Algerian" pitchFamily="82" charset="0"/>
              </a:rPr>
              <a:t>Saturday</a:t>
            </a:r>
            <a:endParaRPr lang="cs-CZ" sz="3200" b="1" dirty="0" smtClean="0">
              <a:solidFill>
                <a:srgbClr val="FFFF00"/>
              </a:solidFill>
              <a:latin typeface="Algerian" pitchFamily="82" charset="0"/>
            </a:endParaRPr>
          </a:p>
          <a:p>
            <a:r>
              <a:rPr lang="cs-CZ" sz="3200" b="1" dirty="0" err="1" smtClean="0">
                <a:solidFill>
                  <a:srgbClr val="FFFF00"/>
                </a:solidFill>
                <a:latin typeface="Algerian" pitchFamily="82" charset="0"/>
              </a:rPr>
              <a:t>Sunday</a:t>
            </a:r>
            <a:endParaRPr lang="cs-CZ" sz="3200" b="1" dirty="0">
              <a:solidFill>
                <a:srgbClr val="FFFF00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75856" y="1772816"/>
            <a:ext cx="21602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Months</a:t>
            </a:r>
            <a:r>
              <a:rPr lang="cs-CZ" sz="4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4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days</a:t>
            </a:r>
            <a:endParaRPr lang="cs-CZ" sz="40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064896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Metodický list: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Tato prezentace je určena pro žáky 6. tříd  jako opakování slovní zásoby spojené s učivem o ročních obdobích a měsících v roce. Žáci si měsíce, dny v týdnu, nejen zopakují, ale jsou schopni je stručně charakterizovat. Mají tak možnost rozšiřovat si slovní zásobu a zlepšovat své komunikační dovednosti v cizím jazyce.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35292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Nástroje sady Microsoft Office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Hutchinson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Tom.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Project 2 </a:t>
            </a:r>
            <a:r>
              <a:rPr lang="cs-CZ" sz="2000" b="1" i="1" dirty="0" err="1" smtClean="0">
                <a:latin typeface="Times New Roman" pitchFamily="18" charset="0"/>
                <a:cs typeface="Times New Roman" pitchFamily="18" charset="0"/>
              </a:rPr>
              <a:t>Students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` </a:t>
            </a:r>
            <a:r>
              <a:rPr lang="cs-CZ" sz="2000" b="1" i="1" dirty="0" err="1" smtClean="0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Oxford: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Oxford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University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1999. 80 s. ISBN 978-0-19-436523-9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08920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SOBOTÍKOVÁ, Martina. 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Angličtina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Czech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-English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Phrase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Dictionary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1. vydání.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Dubicko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Infoa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2000, 352 s. ISBN 80-7240-140-8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161</TotalTime>
  <Words>506</Words>
  <Application>Microsoft Office PowerPoint</Application>
  <PresentationFormat>Předvádění na obrazovce (4:3)</PresentationFormat>
  <Paragraphs>127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Months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Months </dc:title>
  <dc:creator>Puckova-nb</dc:creator>
  <cp:lastModifiedBy>Puckova-nb</cp:lastModifiedBy>
  <cp:revision>25</cp:revision>
  <cp:lastPrinted>2013-09-08T10:44:58Z</cp:lastPrinted>
  <dcterms:created xsi:type="dcterms:W3CDTF">2012-06-02T09:05:04Z</dcterms:created>
  <dcterms:modified xsi:type="dcterms:W3CDTF">2013-09-08T10:46:19Z</dcterms:modified>
</cp:coreProperties>
</file>