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1"/>
  </p:handoutMasterIdLst>
  <p:sldIdLst>
    <p:sldId id="256" r:id="rId2"/>
    <p:sldId id="280" r:id="rId3"/>
    <p:sldId id="257" r:id="rId4"/>
    <p:sldId id="258" r:id="rId5"/>
    <p:sldId id="259" r:id="rId6"/>
    <p:sldId id="264" r:id="rId7"/>
    <p:sldId id="265" r:id="rId8"/>
    <p:sldId id="266" r:id="rId9"/>
    <p:sldId id="267" r:id="rId10"/>
    <p:sldId id="270" r:id="rId11"/>
    <p:sldId id="260" r:id="rId12"/>
    <p:sldId id="276" r:id="rId13"/>
    <p:sldId id="271" r:id="rId14"/>
    <p:sldId id="263" r:id="rId15"/>
    <p:sldId id="272" r:id="rId16"/>
    <p:sldId id="273" r:id="rId17"/>
    <p:sldId id="277" r:id="rId18"/>
    <p:sldId id="278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602B2D-6B52-445E-AF1E-B15A0619B84B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551A30-D81C-4586-AD43-CE8DF3E8F1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31406-5114-4EE7-BF96-92CD1CF1B617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4A80B-D0BF-442B-8EF9-957177679E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7" Type="http://schemas.openxmlformats.org/officeDocument/2006/relationships/image" Target="../media/image16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emf"/><Relationship Id="rId13" Type="http://schemas.openxmlformats.org/officeDocument/2006/relationships/image" Target="../media/image11.emf"/><Relationship Id="rId3" Type="http://schemas.openxmlformats.org/officeDocument/2006/relationships/image" Target="../media/image10.emf"/><Relationship Id="rId7" Type="http://schemas.openxmlformats.org/officeDocument/2006/relationships/image" Target="../media/image13.emf"/><Relationship Id="rId12" Type="http://schemas.openxmlformats.org/officeDocument/2006/relationships/image" Target="../media/image19.emf"/><Relationship Id="rId2" Type="http://schemas.openxmlformats.org/officeDocument/2006/relationships/image" Target="../media/image6.emf"/><Relationship Id="rId16" Type="http://schemas.openxmlformats.org/officeDocument/2006/relationships/image" Target="../media/image14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emf"/><Relationship Id="rId11" Type="http://schemas.openxmlformats.org/officeDocument/2006/relationships/image" Target="../media/image18.emf"/><Relationship Id="rId5" Type="http://schemas.openxmlformats.org/officeDocument/2006/relationships/image" Target="../media/image15.emf"/><Relationship Id="rId15" Type="http://schemas.openxmlformats.org/officeDocument/2006/relationships/image" Target="../media/image20.png"/><Relationship Id="rId10" Type="http://schemas.openxmlformats.org/officeDocument/2006/relationships/image" Target="../media/image17.emf"/><Relationship Id="rId4" Type="http://schemas.openxmlformats.org/officeDocument/2006/relationships/image" Target="../media/image9.emf"/><Relationship Id="rId9" Type="http://schemas.openxmlformats.org/officeDocument/2006/relationships/image" Target="../media/image8.emf"/><Relationship Id="rId14" Type="http://schemas.openxmlformats.org/officeDocument/2006/relationships/image" Target="../media/image12.e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donnfp.com/lnfp/images/family.jpg" TargetMode="External"/><Relationship Id="rId2" Type="http://schemas.openxmlformats.org/officeDocument/2006/relationships/hyperlink" Target="http://www.gsp.cc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vicezazitku.cz/img/rodina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3"/>
            <a:ext cx="7704856" cy="1152127"/>
          </a:xfrm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RODINA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212976"/>
            <a:ext cx="6400800" cy="1296144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Romana Vítková</a:t>
            </a:r>
          </a:p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a MŠ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Nedašov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1916832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VY_32_Inovace_02VR-2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1403648" y="4725144"/>
            <a:ext cx="6192688" cy="1514235"/>
          </a:xfrm>
          <a:prstGeom prst="rect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  <p:pic>
        <p:nvPicPr>
          <p:cNvPr id="1026" name="Picture 2" descr="C:\Documents and Settings\Mamka\Dokumenty\Obrázky\rodina\rodin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140968"/>
            <a:ext cx="1185362" cy="14675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980728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Prezentace je  výkladem  nového  učiva,                                                    </a:t>
            </a:r>
          </a:p>
          <a:p>
            <a:pPr fontAlgn="b"/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vytváří u žáků představu o základních příbuzenských         </a:t>
            </a:r>
          </a:p>
          <a:p>
            <a:pPr fontAlgn="b"/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vztazích v rodině.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                                            Romana Vítková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zhotovení                           listopad 2011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Jazyk                                             český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                         Rozlišuje  blízké příbuzenské vztahy v rodině, role 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rodinných příslušníků a vztahy mezi nimi.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Speciální vzdělávací potřeby         žádné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matka, otec, rodiče, bratr, sestra, sourozenec,                </a:t>
            </a:r>
          </a:p>
          <a:p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dědeček, babička, teta, strýc, sestřenice, bratranec, vnuk,  </a:t>
            </a:r>
          </a:p>
          <a:p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příbuzenský vztah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               prezentace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aktivita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Cílová skupina                               žák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Stupeň a typ vzdělání                    základní vzdělávání – první stupeň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Typická věková skupina                2. třída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Celková velikost                            532 kB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Rodina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family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91680" y="1133844"/>
            <a:ext cx="6264696" cy="50521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980728"/>
            <a:ext cx="2147292" cy="494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válný popisek 4"/>
          <p:cNvSpPr/>
          <p:nvPr/>
        </p:nvSpPr>
        <p:spPr>
          <a:xfrm>
            <a:off x="5724128" y="1700808"/>
            <a:ext cx="2952328" cy="1152128"/>
          </a:xfrm>
          <a:prstGeom prst="wedgeEllipseCallout">
            <a:avLst>
              <a:gd name="adj1" fmla="val -70394"/>
              <a:gd name="adj2" fmla="val 106778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Haló, tady jsem!!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4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132856"/>
            <a:ext cx="2808312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válný popisek 8"/>
          <p:cNvSpPr/>
          <p:nvPr/>
        </p:nvSpPr>
        <p:spPr>
          <a:xfrm>
            <a:off x="4860032" y="476672"/>
            <a:ext cx="3384376" cy="1728192"/>
          </a:xfrm>
          <a:prstGeom prst="wedgeEllipseCallout">
            <a:avLst>
              <a:gd name="adj1" fmla="val -81347"/>
              <a:gd name="adj2" fmla="val 96388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292080" y="836712"/>
            <a:ext cx="25922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Jsem tady </a:t>
            </a:r>
          </a:p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mám hlad!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03648" y="4221088"/>
            <a:ext cx="5760442" cy="3905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Vpravo je moje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maminka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- Alena Fojtíková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1403648" y="2852937"/>
            <a:ext cx="5760640" cy="100811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Ahoj!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Jmenuji se  Adam Fojtík.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48680"/>
            <a:ext cx="1857629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6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76672"/>
            <a:ext cx="1584176" cy="23452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6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04664"/>
            <a:ext cx="1770237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403648" y="4941169"/>
            <a:ext cx="57606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Vlevo je můj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tatínek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Ivoš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Fojtík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5877272"/>
            <a:ext cx="360040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Jsou to moji -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RODIČE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76672"/>
            <a:ext cx="1584176" cy="1780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7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4860032" y="3284984"/>
            <a:ext cx="1149474" cy="186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7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3356992"/>
            <a:ext cx="1244724" cy="1809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043608" y="2564904"/>
            <a:ext cx="6624736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Mám 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sestru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Aničku  a  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bratra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Tondu.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907704" y="5301208"/>
            <a:ext cx="5040560" cy="80021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Jsou to moji 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SOUROZENCI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Všichni bydlíme v jednom domě a máme se rádi.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581128"/>
            <a:ext cx="1137549" cy="1278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6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140968"/>
            <a:ext cx="1224136" cy="1734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752" y="3140968"/>
            <a:ext cx="1224136" cy="1643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156175" y="4509119"/>
            <a:ext cx="987279" cy="1601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7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581128"/>
            <a:ext cx="1008112" cy="1465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Vývojový diagram: postup 9"/>
          <p:cNvSpPr/>
          <p:nvPr/>
        </p:nvSpPr>
        <p:spPr>
          <a:xfrm>
            <a:off x="1043608" y="6093296"/>
            <a:ext cx="6696744" cy="2160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1043608" y="2708920"/>
            <a:ext cx="6696744" cy="2160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 rot="16200000">
            <a:off x="5832140" y="4401108"/>
            <a:ext cx="3600400" cy="2160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 rot="16200000">
            <a:off x="-648580" y="4401108"/>
            <a:ext cx="3600400" cy="21602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 rot="1714308">
            <a:off x="4125288" y="2026877"/>
            <a:ext cx="4737466" cy="241623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postup 15"/>
          <p:cNvSpPr/>
          <p:nvPr/>
        </p:nvSpPr>
        <p:spPr>
          <a:xfrm rot="19961850">
            <a:off x="-61105" y="1985375"/>
            <a:ext cx="4862265" cy="19403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1772816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RODINA</a:t>
            </a:r>
            <a:endParaRPr lang="cs-CZ" sz="6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 širšího okruhu rodiny  patří:</a:t>
            </a:r>
          </a:p>
        </p:txBody>
      </p:sp>
      <p:pic>
        <p:nvPicPr>
          <p:cNvPr id="5" name="obrázek 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236296" y="2060848"/>
            <a:ext cx="880492" cy="1329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7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060848"/>
            <a:ext cx="1110723" cy="1217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683568" y="1628800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♥ rodiče mé maminky a tatínka           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dědeček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babička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42900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♥ sourozenci mých rodičů                      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strýc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teta</a:t>
            </a:r>
            <a:endParaRPr lang="cs-CZ" sz="24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" name="obrázek 6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308304" y="3933056"/>
            <a:ext cx="828318" cy="1165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868144" y="3861048"/>
            <a:ext cx="91991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TextovéPole 17"/>
          <p:cNvSpPr txBox="1"/>
          <p:nvPr/>
        </p:nvSpPr>
        <p:spPr>
          <a:xfrm>
            <a:off x="539552" y="5085184"/>
            <a:ext cx="8388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/>
                <a:cs typeface="Times New Roman"/>
              </a:rPr>
              <a:t>♥ a jejich děti                                            </a:t>
            </a:r>
            <a:r>
              <a:rPr lang="cs-CZ" sz="2400" b="1" dirty="0" smtClean="0">
                <a:solidFill>
                  <a:srgbClr val="C00000"/>
                </a:solidFill>
                <a:latin typeface="Times New Roman"/>
                <a:cs typeface="Times New Roman"/>
              </a:rPr>
              <a:t>bratranec</a:t>
            </a:r>
            <a:r>
              <a:rPr lang="cs-CZ" sz="2400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lang="cs-CZ" sz="2400" b="1" dirty="0" smtClean="0">
                <a:latin typeface="Times New Roman"/>
                <a:cs typeface="Times New Roman"/>
              </a:rPr>
              <a:t>a</a:t>
            </a:r>
            <a:r>
              <a:rPr lang="cs-CZ" sz="2400" b="1" dirty="0" smtClean="0">
                <a:solidFill>
                  <a:srgbClr val="FFFF00"/>
                </a:solidFill>
                <a:latin typeface="Times New Roman"/>
                <a:cs typeface="Times New Roman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Times New Roman"/>
                <a:cs typeface="Times New Roman"/>
              </a:rPr>
              <a:t>sestřenice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4860032" y="3573016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4932040" y="1700808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4932040" y="5157192"/>
            <a:ext cx="72008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7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380312" y="5517232"/>
            <a:ext cx="648072" cy="991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67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4FCCC"/>
              </a:clrFrom>
              <a:clrTo>
                <a:srgbClr val="F4FCC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940152" y="5445224"/>
            <a:ext cx="951857" cy="1105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556792"/>
            <a:ext cx="2306023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ný popisek 2"/>
          <p:cNvSpPr/>
          <p:nvPr/>
        </p:nvSpPr>
        <p:spPr>
          <a:xfrm>
            <a:off x="4175448" y="5013176"/>
            <a:ext cx="4968552" cy="1296144"/>
          </a:xfrm>
          <a:prstGeom prst="wedgeEllipseCallout">
            <a:avLst>
              <a:gd name="adj1" fmla="val -32057"/>
              <a:gd name="adj2" fmla="val -119663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Ještě jednou si všechno  zopakujme.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467544" y="1556792"/>
            <a:ext cx="2736304" cy="972688"/>
          </a:xfrm>
          <a:prstGeom prst="wedgeEllipseCallout">
            <a:avLst>
              <a:gd name="adj1" fmla="val 68820"/>
              <a:gd name="adj2" fmla="val 126326"/>
            </a:avLst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Už tomu rozumíte?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941168"/>
            <a:ext cx="1080120" cy="1214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obrázek 7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869160"/>
            <a:ext cx="10287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obrázek 7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508104" y="4869160"/>
            <a:ext cx="933450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obrázek 7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524328" y="4725144"/>
            <a:ext cx="971550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obrázek 6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4FCCC"/>
              </a:clrFrom>
              <a:clrTo>
                <a:srgbClr val="F4FCCC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flipH="1">
            <a:off x="251520" y="4725144"/>
            <a:ext cx="123825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obrázek 6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331640" y="2780929"/>
            <a:ext cx="972334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obrázek 6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2708920"/>
            <a:ext cx="97155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obrázek 6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87824" y="2636912"/>
            <a:ext cx="1057275" cy="141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obrázek 7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588224" y="2852936"/>
            <a:ext cx="128587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obrázek 78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162925" y="2780928"/>
            <a:ext cx="9810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obrázek 38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411760" y="908720"/>
            <a:ext cx="1080120" cy="1423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68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 flipH="1">
            <a:off x="6516216" y="980728"/>
            <a:ext cx="880492" cy="1329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obrázek 74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flipH="1">
            <a:off x="5004048" y="980728"/>
            <a:ext cx="1182731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34483" r="17241" b="67176"/>
          <a:stretch>
            <a:fillRect/>
          </a:stretch>
        </p:blipFill>
        <p:spPr bwMode="auto">
          <a:xfrm flipH="1">
            <a:off x="971600" y="1052736"/>
            <a:ext cx="1154455" cy="1118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Šipka doprava 20"/>
          <p:cNvSpPr/>
          <p:nvPr/>
        </p:nvSpPr>
        <p:spPr>
          <a:xfrm>
            <a:off x="4932040" y="5661248"/>
            <a:ext cx="504056" cy="288032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995936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JÁ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ipka doprava 22"/>
          <p:cNvSpPr/>
          <p:nvPr/>
        </p:nvSpPr>
        <p:spPr>
          <a:xfrm rot="10630331">
            <a:off x="3138638" y="5673506"/>
            <a:ext cx="504056" cy="288032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bratr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979712" y="630932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sestra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Plus 25"/>
          <p:cNvSpPr/>
          <p:nvPr/>
        </p:nvSpPr>
        <p:spPr>
          <a:xfrm>
            <a:off x="4139952" y="3356992"/>
            <a:ext cx="432048" cy="504056"/>
          </a:xfrm>
          <a:prstGeom prst="mathPlu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eva a nahoru 28"/>
          <p:cNvSpPr/>
          <p:nvPr/>
        </p:nvSpPr>
        <p:spPr>
          <a:xfrm rot="2730343">
            <a:off x="3884003" y="3965140"/>
            <a:ext cx="850392" cy="850392"/>
          </a:xfrm>
          <a:prstGeom prst="leftUpArrow">
            <a:avLst>
              <a:gd name="adj1" fmla="val 18256"/>
              <a:gd name="adj2" fmla="val 25000"/>
              <a:gd name="adj3" fmla="val 25000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Plus 29"/>
          <p:cNvSpPr/>
          <p:nvPr/>
        </p:nvSpPr>
        <p:spPr>
          <a:xfrm>
            <a:off x="6084168" y="1556792"/>
            <a:ext cx="432048" cy="504056"/>
          </a:xfrm>
          <a:prstGeom prst="mathPlu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lus 30"/>
          <p:cNvSpPr/>
          <p:nvPr/>
        </p:nvSpPr>
        <p:spPr>
          <a:xfrm>
            <a:off x="1979712" y="1412776"/>
            <a:ext cx="432048" cy="504056"/>
          </a:xfrm>
          <a:prstGeom prst="mathPlu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prava 40"/>
          <p:cNvSpPr/>
          <p:nvPr/>
        </p:nvSpPr>
        <p:spPr>
          <a:xfrm rot="16042077">
            <a:off x="5345960" y="3101912"/>
            <a:ext cx="504056" cy="156788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 rot="19192787">
            <a:off x="5504454" y="3024135"/>
            <a:ext cx="1029917" cy="141266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Šipka doprava 43"/>
          <p:cNvSpPr/>
          <p:nvPr/>
        </p:nvSpPr>
        <p:spPr>
          <a:xfrm rot="16200000">
            <a:off x="2670174" y="3098578"/>
            <a:ext cx="504056" cy="156788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ipka doprava 45"/>
          <p:cNvSpPr/>
          <p:nvPr/>
        </p:nvSpPr>
        <p:spPr>
          <a:xfrm rot="13380316">
            <a:off x="2033531" y="3041175"/>
            <a:ext cx="1029917" cy="141266"/>
          </a:xfrm>
          <a:prstGeom prst="rightArrow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414908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máma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059832" y="40770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táta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380312" y="616530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sestřenice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251520" y="609329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bratranec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164288" y="422108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8172400" y="42210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strýc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179512" y="40770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strýc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47664" y="407707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teta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004048" y="227687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dědeček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516216" y="220486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1115616" y="22048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483768" y="220486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dědeček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491880" y="188640"/>
            <a:ext cx="158417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RODOKMEN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9" name="Plus 68"/>
          <p:cNvSpPr/>
          <p:nvPr/>
        </p:nvSpPr>
        <p:spPr>
          <a:xfrm>
            <a:off x="7740352" y="3284984"/>
            <a:ext cx="432048" cy="504056"/>
          </a:xfrm>
          <a:prstGeom prst="mathPlu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Plus 69"/>
          <p:cNvSpPr/>
          <p:nvPr/>
        </p:nvSpPr>
        <p:spPr>
          <a:xfrm>
            <a:off x="971600" y="3429000"/>
            <a:ext cx="432048" cy="504056"/>
          </a:xfrm>
          <a:prstGeom prst="mathPlu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3" name="obrázek 5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" y="2708920"/>
            <a:ext cx="1043608" cy="138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" name="Šipka ohnutá nahoru 72"/>
          <p:cNvSpPr/>
          <p:nvPr/>
        </p:nvSpPr>
        <p:spPr>
          <a:xfrm>
            <a:off x="4499992" y="6453336"/>
            <a:ext cx="3384376" cy="21602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Šipka ohnutá nahoru 76"/>
          <p:cNvSpPr/>
          <p:nvPr/>
        </p:nvSpPr>
        <p:spPr>
          <a:xfrm>
            <a:off x="827584" y="6525344"/>
            <a:ext cx="3672408" cy="144016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Šipka doprava 77"/>
          <p:cNvSpPr/>
          <p:nvPr/>
        </p:nvSpPr>
        <p:spPr>
          <a:xfrm rot="16200000" flipV="1">
            <a:off x="719572" y="6489340"/>
            <a:ext cx="216024" cy="144016"/>
          </a:xfrm>
          <a:prstGeom prst="rightArrow">
            <a:avLst>
              <a:gd name="adj1" fmla="val 5000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140968"/>
            <a:ext cx="2306023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ný popisek 2"/>
          <p:cNvSpPr/>
          <p:nvPr/>
        </p:nvSpPr>
        <p:spPr>
          <a:xfrm>
            <a:off x="3203848" y="1124744"/>
            <a:ext cx="5652120" cy="2376264"/>
          </a:xfrm>
          <a:prstGeom prst="wedgeEllipseCallout">
            <a:avLst>
              <a:gd name="adj1" fmla="val -55481"/>
              <a:gd name="adj2" fmla="val 101446"/>
            </a:avLst>
          </a:prstGeom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Pokud jste dávali pozor,  určitě si budete vědět rady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 následujícími úkoly.</a:t>
            </a:r>
          </a:p>
          <a:p>
            <a:pPr algn="ctr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2204864"/>
          <a:ext cx="7128790" cy="36724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  <a:gridCol w="712879"/>
              </a:tblGrid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Ý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3448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36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043608" y="404664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Hledej ve </a:t>
            </a:r>
            <a:r>
              <a:rPr lang="cs-CZ" sz="3600" b="1" dirty="0" err="1" smtClean="0">
                <a:latin typeface="Times New Roman" pitchFamily="18" charset="0"/>
                <a:cs typeface="Times New Roman" pitchFamily="18" charset="0"/>
              </a:rPr>
              <a:t>čtyřsměrce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daná slova. Zbylá písmena doplň do tabulky.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609329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rodině by neměla chybět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004048" y="6165304"/>
          <a:ext cx="3312367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2857"/>
                <a:gridCol w="639751"/>
                <a:gridCol w="639751"/>
                <a:gridCol w="690257"/>
                <a:gridCol w="639751"/>
              </a:tblGrid>
              <a:tr h="3600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8316416" y="61653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87624" y="1700808"/>
            <a:ext cx="7056784" cy="30777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MAMINKA,   TATÍNEK,   SYN,   DCERA,   BABIČKA,   DĚDEČEK,  TETA,   STRÝC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47864" y="5445224"/>
            <a:ext cx="4896544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843808" y="2564904"/>
            <a:ext cx="4680520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99792" y="4725144"/>
            <a:ext cx="475252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771800" y="4005064"/>
            <a:ext cx="4680520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6200000" flipV="1">
            <a:off x="-121665" y="4018210"/>
            <a:ext cx="3384378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rot="16200000">
            <a:off x="6624229" y="3609021"/>
            <a:ext cx="2736304" cy="720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 rot="10800000" flipV="1">
            <a:off x="5580112" y="3284981"/>
            <a:ext cx="194421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16200000">
            <a:off x="562413" y="3982204"/>
            <a:ext cx="3456383" cy="457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77072"/>
            <a:ext cx="403244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Tatínkova maminka je moje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403244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Já jsem tátův - tátova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276872"/>
            <a:ext cx="403244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Tatínkův bratr je můj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84168" y="1484784"/>
            <a:ext cx="165618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syn-dcera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3212976"/>
            <a:ext cx="403244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Maminčin tatínek je můj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2276872"/>
            <a:ext cx="165618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strýc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4941168"/>
            <a:ext cx="158417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vnouče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84168" y="3140968"/>
            <a:ext cx="15841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dědeček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5877272"/>
            <a:ext cx="158417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bratranec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84168" y="4077072"/>
            <a:ext cx="1584176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Znáš odpověď?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3568" y="4941168"/>
            <a:ext cx="403244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Já jsem babiččino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3568" y="5877272"/>
            <a:ext cx="4104456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Strýcův syn je můj 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Najdi správné dvojice.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780928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maminka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1772816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dcera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2780928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syn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1844824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tatínek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5805264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dědeček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4797152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bratranec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3789040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strýc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4869160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teta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3789040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babička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71600" y="5733256"/>
            <a:ext cx="2448272" cy="646331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sestřenice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Šipka doprava 23"/>
          <p:cNvSpPr/>
          <p:nvPr/>
        </p:nvSpPr>
        <p:spPr>
          <a:xfrm rot="2022267">
            <a:off x="3412415" y="2572093"/>
            <a:ext cx="1647504" cy="212642"/>
          </a:xfrm>
          <a:prstGeom prst="righ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9620456">
            <a:off x="3416939" y="2564267"/>
            <a:ext cx="1647504" cy="212642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 rot="19620456">
            <a:off x="3344931" y="5588602"/>
            <a:ext cx="1647504" cy="212642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 rot="19620456">
            <a:off x="3416939" y="4508482"/>
            <a:ext cx="1647504" cy="212642"/>
          </a:xfrm>
          <a:prstGeom prst="rightArrow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 rot="3144171" flipV="1">
            <a:off x="3148801" y="5049502"/>
            <a:ext cx="2196954" cy="215092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Kdo do rámečku nepatří?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700808"/>
            <a:ext cx="8208912" cy="584775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maminka, tatínek, syn, spolužák, rodiče,dcera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36913"/>
            <a:ext cx="8136904" cy="58477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babička, kamarád, teta, maminka, dcera, syn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573016"/>
            <a:ext cx="8136904" cy="58477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dědeček,  syn, prodavač, tatínek, bratranec 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4581128"/>
            <a:ext cx="8136904" cy="58477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sestřenice, prababička, kočka, dědeček, bratr 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661248"/>
            <a:ext cx="8136904" cy="584775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sourozenci, vnučka,  sestra, syn, zloděj, teta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Násobení 10"/>
          <p:cNvSpPr/>
          <p:nvPr/>
        </p:nvSpPr>
        <p:spPr>
          <a:xfrm>
            <a:off x="5292080" y="1700808"/>
            <a:ext cx="720080" cy="7200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2843808" y="2564904"/>
            <a:ext cx="720080" cy="7200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3995936" y="3501008"/>
            <a:ext cx="720080" cy="7200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5076056" y="4509120"/>
            <a:ext cx="720080" cy="7200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6588224" y="5589240"/>
            <a:ext cx="720080" cy="72008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140968"/>
            <a:ext cx="2306023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ný popisek 2"/>
          <p:cNvSpPr/>
          <p:nvPr/>
        </p:nvSpPr>
        <p:spPr>
          <a:xfrm>
            <a:off x="3131840" y="620688"/>
            <a:ext cx="5760640" cy="2196824"/>
          </a:xfrm>
          <a:prstGeom prst="wedgeEllipseCallout">
            <a:avLst>
              <a:gd name="adj1" fmla="val -53078"/>
              <a:gd name="adj2" fmla="val 138363"/>
            </a:avLst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Děkuji za pozornost, ahoj!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Metodika: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prezentace je určena  jako  doplněk k výkladu učitele. Učitel  kliká myší, v návaznosti na odkrývající se obrázky vysvětluje žákům učivo, seznamuje je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novými pojmy a příbuzenskými vztahy v rodině . Prezentace je na závěr doplněna zábavnými rébusy.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92088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120,000 CLIPART IMAGES.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Ideal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home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, office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[CD-ROM]. [Cit. 2011-10-03].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gsp.cc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ondonnfp.com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2011-10-07].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londonnfp.com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lnfp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family.jpg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AUTOR NEUVEDEN. </a:t>
            </a:r>
            <a:r>
              <a:rPr lang="cs-CZ" sz="1200" i="1" dirty="0" err="1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200" i="1" smtClean="0">
                <a:latin typeface="Times New Roman" pitchFamily="18" charset="0"/>
                <a:cs typeface="Times New Roman" pitchFamily="18" charset="0"/>
              </a:rPr>
              <a:t>icezazitku.cz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 [online]. [Cit. 2011-10-09]. Dostupný na WWW: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http://www.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vicezazitku.cz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img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/rodina.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 TVORBA</a:t>
            </a: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529</Words>
  <Application>Microsoft Office PowerPoint</Application>
  <PresentationFormat>Předvádění na obrazovce (4:3)</PresentationFormat>
  <Paragraphs>161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RODINA</vt:lpstr>
      <vt:lpstr>Snímek 2</vt:lpstr>
      <vt:lpstr>Rodina</vt:lpstr>
      <vt:lpstr>Snímek 4</vt:lpstr>
      <vt:lpstr>Snímek 5</vt:lpstr>
      <vt:lpstr>Vpravo je moje maminka - Alena Fojtíková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Znáš odpověď?</vt:lpstr>
      <vt:lpstr>Najdi správné dvojice.</vt:lpstr>
      <vt:lpstr>Kdo do rámečku nepatří?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Mamka</dc:creator>
  <cp:lastModifiedBy>Mamka</cp:lastModifiedBy>
  <cp:revision>102</cp:revision>
  <dcterms:created xsi:type="dcterms:W3CDTF">2011-11-07T19:13:27Z</dcterms:created>
  <dcterms:modified xsi:type="dcterms:W3CDTF">2013-09-16T16:41:42Z</dcterms:modified>
</cp:coreProperties>
</file>