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5C207AE-63A4-4462-9F4D-E12255AB35AE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88B23F3-C748-41D8-B49E-BF5025441A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pn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2.png"/><Relationship Id="rId7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slide" Target="slide7.xml"/><Relationship Id="rId7" Type="http://schemas.openxmlformats.org/officeDocument/2006/relationships/image" Target="../media/image21.png"/><Relationship Id="rId12" Type="http://schemas.openxmlformats.org/officeDocument/2006/relationships/image" Target="../media/image25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4.png"/><Relationship Id="rId5" Type="http://schemas.openxmlformats.org/officeDocument/2006/relationships/image" Target="../media/image19.png"/><Relationship Id="rId10" Type="http://schemas.openxmlformats.org/officeDocument/2006/relationships/image" Target="../media/image23.png"/><Relationship Id="rId4" Type="http://schemas.openxmlformats.org/officeDocument/2006/relationships/image" Target="../media/image18.png"/><Relationship Id="rId9" Type="http://schemas.openxmlformats.org/officeDocument/2006/relationships/slide" Target="slide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yazinthe_rosa_3255.JPG" TargetMode="External"/><Relationship Id="rId13" Type="http://schemas.openxmlformats.org/officeDocument/2006/relationships/hyperlink" Target="http://cs.wikipedia.org/wiki/Soubor:L%C3%B6wenzahnwiese.jpg" TargetMode="External"/><Relationship Id="rId3" Type="http://schemas.openxmlformats.org/officeDocument/2006/relationships/hyperlink" Target="http://cs.wikipedia.org/wiki/Soubor:Brennnessel.jpg" TargetMode="External"/><Relationship Id="rId7" Type="http://schemas.openxmlformats.org/officeDocument/2006/relationships/hyperlink" Target="http://cs.wikipedia.org/wiki/Soubor:Bild_003_tulpe_wp.jpg" TargetMode="External"/><Relationship Id="rId12" Type="http://schemas.openxmlformats.org/officeDocument/2006/relationships/hyperlink" Target="http://cs.wikipedia.org/wiki/Soubor:Leucoium_vernum_411-20.jpg" TargetMode="External"/><Relationship Id="rId2" Type="http://schemas.openxmlformats.org/officeDocument/2006/relationships/hyperlink" Target="http://cs.wikipedia.org/wiki/Soubor:Coltsfoo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ellis_perennis_dsc00906.jpg" TargetMode="External"/><Relationship Id="rId11" Type="http://schemas.openxmlformats.org/officeDocument/2006/relationships/hyperlink" Target="http://cs.wikipedia.org/wiki/Soubor:Narcissus_poeticus_(Habitus).jpg" TargetMode="External"/><Relationship Id="rId5" Type="http://schemas.openxmlformats.org/officeDocument/2006/relationships/hyperlink" Target="http://cs.wikipedia.org/wiki/Soubor:Primula_veris_0x.JPG" TargetMode="External"/><Relationship Id="rId15" Type="http://schemas.openxmlformats.org/officeDocument/2006/relationships/hyperlink" Target="http://cs.wikipedia.org/wiki/Soubor:Crocus_vernus_bgiu.jpg" TargetMode="External"/><Relationship Id="rId10" Type="http://schemas.openxmlformats.org/officeDocument/2006/relationships/hyperlink" Target="http://cs.wikipedia.org/wiki/Soubor:Narcissus_pseudonarcissus_(S.lukas).JPG" TargetMode="External"/><Relationship Id="rId4" Type="http://schemas.openxmlformats.org/officeDocument/2006/relationships/hyperlink" Target="http://cs.wikipedia.org/wiki/Soubor:Anemone_nemorosa_001.JPG" TargetMode="External"/><Relationship Id="rId9" Type="http://schemas.openxmlformats.org/officeDocument/2006/relationships/hyperlink" Target="http://cs.wikipedia.org/wiki/Soubor:Viola_odorata_001.JPG" TargetMode="External"/><Relationship Id="rId14" Type="http://schemas.openxmlformats.org/officeDocument/2006/relationships/hyperlink" Target="http://cs.wikipedia.org/wiki/Soubor:Galanthus_nival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NÁZEV 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ŠKOLY: ZŠ Karla Klíče Hostinné</a:t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AUTOR: Mgr. Lenka Stará</a:t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NÁZEV</a:t>
            </a:r>
            <a:r>
              <a:rPr lang="cs-CZ" sz="1600">
                <a:solidFill>
                  <a:prstClr val="black"/>
                </a:solidFill>
                <a:effectLst/>
                <a:latin typeface="Tw Cen MT"/>
              </a:rPr>
              <a:t>: </a:t>
            </a:r>
            <a:r>
              <a:rPr lang="cs-CZ" sz="1600" smtClean="0">
                <a:solidFill>
                  <a:prstClr val="black"/>
                </a:solidFill>
                <a:effectLst/>
                <a:latin typeface="Tw Cen MT"/>
              </a:rPr>
              <a:t>VY_32_INOVACE_12_B_12_Jarní </a:t>
            </a:r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květiny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/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TÉMA: </a:t>
            </a:r>
            <a:r>
              <a:rPr lang="cs-CZ" sz="1600" dirty="0" smtClean="0">
                <a:solidFill>
                  <a:prstClr val="black"/>
                </a:solidFill>
                <a:effectLst/>
                <a:latin typeface="Tw Cen MT"/>
              </a:rPr>
              <a:t>Jarní květiny</a:t>
            </a: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/>
            </a:r>
            <a:br>
              <a:rPr lang="cs-CZ" sz="1600" dirty="0">
                <a:solidFill>
                  <a:prstClr val="black"/>
                </a:solidFill>
                <a:effectLst/>
                <a:latin typeface="Tw Cen MT"/>
              </a:rPr>
            </a:br>
            <a:r>
              <a:rPr lang="cs-CZ" sz="1600" dirty="0">
                <a:solidFill>
                  <a:prstClr val="black"/>
                </a:solidFill>
                <a:effectLst/>
                <a:latin typeface="Tw Cen MT"/>
              </a:rPr>
              <a:t>ČÍSLO PROJEKTU: CZ.1.07/1.4.00/21.2131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492896"/>
            <a:ext cx="7406640" cy="1752600"/>
          </a:xfrm>
        </p:spPr>
        <p:txBody>
          <a:bodyPr>
            <a:normAutofit/>
          </a:bodyPr>
          <a:lstStyle/>
          <a:p>
            <a:r>
              <a:rPr lang="cs-CZ" smtClean="0"/>
              <a:t>Jarní květiny</a:t>
            </a:r>
            <a:endParaRPr lang="cs-CZ" dirty="0" smtClean="0"/>
          </a:p>
          <a:p>
            <a:r>
              <a:rPr lang="cs-CZ" dirty="0" smtClean="0"/>
              <a:t>Mgr. Lenka Stará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229200"/>
            <a:ext cx="6473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058923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632298687"/>
              </p:ext>
            </p:extLst>
          </p:nvPr>
        </p:nvGraphicFramePr>
        <p:xfrm>
          <a:off x="1435100" y="1447800"/>
          <a:ext cx="7499350" cy="3688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9675"/>
                <a:gridCol w="1249892"/>
                <a:gridCol w="1249891"/>
                <a:gridCol w="12498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10.3.2012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a jeho svět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Jarní květiny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Jaro, bledule, sněženka,</a:t>
                      </a:r>
                      <a:r>
                        <a:rPr lang="cs-CZ" baseline="0" dirty="0" smtClean="0"/>
                        <a:t> narcis bílý, narcis žlutý, kopřiva, pampeliška, podběl, petrklíč, sasanka, sedmikráska, krokus, tulipán, hyacint, fialka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653826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300" dirty="0">
                <a:solidFill>
                  <a:prstClr val="black"/>
                </a:solidFill>
                <a:effectLst/>
                <a:latin typeface="Calibri"/>
              </a:rPr>
              <a:t>Mgr. Lenka Stará</a:t>
            </a:r>
            <a:r>
              <a:rPr lang="cs-CZ" sz="2300">
                <a:solidFill>
                  <a:prstClr val="black"/>
                </a:solidFill>
                <a:effectLst/>
                <a:latin typeface="Calibri"/>
              </a:rPr>
              <a:t/>
            </a:r>
            <a:br>
              <a:rPr lang="cs-CZ" sz="2300">
                <a:solidFill>
                  <a:prstClr val="black"/>
                </a:solidFill>
                <a:effectLst/>
                <a:latin typeface="Calibri"/>
              </a:rPr>
            </a:br>
            <a:r>
              <a:rPr lang="cs-CZ" sz="2300" smtClean="0">
                <a:solidFill>
                  <a:prstClr val="black"/>
                </a:solidFill>
                <a:effectLst/>
                <a:latin typeface="Calibri"/>
              </a:rPr>
              <a:t>datum 10.3.2012</a:t>
            </a:r>
            <a:r>
              <a:rPr lang="cs-CZ" sz="2300" dirty="0">
                <a:solidFill>
                  <a:prstClr val="black"/>
                </a:solidFill>
                <a:effectLst/>
                <a:latin typeface="Calibri"/>
              </a:rPr>
              <a:t/>
            </a:r>
            <a:br>
              <a:rPr lang="cs-CZ" sz="2300" dirty="0">
                <a:solidFill>
                  <a:prstClr val="black"/>
                </a:solidFill>
                <a:effectLst/>
                <a:latin typeface="Calibri"/>
              </a:rPr>
            </a:br>
            <a:r>
              <a:rPr lang="cs-CZ" sz="2300" dirty="0">
                <a:solidFill>
                  <a:prstClr val="black"/>
                </a:solidFill>
                <a:effectLst/>
                <a:latin typeface="Calibri"/>
              </a:rPr>
              <a:t>Určeno pro 1. 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7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17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7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činnosti: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4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přiřazování jmen jarních květin k obrázkům – na louce</a:t>
            </a:r>
            <a:endParaRPr lang="cs-CZ" sz="15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5 </a:t>
            </a: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přiřazování jmen jarních květin k obrázkům – na zahradě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6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– většina rostlin, které kvetou na jaře mezi prvními vyrůstá z cibulky – </a:t>
            </a:r>
            <a:r>
              <a:rPr lang="cs-CZ" sz="1500" i="1" u="sng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pokus</a:t>
            </a:r>
            <a:r>
              <a:rPr lang="cs-CZ" sz="15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– v hodině   zasadíme cibulku do květináče, pozorujeme, co se s ní děje</a:t>
            </a:r>
          </a:p>
          <a:p>
            <a:pPr marL="0" lvl="0" indent="0">
              <a:spcBef>
                <a:spcPct val="20000"/>
              </a:spcBef>
              <a:buClrTx/>
              <a:buSzTx/>
              <a:buNone/>
            </a:pP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Které květiny vyrůstají z cibulky – po kliknutí na správný obrázek smějící se </a:t>
            </a:r>
            <a:r>
              <a:rPr lang="cs-CZ" sz="15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smajlík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	na str. 7, po kliknutí na špatný obrázek </a:t>
            </a:r>
            <a:r>
              <a:rPr lang="cs-CZ" sz="15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smajlík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na str. 8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xmlns="" val="10059266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51483" y="270771"/>
            <a:ext cx="749808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Jarní květiny- na louce</a:t>
            </a:r>
            <a:endParaRPr lang="cs-CZ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89356" y="5094052"/>
            <a:ext cx="1798841" cy="1362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4666" y="3166381"/>
            <a:ext cx="1104900" cy="1426369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9155" y="3436152"/>
            <a:ext cx="1739245" cy="1156598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318680"/>
            <a:ext cx="1072916" cy="1430554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35438" y="5127678"/>
            <a:ext cx="1483355" cy="129550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>
          <a:xfrm>
            <a:off x="1475656" y="837196"/>
            <a:ext cx="7560840" cy="5832164"/>
          </a:xfrm>
        </p:spPr>
        <p:txBody>
          <a:bodyPr>
            <a:normAutofit/>
          </a:bodyPr>
          <a:lstStyle/>
          <a:p>
            <a:pPr marL="82296" indent="0">
              <a:buNone/>
            </a:pPr>
            <a:endParaRPr lang="cs-CZ" sz="1000" dirty="0"/>
          </a:p>
        </p:txBody>
      </p:sp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03180" y="1177793"/>
            <a:ext cx="2147872" cy="150351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64681"/>
            <a:ext cx="1948550" cy="259806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5323" y="5112471"/>
            <a:ext cx="1325920" cy="132592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863" y="3236097"/>
            <a:ext cx="1571809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Pampeliška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63" y="437085"/>
            <a:ext cx="1123140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rgbClr val="000000"/>
                </a:solidFill>
              </a:rPr>
              <a:t>B</a:t>
            </a:r>
            <a:r>
              <a:rPr lang="cs-CZ" sz="2000" dirty="0" smtClean="0">
                <a:solidFill>
                  <a:srgbClr val="000000"/>
                </a:solidFill>
              </a:rPr>
              <a:t>ledule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1134901"/>
            <a:ext cx="1144603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rgbClr val="000000"/>
                </a:solidFill>
              </a:rPr>
              <a:t>P</a:t>
            </a:r>
            <a:r>
              <a:rPr lang="cs-CZ" sz="2000" dirty="0" smtClean="0">
                <a:solidFill>
                  <a:srgbClr val="000000"/>
                </a:solidFill>
              </a:rPr>
              <a:t>etrklíč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900730"/>
            <a:ext cx="1331640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rgbClr val="000000"/>
                </a:solidFill>
              </a:rPr>
              <a:t>S</a:t>
            </a:r>
            <a:r>
              <a:rPr lang="cs-CZ" sz="2000" dirty="0" smtClean="0">
                <a:solidFill>
                  <a:srgbClr val="000000"/>
                </a:solidFill>
              </a:rPr>
              <a:t>něženka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2561231"/>
            <a:ext cx="1144603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rgbClr val="000000"/>
                </a:solidFill>
              </a:rPr>
              <a:t>K</a:t>
            </a:r>
            <a:r>
              <a:rPr lang="cs-CZ" sz="2000" dirty="0" smtClean="0">
                <a:solidFill>
                  <a:srgbClr val="000000"/>
                </a:solidFill>
              </a:rPr>
              <a:t>opřiva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63" y="4025650"/>
            <a:ext cx="1742225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rgbClr val="000000"/>
                </a:solidFill>
              </a:rPr>
              <a:t>S</a:t>
            </a:r>
            <a:r>
              <a:rPr lang="cs-CZ" sz="2000" dirty="0" smtClean="0">
                <a:solidFill>
                  <a:srgbClr val="000000"/>
                </a:solidFill>
              </a:rPr>
              <a:t>edmikráska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3303" y="4773645"/>
            <a:ext cx="1101300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000000"/>
                </a:solidFill>
              </a:rPr>
              <a:t>Podběl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3304" y="5499859"/>
            <a:ext cx="1288336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Sasanka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6787577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07407E-6 L 0.19218 0.09213 " pathEditMode="fixed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01" y="4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4.07407E-6 L 0.83906 -0.0201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944" y="-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0 L 0.5375 0.403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875" y="20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3.7037E-6 L 0.15399 0.15 " pathEditMode="relative" rAng="0" ptsTypes="AA">
                                      <p:cBhvr>
                                        <p:cTn id="1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91" y="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07407E-6 L 0.51909 -0.2215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955" y="-1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037E-6 L 0.10312 0.2722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56" y="1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48148E-6 L 0.74219 0.2261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101" y="11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48148E-6 L 0.84219 -0.3414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101" y="-17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13" grpId="0" animBg="1"/>
      <p:bldP spid="6" grpId="0" animBg="1"/>
      <p:bldP spid="17" grpId="0" animBg="1"/>
      <p:bldP spid="10" grpId="0" animBg="1"/>
      <p:bldP spid="15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Jarní květiny - na zahradě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34664" y="4367950"/>
            <a:ext cx="1888938" cy="125929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712951"/>
            <a:ext cx="1405754" cy="188047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61991" y="4057183"/>
            <a:ext cx="1411349" cy="1880826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93478"/>
            <a:ext cx="1603375" cy="2408237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5217" y="1422956"/>
            <a:ext cx="1920875" cy="1438275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0" y="4149080"/>
            <a:ext cx="1532057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Narcis žlutý</a:t>
            </a:r>
            <a:endParaRPr lang="cs-CZ" sz="2000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53863" y="1968201"/>
            <a:ext cx="1827604" cy="164829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4155" y="1069199"/>
            <a:ext cx="868000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rgbClr val="000000"/>
                </a:solidFill>
              </a:rPr>
              <a:t>F</a:t>
            </a:r>
            <a:r>
              <a:rPr lang="cs-CZ" sz="2000" dirty="0" smtClean="0">
                <a:solidFill>
                  <a:srgbClr val="000000"/>
                </a:solidFill>
              </a:rPr>
              <a:t>ialka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4997569"/>
            <a:ext cx="1051992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000000"/>
                </a:solidFill>
              </a:rPr>
              <a:t>Krokus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263" y="1823977"/>
            <a:ext cx="1080119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rgbClr val="000000"/>
                </a:solidFill>
              </a:rPr>
              <a:t>H</a:t>
            </a:r>
            <a:r>
              <a:rPr lang="cs-CZ" sz="2000" dirty="0" smtClean="0">
                <a:solidFill>
                  <a:srgbClr val="000000"/>
                </a:solidFill>
              </a:rPr>
              <a:t>yacint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263" y="2592292"/>
            <a:ext cx="1032729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rgbClr val="000000"/>
                </a:solidFill>
              </a:rPr>
              <a:t>T</a:t>
            </a:r>
            <a:r>
              <a:rPr lang="cs-CZ" sz="2000" dirty="0" smtClean="0">
                <a:solidFill>
                  <a:srgbClr val="000000"/>
                </a:solidFill>
              </a:rPr>
              <a:t>ulipán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263" y="3393368"/>
            <a:ext cx="1379924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innerShdw blurRad="114300">
              <a:prstClr val="black"/>
            </a:inn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Narcis bílý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8495505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3889E-18 4.81481E-6 L 0.50521 0.2518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260" y="1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11111E-6 L 0.4941 0.6039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05" y="30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07407E-6 L 0.15017 0.17685 " pathEditMode="relative" rAng="0" ptsTypes="AA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00" y="8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07407E-6 L 0.7849 -0.0240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236" y="-1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7.40741E-7 L 0.74705 0.2018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344" y="10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7037E-7 L 0.14322 -0.4574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53" y="-22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6" grpId="0" animBg="1"/>
      <p:bldP spid="9" grpId="0" animBg="1"/>
      <p:bldP spid="8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Jarní květiny</a:t>
            </a:r>
            <a:endParaRPr lang="cs-CZ" dirty="0"/>
          </a:p>
        </p:txBody>
      </p:sp>
      <p:pic>
        <p:nvPicPr>
          <p:cNvPr id="4" name="Picture 21" descr="C:\Users\Lenka\AppData\Local\Microsoft\Windows\Temporary Internet Files\Content.IE5\QI5IW9YL\MP90043313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149080"/>
            <a:ext cx="4824536" cy="2384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0781" y="818634"/>
            <a:ext cx="1339413" cy="174512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2925" y="890116"/>
            <a:ext cx="2011363" cy="13716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8779"/>
          <a:stretch/>
        </p:blipFill>
        <p:spPr bwMode="auto">
          <a:xfrm>
            <a:off x="7164288" y="1356540"/>
            <a:ext cx="1530350" cy="12206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7363"/>
          <a:stretch/>
        </p:blipFill>
        <p:spPr bwMode="auto">
          <a:xfrm>
            <a:off x="3849687" y="3243211"/>
            <a:ext cx="1444625" cy="104471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76001" y="1547841"/>
            <a:ext cx="1891385" cy="135269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6001" y="2733767"/>
            <a:ext cx="1798637" cy="13589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6918" y="2351107"/>
            <a:ext cx="1603375" cy="141446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733767"/>
            <a:ext cx="2043113" cy="155416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788332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b="1" dirty="0" smtClean="0">
                <a:ln>
                  <a:solidFill>
                    <a:srgbClr val="00B050"/>
                  </a:solidFill>
                </a:ln>
                <a:solidFill>
                  <a:srgbClr val="92D050"/>
                </a:solidFill>
              </a:rPr>
              <a:t>ANO!</a:t>
            </a:r>
            <a:endParaRPr lang="cs-CZ" sz="8000" b="1" dirty="0">
              <a:ln>
                <a:solidFill>
                  <a:srgbClr val="00B050"/>
                </a:solidFill>
              </a:ln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eselý obličej 3">
            <a:hlinkClick r:id="" action="ppaction://hlinkshowjump?jump=lastslideviewed"/>
          </p:cNvPr>
          <p:cNvSpPr/>
          <p:nvPr/>
        </p:nvSpPr>
        <p:spPr>
          <a:xfrm>
            <a:off x="2987824" y="1628800"/>
            <a:ext cx="4464496" cy="4280373"/>
          </a:xfrm>
          <a:prstGeom prst="smileyFac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16059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b="1" dirty="0" smtClean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</a:rPr>
              <a:t>NE!</a:t>
            </a:r>
            <a:endParaRPr lang="cs-CZ" sz="8000" b="1" dirty="0">
              <a:ln>
                <a:solidFill>
                  <a:srgbClr val="C0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eselý obličej 3">
            <a:hlinkClick r:id="" action="ppaction://hlinkshowjump?jump=lastslideviewed"/>
          </p:cNvPr>
          <p:cNvSpPr/>
          <p:nvPr/>
        </p:nvSpPr>
        <p:spPr>
          <a:xfrm>
            <a:off x="2915816" y="1628800"/>
            <a:ext cx="4464496" cy="4392488"/>
          </a:xfrm>
          <a:prstGeom prst="smileyFace">
            <a:avLst>
              <a:gd name="adj" fmla="val -244"/>
            </a:avLst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96817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97136" y="764704"/>
            <a:ext cx="8176952" cy="6264696"/>
          </a:xfrm>
        </p:spPr>
        <p:txBody>
          <a:bodyPr>
            <a:normAutofit fontScale="32500" lnSpcReduction="20000"/>
          </a:bodyPr>
          <a:lstStyle/>
          <a:p>
            <a:pPr marL="82296" indent="0">
              <a:buNone/>
            </a:pPr>
            <a:r>
              <a:rPr lang="cs-CZ" dirty="0" smtClean="0"/>
              <a:t>Otevřená galerie Microsoft.com</a:t>
            </a:r>
          </a:p>
          <a:p>
            <a:pPr marL="82296" indent="0">
              <a:buNone/>
            </a:pPr>
            <a:r>
              <a:rPr lang="cs-CZ" dirty="0"/>
              <a:t>Coltfoot.jpg.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2012-03-10].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cs.wikipedia.org/wiki/Soubor:Coltsfoot.jpg</a:t>
            </a:r>
            <a:endParaRPr lang="cs-CZ" dirty="0" smtClean="0"/>
          </a:p>
          <a:p>
            <a:pPr marL="82296" indent="0">
              <a:buNone/>
            </a:pPr>
            <a:r>
              <a:rPr lang="cs-CZ" dirty="0"/>
              <a:t>Brennnessel.jpg.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2012-03-10].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cs.wikipedia.org/wiki/Soubor:Brennnessel.jpg</a:t>
            </a:r>
            <a:endParaRPr lang="cs-CZ" dirty="0" smtClean="0"/>
          </a:p>
          <a:p>
            <a:pPr marL="82296" indent="0">
              <a:buNone/>
            </a:pPr>
            <a:r>
              <a:rPr lang="cs-CZ" dirty="0" err="1"/>
              <a:t>Anemone</a:t>
            </a:r>
            <a:r>
              <a:rPr lang="cs-CZ" dirty="0"/>
              <a:t> </a:t>
            </a:r>
            <a:r>
              <a:rPr lang="cs-CZ" dirty="0" err="1"/>
              <a:t>nemorosa</a:t>
            </a:r>
            <a:r>
              <a:rPr lang="cs-CZ" dirty="0"/>
              <a:t> 001.jpg.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2012-03-10].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cs.wikipedia.org/wiki/Soubor:Anemone_nemorosa_001.JPG</a:t>
            </a:r>
            <a:endParaRPr lang="cs-CZ" dirty="0" smtClean="0"/>
          </a:p>
          <a:p>
            <a:pPr marL="82296" indent="0">
              <a:buNone/>
            </a:pPr>
            <a:r>
              <a:rPr lang="cs-CZ" dirty="0" err="1"/>
              <a:t>Primula</a:t>
            </a:r>
            <a:r>
              <a:rPr lang="cs-CZ" dirty="0"/>
              <a:t> </a:t>
            </a:r>
            <a:r>
              <a:rPr lang="cs-CZ" dirty="0" err="1"/>
              <a:t>veris</a:t>
            </a:r>
            <a:r>
              <a:rPr lang="cs-CZ" dirty="0"/>
              <a:t> 0x.JPG.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2012-03-10].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cs.wikipedia.org/wiki/Soubor:Primula_veris_0x.JPG</a:t>
            </a:r>
            <a:endParaRPr lang="cs-CZ" dirty="0" smtClean="0"/>
          </a:p>
          <a:p>
            <a:pPr marL="82296" indent="0">
              <a:buNone/>
            </a:pPr>
            <a:r>
              <a:rPr lang="cs-CZ" dirty="0" err="1"/>
              <a:t>Bellis</a:t>
            </a:r>
            <a:r>
              <a:rPr lang="cs-CZ" dirty="0"/>
              <a:t> </a:t>
            </a:r>
            <a:r>
              <a:rPr lang="cs-CZ" dirty="0" err="1"/>
              <a:t>perennis</a:t>
            </a:r>
            <a:r>
              <a:rPr lang="cs-CZ" dirty="0"/>
              <a:t> dsc00906.jpg.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2012-03-10].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cs.wikipedia.org/wiki/Soubor:Bellis_perennis_dsc00906.jpg</a:t>
            </a:r>
            <a:endParaRPr lang="cs-CZ" dirty="0" smtClean="0"/>
          </a:p>
          <a:p>
            <a:pPr marL="82296" indent="0">
              <a:buNone/>
            </a:pPr>
            <a:r>
              <a:rPr lang="cs-CZ" dirty="0" err="1"/>
              <a:t>Bild</a:t>
            </a:r>
            <a:r>
              <a:rPr lang="cs-CZ" dirty="0"/>
              <a:t> 003 </a:t>
            </a:r>
            <a:r>
              <a:rPr lang="cs-CZ" dirty="0" err="1"/>
              <a:t>tulpe</a:t>
            </a:r>
            <a:r>
              <a:rPr lang="cs-CZ" dirty="0"/>
              <a:t> wp.jpg.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2012-03-10].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cs.wikipedia.org/wiki/Soubor:Bild_003_tulpe_wp.jpg</a:t>
            </a:r>
            <a:endParaRPr lang="cs-CZ" dirty="0" smtClean="0"/>
          </a:p>
          <a:p>
            <a:pPr marL="82296" indent="0">
              <a:buNone/>
            </a:pPr>
            <a:r>
              <a:rPr lang="cs-CZ" dirty="0" err="1"/>
              <a:t>Hyazinthe</a:t>
            </a:r>
            <a:r>
              <a:rPr lang="cs-CZ" dirty="0"/>
              <a:t> rosa 3255.JPG.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2012-03-10]. Dostupné z: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cs.wikipedia.org/wiki/Soubor:Hyazinthe_rosa_3255.JPG</a:t>
            </a:r>
            <a:endParaRPr lang="cs-CZ" dirty="0" smtClean="0"/>
          </a:p>
          <a:p>
            <a:pPr marL="82296" indent="0">
              <a:buNone/>
            </a:pPr>
            <a:r>
              <a:rPr lang="cs-CZ" dirty="0"/>
              <a:t>Viola </a:t>
            </a:r>
            <a:r>
              <a:rPr lang="cs-CZ" dirty="0" err="1"/>
              <a:t>odorata</a:t>
            </a:r>
            <a:r>
              <a:rPr lang="cs-CZ" dirty="0"/>
              <a:t> 001.JPG.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2012-03-10]. Dostupné z: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cs.wikipedia.org/wiki/Soubor:Viola_odorata_001.JPG</a:t>
            </a:r>
            <a:endParaRPr lang="cs-CZ" dirty="0" smtClean="0"/>
          </a:p>
          <a:p>
            <a:pPr marL="82296" indent="0">
              <a:buNone/>
            </a:pPr>
            <a:r>
              <a:rPr lang="cs-CZ" dirty="0" err="1"/>
              <a:t>Narcissus</a:t>
            </a:r>
            <a:r>
              <a:rPr lang="cs-CZ" dirty="0"/>
              <a:t> </a:t>
            </a:r>
            <a:r>
              <a:rPr lang="cs-CZ" dirty="0" err="1"/>
              <a:t>pseudonarcissus</a:t>
            </a:r>
            <a:r>
              <a:rPr lang="cs-CZ" dirty="0"/>
              <a:t> (</a:t>
            </a:r>
            <a:r>
              <a:rPr lang="cs-CZ" dirty="0" err="1"/>
              <a:t>S.lukas</a:t>
            </a:r>
            <a:r>
              <a:rPr lang="cs-CZ" dirty="0"/>
              <a:t>).JPG.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2012-03-10]. Dostupné z: </a:t>
            </a:r>
            <a:r>
              <a:rPr lang="cs-CZ" dirty="0">
                <a:hlinkClick r:id="rId10"/>
              </a:rPr>
              <a:t>http://cs.wikipedia.org/wiki/Soubor:Narcissus_pseudonarcissus_(S.lukas).</a:t>
            </a:r>
            <a:r>
              <a:rPr lang="cs-CZ" dirty="0" smtClean="0">
                <a:hlinkClick r:id="rId10"/>
              </a:rPr>
              <a:t>JPG</a:t>
            </a:r>
            <a:endParaRPr lang="cs-CZ" dirty="0" smtClean="0"/>
          </a:p>
          <a:p>
            <a:pPr marL="82296" indent="0">
              <a:buNone/>
            </a:pPr>
            <a:r>
              <a:rPr lang="cs-CZ" dirty="0" err="1"/>
              <a:t>Narcissus</a:t>
            </a:r>
            <a:r>
              <a:rPr lang="cs-CZ" dirty="0"/>
              <a:t> </a:t>
            </a:r>
            <a:r>
              <a:rPr lang="cs-CZ" dirty="0" err="1"/>
              <a:t>poeticus</a:t>
            </a:r>
            <a:r>
              <a:rPr lang="cs-CZ" dirty="0"/>
              <a:t> (Habitus).</a:t>
            </a:r>
            <a:r>
              <a:rPr lang="cs-CZ" dirty="0" err="1"/>
              <a:t>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2012-03-10]. Dostupné z: </a:t>
            </a:r>
            <a:r>
              <a:rPr lang="cs-CZ" dirty="0">
                <a:hlinkClick r:id="rId11"/>
              </a:rPr>
              <a:t>http://cs.wikipedia.org/wiki/Soubor:Narcissus_poeticus_(Habitus).</a:t>
            </a:r>
            <a:r>
              <a:rPr lang="cs-CZ" dirty="0" smtClean="0">
                <a:hlinkClick r:id="rId11"/>
              </a:rPr>
              <a:t>jpg</a:t>
            </a:r>
            <a:endParaRPr lang="cs-CZ" dirty="0" smtClean="0"/>
          </a:p>
          <a:p>
            <a:pPr marL="82296" indent="0">
              <a:buNone/>
            </a:pPr>
            <a:r>
              <a:rPr lang="cs-CZ" dirty="0" err="1" smtClean="0"/>
              <a:t>Leucoium</a:t>
            </a:r>
            <a:r>
              <a:rPr lang="cs-CZ" dirty="0" smtClean="0"/>
              <a:t> </a:t>
            </a:r>
            <a:r>
              <a:rPr lang="cs-CZ" dirty="0" err="1"/>
              <a:t>vernum</a:t>
            </a:r>
            <a:r>
              <a:rPr lang="cs-CZ" dirty="0"/>
              <a:t> 411-20.jpg.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2012-03-10]. Dostupné z: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cs.wikipedia.org/wiki/Soubor:Leucoium_vernum_411-20.jpg</a:t>
            </a:r>
            <a:endParaRPr lang="cs-CZ" dirty="0" smtClean="0"/>
          </a:p>
          <a:p>
            <a:pPr marL="82296" indent="0">
              <a:buNone/>
            </a:pPr>
            <a:r>
              <a:rPr lang="cs-CZ" dirty="0"/>
              <a:t>Löwenzahnwiese.jpg.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2012-03-10]. Dostupné z: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cs.wikipedia.org/wiki/Soubor:L%C3%B6wenzahnwiese.jpg</a:t>
            </a:r>
            <a:endParaRPr lang="cs-CZ" dirty="0" smtClean="0"/>
          </a:p>
          <a:p>
            <a:pPr marL="82296" indent="0">
              <a:buNone/>
            </a:pPr>
            <a:r>
              <a:rPr lang="cs-CZ" dirty="0" err="1"/>
              <a:t>Galanthus</a:t>
            </a:r>
            <a:r>
              <a:rPr lang="cs-CZ" dirty="0"/>
              <a:t> nivalis.jpg.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2012-03-10]. Dostupné z: </a:t>
            </a:r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cs.wikipedia.org/wiki/Soubor:Galanthus_nivalis.jpg</a:t>
            </a:r>
            <a:endParaRPr lang="cs-CZ" dirty="0" smtClean="0"/>
          </a:p>
          <a:p>
            <a:pPr marL="82296" indent="0">
              <a:buNone/>
            </a:pPr>
            <a:r>
              <a:rPr lang="cs-CZ" dirty="0" err="1"/>
              <a:t>Crocus</a:t>
            </a:r>
            <a:r>
              <a:rPr lang="cs-CZ" dirty="0"/>
              <a:t> </a:t>
            </a:r>
            <a:r>
              <a:rPr lang="cs-CZ" dirty="0" err="1"/>
              <a:t>vernus</a:t>
            </a:r>
            <a:r>
              <a:rPr lang="cs-CZ" dirty="0"/>
              <a:t> bgiu.jpg.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2012-03-10]. Dostupné z: </a:t>
            </a:r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cs.wikipedia.org/wiki/Soubor:Crocus_vernus_bgiu.jpg</a:t>
            </a: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37094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154</TotalTime>
  <Words>675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NÁZEV ŠKOLY: ZŠ Karla Klíče Hostinné AUTOR: Mgr. Lenka Stará NÁZEV: VY_32_INOVACE_12_B_12_Jarní květiny TÉMA: Jarní květiny ČÍSLO PROJEKTU: CZ.1.07/1.4.00/21.2131</vt:lpstr>
      <vt:lpstr>Snímek 2</vt:lpstr>
      <vt:lpstr>Mgr. Lenka Stará datum 10.3.2012 Určeno pro 1. ročník</vt:lpstr>
      <vt:lpstr>Jarní květiny- na louce</vt:lpstr>
      <vt:lpstr>Jarní květiny - na zahradě</vt:lpstr>
      <vt:lpstr>Jarní květiny</vt:lpstr>
      <vt:lpstr>ANO!</vt:lpstr>
      <vt:lpstr>NE!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Karla Klíče Hostinné AUTOR: Mgr. Lenka Stará NÁZEV: VY_??_INOVACE_??_Jaro TÉMA: Jaro ČÍSLO PROJEKTU: CZ.1.07/1.4.00/21.2131</dc:title>
  <dc:creator>Lenka Stará</dc:creator>
  <cp:lastModifiedBy>Dum</cp:lastModifiedBy>
  <cp:revision>22</cp:revision>
  <dcterms:created xsi:type="dcterms:W3CDTF">2012-03-05T14:50:17Z</dcterms:created>
  <dcterms:modified xsi:type="dcterms:W3CDTF">2012-03-16T10:26:13Z</dcterms:modified>
</cp:coreProperties>
</file>