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5"/>
  </p:notesMasterIdLst>
  <p:sldIdLst>
    <p:sldId id="262" r:id="rId2"/>
    <p:sldId id="296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71" r:id="rId11"/>
    <p:sldId id="295" r:id="rId12"/>
    <p:sldId id="281" r:id="rId13"/>
    <p:sldId id="274" r:id="rId14"/>
    <p:sldId id="279" r:id="rId15"/>
    <p:sldId id="276" r:id="rId16"/>
    <p:sldId id="273" r:id="rId17"/>
    <p:sldId id="278" r:id="rId18"/>
    <p:sldId id="283" r:id="rId19"/>
    <p:sldId id="285" r:id="rId20"/>
    <p:sldId id="286" r:id="rId21"/>
    <p:sldId id="298" r:id="rId22"/>
    <p:sldId id="297" r:id="rId23"/>
    <p:sldId id="26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BEED"/>
    <a:srgbClr val="F4F05A"/>
    <a:srgbClr val="A11B5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588" autoAdjust="0"/>
  </p:normalViewPr>
  <p:slideViewPr>
    <p:cSldViewPr>
      <p:cViewPr varScale="1">
        <p:scale>
          <a:sx n="78" d="100"/>
          <a:sy n="78" d="100"/>
        </p:scale>
        <p:origin x="-96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DC2BF-D033-4F9B-B1F7-019B00AF2E7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8ED7FB-DE10-4779-826F-D6F9D6BE44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8ED7FB-DE10-4779-826F-D6F9D6BE444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30DCC-8BD1-49E9-9847-CC7FA36F798A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365191-FF51-48BF-9D24-C005262B1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gi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18.png"/><Relationship Id="rId9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2.png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sp.cc/" TargetMode="External"/><Relationship Id="rId2" Type="http://schemas.openxmlformats.org/officeDocument/2006/relationships/hyperlink" Target="http://www.clker.com/cliparts/7/9/4/3/11954444521265240149Machovka_House.svg.med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vodo-topo-stefan.cz/images/left/instalater-topenar-motiv.png" TargetMode="External"/><Relationship Id="rId4" Type="http://schemas.openxmlformats.org/officeDocument/2006/relationships/hyperlink" Target="http://www.computerclipart.com/computer_clipart_images/a_magician_with_a_white_rabbit_in_his_hat_0521-1001-2913-2613_SM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836712"/>
            <a:ext cx="7772400" cy="1470025"/>
          </a:xfrm>
          <a:prstGeom prst="rect">
            <a:avLst/>
          </a:prstGeom>
          <a:solidFill>
            <a:schemeClr val="bg1">
              <a:lumMod val="85000"/>
            </a:schemeClr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Povolání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2555776" y="3645024"/>
            <a:ext cx="3672408" cy="69532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Autor : Mgr. Romana Vítková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869160"/>
            <a:ext cx="6081712" cy="14859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  <a:headEnd/>
            <a:tailEnd/>
          </a:ln>
          <a:effectLst>
            <a:innerShdw blurRad="114300">
              <a:prstClr val="black"/>
            </a:inn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</p:pic>
      <p:sp>
        <p:nvSpPr>
          <p:cNvPr id="5" name="TextovéPole 4"/>
          <p:cNvSpPr txBox="1"/>
          <p:nvPr/>
        </p:nvSpPr>
        <p:spPr>
          <a:xfrm>
            <a:off x="2627784" y="4437112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ZŠ a MŠ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Nedašov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335699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VY_32_Inovace_09VR-2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9786091">
            <a:off x="5947093" y="3533054"/>
            <a:ext cx="1771399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92696"/>
            <a:ext cx="8208912" cy="5632311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wrap="square">
            <a:spAutoFit/>
          </a:bodyPr>
          <a:lstStyle/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Materiál obsahuje prezentaci, která slouží jako                                                            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motivace a úvod do výuky prvouky .                                   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Seznamuje žáky s jednotlivými druhy povolání.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Romana Vítková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zhotovení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březen  2012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Jazyk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český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uvědomuje si význam a potřebnost různých povolání a   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pracovních činností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Speciální vzdělávací potřeby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žádné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názvy jednotlivých povolání, pracovní nástroje a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nářadí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Cílová skupina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Stupeň a typ vzdělání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základní vzdělávání - první stupeň                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Celková velikost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1,37 MB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8" name="Picture 4" descr="http://www.zlutahala.cz/temp/foto_detail_small_zoom_1728_1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1988840"/>
            <a:ext cx="5637416" cy="4392488"/>
          </a:xfrm>
          <a:prstGeom prst="rect">
            <a:avLst/>
          </a:prstGeom>
          <a:noFill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749"/>
          <a:stretch>
            <a:fillRect/>
          </a:stretch>
        </p:blipFill>
        <p:spPr bwMode="auto">
          <a:xfrm rot="323324">
            <a:off x="4637496" y="2542985"/>
            <a:ext cx="2671800" cy="1520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aoblený obdélníkový popisek 8"/>
          <p:cNvSpPr/>
          <p:nvPr/>
        </p:nvSpPr>
        <p:spPr>
          <a:xfrm>
            <a:off x="827584" y="332656"/>
            <a:ext cx="3888432" cy="900680"/>
          </a:xfrm>
          <a:prstGeom prst="wedgeRoundRectCallout">
            <a:avLst>
              <a:gd name="adj1" fmla="val -19636"/>
              <a:gd name="adj2" fmla="val 84652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Míšo, Ríšo, dost lenošení. 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 práce!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3059832" y="1844824"/>
            <a:ext cx="1584176" cy="764704"/>
          </a:xfrm>
          <a:prstGeom prst="wedgeRoundRectCallout">
            <a:avLst>
              <a:gd name="adj1" fmla="val 48453"/>
              <a:gd name="adj2" fmla="val 80618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Mně se nechce.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3347864" y="4293096"/>
            <a:ext cx="1584176" cy="764704"/>
          </a:xfrm>
          <a:prstGeom prst="wedgeRoundRectCallout">
            <a:avLst>
              <a:gd name="adj1" fmla="val 77804"/>
              <a:gd name="adj2" fmla="val -28825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Mně taky ne!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3501008"/>
            <a:ext cx="2872415" cy="1563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Elipsa 9"/>
          <p:cNvSpPr/>
          <p:nvPr/>
        </p:nvSpPr>
        <p:spPr>
          <a:xfrm>
            <a:off x="1259632" y="2204864"/>
            <a:ext cx="576064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44566"/>
          <a:stretch>
            <a:fillRect/>
          </a:stretch>
        </p:blipFill>
        <p:spPr bwMode="auto">
          <a:xfrm>
            <a:off x="683568" y="1844824"/>
            <a:ext cx="1200216" cy="454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zlutahala.cz/temp/foto_detail_small_zoom_1728_1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1988840"/>
            <a:ext cx="5637416" cy="4392488"/>
          </a:xfrm>
          <a:prstGeom prst="rect">
            <a:avLst/>
          </a:prstGeom>
          <a:noFill/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749"/>
          <a:stretch>
            <a:fillRect/>
          </a:stretch>
        </p:blipFill>
        <p:spPr bwMode="auto">
          <a:xfrm rot="323324">
            <a:off x="4565488" y="2614993"/>
            <a:ext cx="2671800" cy="1520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aoblený obdélníkový popisek 8"/>
          <p:cNvSpPr/>
          <p:nvPr/>
        </p:nvSpPr>
        <p:spPr>
          <a:xfrm>
            <a:off x="539552" y="332656"/>
            <a:ext cx="3672408" cy="900680"/>
          </a:xfrm>
          <a:prstGeom prst="wedgeRoundRectCallout">
            <a:avLst>
              <a:gd name="adj1" fmla="val 6892"/>
              <a:gd name="adj2" fmla="val 81211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Míšo, vynes prosím koš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2699792" y="3212976"/>
            <a:ext cx="1584176" cy="764704"/>
          </a:xfrm>
          <a:prstGeom prst="wedgeRoundRectCallout">
            <a:avLst>
              <a:gd name="adj1" fmla="val 67042"/>
              <a:gd name="adj2" fmla="val -24771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Až za chvilku.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85030" y="3444940"/>
            <a:ext cx="3131495" cy="1705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Elipsa 7"/>
          <p:cNvSpPr/>
          <p:nvPr/>
        </p:nvSpPr>
        <p:spPr>
          <a:xfrm>
            <a:off x="1115616" y="2060848"/>
            <a:ext cx="576064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44566"/>
          <a:stretch>
            <a:fillRect/>
          </a:stretch>
        </p:blipFill>
        <p:spPr bwMode="auto">
          <a:xfrm>
            <a:off x="611560" y="1700808"/>
            <a:ext cx="1200216" cy="454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http://www.zlutahala.cz/temp/foto_detail_small_zoom_1728_1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1988840"/>
            <a:ext cx="5637416" cy="4392488"/>
          </a:xfrm>
          <a:prstGeom prst="rect">
            <a:avLst/>
          </a:prstGeom>
          <a:noFill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749"/>
          <a:stretch>
            <a:fillRect/>
          </a:stretch>
        </p:blipFill>
        <p:spPr bwMode="auto">
          <a:xfrm rot="323324">
            <a:off x="4565488" y="2687001"/>
            <a:ext cx="2671800" cy="1520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aoblený obdélníkový popisek 8"/>
          <p:cNvSpPr/>
          <p:nvPr/>
        </p:nvSpPr>
        <p:spPr>
          <a:xfrm>
            <a:off x="611560" y="332656"/>
            <a:ext cx="3384376" cy="900680"/>
          </a:xfrm>
          <a:prstGeom prst="wedgeRoundRectCallout">
            <a:avLst>
              <a:gd name="adj1" fmla="val 1886"/>
              <a:gd name="adj2" fmla="val 117346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Ríšo, přines mi prosím ze sklepa brambory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2987824" y="4437112"/>
            <a:ext cx="1584176" cy="764704"/>
          </a:xfrm>
          <a:prstGeom prst="wedgeRoundRectCallout">
            <a:avLst>
              <a:gd name="adj1" fmla="val 74868"/>
              <a:gd name="adj2" fmla="val -18691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Až sním čokoládu.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13021" y="3588955"/>
            <a:ext cx="3131495" cy="1705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Elipsa 7"/>
          <p:cNvSpPr/>
          <p:nvPr/>
        </p:nvSpPr>
        <p:spPr>
          <a:xfrm>
            <a:off x="1403648" y="2204864"/>
            <a:ext cx="576064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44566"/>
          <a:stretch>
            <a:fillRect/>
          </a:stretch>
        </p:blipFill>
        <p:spPr bwMode="auto">
          <a:xfrm>
            <a:off x="827584" y="1844824"/>
            <a:ext cx="1200216" cy="454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zlutahala.cz/temp/foto_detail_small_zoom_1728_1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0" y="2276872"/>
            <a:ext cx="5637416" cy="4392488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0638464" flipH="1">
            <a:off x="858070" y="2892017"/>
            <a:ext cx="3131495" cy="1705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749"/>
          <a:stretch>
            <a:fillRect/>
          </a:stretch>
        </p:blipFill>
        <p:spPr bwMode="auto">
          <a:xfrm rot="20768117" flipH="1">
            <a:off x="2020967" y="4079880"/>
            <a:ext cx="2671800" cy="1520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5903640" y="0"/>
            <a:ext cx="3240360" cy="4012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9" descr="http://www.computerclipart.com/computer_clipart_images/a_magician_with_a_white_rabbit_in_his_hat_0521-1001-2913-2613_SMU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404664"/>
            <a:ext cx="1728192" cy="1480485"/>
          </a:xfrm>
          <a:prstGeom prst="rect">
            <a:avLst/>
          </a:prstGeom>
          <a:noFill/>
        </p:spPr>
      </p:pic>
      <p:sp>
        <p:nvSpPr>
          <p:cNvPr id="8" name="Zaoblený obdélníkový popisek 7"/>
          <p:cNvSpPr/>
          <p:nvPr/>
        </p:nvSpPr>
        <p:spPr>
          <a:xfrm>
            <a:off x="5796136" y="4149080"/>
            <a:ext cx="2808312" cy="1080120"/>
          </a:xfrm>
          <a:prstGeom prst="wedgeRoundRectCallout">
            <a:avLst>
              <a:gd name="adj1" fmla="val -90782"/>
              <a:gd name="adj2" fmla="val -11420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 je nápad! Nebudeme muset pracovat.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1619672" y="332656"/>
            <a:ext cx="3888432" cy="1512168"/>
          </a:xfrm>
          <a:prstGeom prst="wedgeRoundRectCallout">
            <a:avLst>
              <a:gd name="adj1" fmla="val 7725"/>
              <a:gd name="adj2" fmla="val 90574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Až vyrostu, budu kouzelníkem. Vyčaruji si všechno, na co si jen pomyslím.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zlutahala.cz/temp/foto_detail_small_zoom_1728_1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467544" y="2636912"/>
            <a:ext cx="4898083" cy="3816424"/>
          </a:xfrm>
          <a:prstGeom prst="rect">
            <a:avLst/>
          </a:prstGeom>
          <a:noFill/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749"/>
          <a:stretch>
            <a:fillRect/>
          </a:stretch>
        </p:blipFill>
        <p:spPr bwMode="auto">
          <a:xfrm rot="20316590" flipH="1">
            <a:off x="1372895" y="2999759"/>
            <a:ext cx="2671800" cy="1520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6948264" y="404664"/>
            <a:ext cx="1699154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3645024"/>
            <a:ext cx="1656184" cy="2813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ový popisek 6"/>
          <p:cNvSpPr/>
          <p:nvPr/>
        </p:nvSpPr>
        <p:spPr>
          <a:xfrm>
            <a:off x="1619672" y="764704"/>
            <a:ext cx="3600400" cy="1224136"/>
          </a:xfrm>
          <a:prstGeom prst="wedgeRoundRectCallout">
            <a:avLst>
              <a:gd name="adj1" fmla="val 5433"/>
              <a:gd name="adj2" fmla="val 108223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Když budu chtít uvařit, zavolám kuchaře.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4355976" y="3356992"/>
            <a:ext cx="2664296" cy="1080120"/>
          </a:xfrm>
          <a:prstGeom prst="wedgeRoundRectCallout">
            <a:avLst>
              <a:gd name="adj1" fmla="val -62841"/>
              <a:gd name="adj2" fmla="val 39269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Když budu chtít dortíček, vyčaruji cukráře.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0638464" flipH="1">
            <a:off x="1418250" y="4007814"/>
            <a:ext cx="2846439" cy="15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zlutahala.cz/temp/foto_detail_small_zoom_1728_1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467544" y="2636912"/>
            <a:ext cx="4898083" cy="3816424"/>
          </a:xfrm>
          <a:prstGeom prst="rect">
            <a:avLst/>
          </a:prstGeom>
          <a:noFill/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749"/>
          <a:stretch>
            <a:fillRect/>
          </a:stretch>
        </p:blipFill>
        <p:spPr bwMode="auto">
          <a:xfrm rot="20316590" flipH="1">
            <a:off x="1372895" y="2999759"/>
            <a:ext cx="2671800" cy="1520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20638464" flipH="1">
            <a:off x="1418250" y="4007814"/>
            <a:ext cx="2846439" cy="15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ový popisek 4"/>
          <p:cNvSpPr/>
          <p:nvPr/>
        </p:nvSpPr>
        <p:spPr>
          <a:xfrm>
            <a:off x="3491880" y="332656"/>
            <a:ext cx="3600400" cy="1224136"/>
          </a:xfrm>
          <a:prstGeom prst="wedgeRoundRectCallout">
            <a:avLst>
              <a:gd name="adj1" fmla="val -41918"/>
              <a:gd name="adj2" fmla="val 138608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necháme se obsluhovat číšníkem.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4355976" y="4221088"/>
            <a:ext cx="1944216" cy="720080"/>
          </a:xfrm>
          <a:prstGeom prst="wedgeRoundRectCallout">
            <a:avLst>
              <a:gd name="adj1" fmla="val -70547"/>
              <a:gd name="adj2" fmla="val -22498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 bude život.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48264" y="2132856"/>
            <a:ext cx="1717907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zlutahala.cz/temp/foto_detail_small_zoom_1728_1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1840" y="2132856"/>
            <a:ext cx="5637416" cy="4392488"/>
          </a:xfrm>
          <a:prstGeom prst="rect">
            <a:avLst/>
          </a:prstGeom>
          <a:noFill/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749"/>
          <a:stretch>
            <a:fillRect/>
          </a:stretch>
        </p:blipFill>
        <p:spPr bwMode="auto">
          <a:xfrm rot="323324">
            <a:off x="4344703" y="2822142"/>
            <a:ext cx="2477553" cy="1410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ový popisek 6"/>
          <p:cNvSpPr/>
          <p:nvPr/>
        </p:nvSpPr>
        <p:spPr>
          <a:xfrm>
            <a:off x="755576" y="332656"/>
            <a:ext cx="4248472" cy="1916832"/>
          </a:xfrm>
          <a:prstGeom prst="wedgeRoundRectCallout">
            <a:avLst>
              <a:gd name="adj1" fmla="val -21494"/>
              <a:gd name="adj2" fmla="val 78373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Co to slyším za hloupé nápady.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Pamatujte si!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Bez práce nejsou koláče.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šup z postele vy lenoši.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362250">
            <a:off x="4652981" y="3804980"/>
            <a:ext cx="3131495" cy="1705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Elipsa 7"/>
          <p:cNvSpPr/>
          <p:nvPr/>
        </p:nvSpPr>
        <p:spPr>
          <a:xfrm>
            <a:off x="1043608" y="2852936"/>
            <a:ext cx="576064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44566"/>
          <a:stretch>
            <a:fillRect/>
          </a:stretch>
        </p:blipFill>
        <p:spPr bwMode="auto">
          <a:xfrm>
            <a:off x="683568" y="2636912"/>
            <a:ext cx="1026485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ový popisek 4"/>
          <p:cNvSpPr/>
          <p:nvPr/>
        </p:nvSpPr>
        <p:spPr>
          <a:xfrm>
            <a:off x="4427984" y="404664"/>
            <a:ext cx="3816424" cy="792088"/>
          </a:xfrm>
          <a:prstGeom prst="wedgeRoundRectCallout">
            <a:avLst>
              <a:gd name="adj1" fmla="val -73470"/>
              <a:gd name="adj2" fmla="val 136122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Děti, jak se chlapci zachovali?</a:t>
            </a:r>
          </a:p>
          <a:p>
            <a:pPr 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627784" y="1556792"/>
            <a:ext cx="576064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44566"/>
          <a:stretch>
            <a:fillRect/>
          </a:stretch>
        </p:blipFill>
        <p:spPr bwMode="auto">
          <a:xfrm>
            <a:off x="1763688" y="1052736"/>
            <a:ext cx="1488248" cy="5637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ový popisek 5"/>
          <p:cNvSpPr/>
          <p:nvPr/>
        </p:nvSpPr>
        <p:spPr>
          <a:xfrm>
            <a:off x="4283968" y="1772816"/>
            <a:ext cx="4032448" cy="1440160"/>
          </a:xfrm>
          <a:prstGeom prst="wedgeRoundRectCallout">
            <a:avLst>
              <a:gd name="adj1" fmla="val -79301"/>
              <a:gd name="adj2" fmla="val -15809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co vy? 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Pomáháte doma mamince ?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Čím byste chtěly být?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Vyprávějte.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3635896" y="260648"/>
            <a:ext cx="4536504" cy="1584176"/>
          </a:xfrm>
          <a:prstGeom prst="wedgeRoundRectCallout">
            <a:avLst>
              <a:gd name="adj1" fmla="val -80073"/>
              <a:gd name="adj2" fmla="val 131992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Až budete velcí, necháte si postavit dům. Víte, které řemeslníky si musíte zavolat 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pomoc?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Hom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356992"/>
            <a:ext cx="4420510" cy="2991214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>
          <a:xfrm>
            <a:off x="4499992" y="2348880"/>
            <a:ext cx="3456384" cy="720080"/>
          </a:xfrm>
          <a:prstGeom prst="wedgeRoundRectCallout">
            <a:avLst>
              <a:gd name="adj1" fmla="val -112441"/>
              <a:gd name="adj2" fmla="val 64306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Vyprávějte, obrázky vám napoví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1403648" y="2852936"/>
            <a:ext cx="576064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44566"/>
          <a:stretch>
            <a:fillRect/>
          </a:stretch>
        </p:blipFill>
        <p:spPr bwMode="auto">
          <a:xfrm>
            <a:off x="971600" y="2564904"/>
            <a:ext cx="1056200" cy="4000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0" y="0"/>
            <a:ext cx="2267744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2" name="Picture 4" descr="Hom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420888"/>
            <a:ext cx="3724549" cy="252028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76256" y="1"/>
            <a:ext cx="2267744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Picture 7" descr="http://www.instalater-topenar.net/images/instalater-topenar-motiv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32656"/>
            <a:ext cx="1591376" cy="1872208"/>
          </a:xfrm>
          <a:prstGeom prst="rect">
            <a:avLst/>
          </a:prstGeom>
          <a:noFill/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8344" y="2204864"/>
            <a:ext cx="508155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1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6403"/>
          <a:stretch>
            <a:fillRect/>
          </a:stretch>
        </p:blipFill>
        <p:spPr bwMode="auto">
          <a:xfrm>
            <a:off x="251520" y="260648"/>
            <a:ext cx="144016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0" name="Picture 2" descr="http://www.euroregin.cz/prezentace/liberecky/liberec/hochman/images/chlap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251520" y="4653136"/>
            <a:ext cx="1714500" cy="1619251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CC"/>
              </a:clrFrom>
              <a:clrTo>
                <a:srgbClr val="FFFFCC">
                  <a:alpha val="0"/>
                </a:srgbClr>
              </a:clrTo>
            </a:clrChange>
          </a:blip>
          <a:srcRect l="3965" t="3308" r="16905" b="4054"/>
          <a:stretch>
            <a:fillRect/>
          </a:stretch>
        </p:blipFill>
        <p:spPr bwMode="auto">
          <a:xfrm rot="2490381" flipH="1">
            <a:off x="487642" y="2355874"/>
            <a:ext cx="1437064" cy="2016224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4653136"/>
            <a:ext cx="1008112" cy="190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5868144" y="1196752"/>
            <a:ext cx="2088232" cy="5355312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3" name="Picture 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84168" y="4149080"/>
            <a:ext cx="1655973" cy="9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2160" y="2924944"/>
            <a:ext cx="1779874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1412776"/>
            <a:ext cx="1207566" cy="13134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44208" y="5661248"/>
            <a:ext cx="864096" cy="690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/>
          <p:nvPr/>
        </p:nvSpPr>
        <p:spPr>
          <a:xfrm>
            <a:off x="251520" y="404664"/>
            <a:ext cx="8280920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Víš, kdo s čím pracuje?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99592" y="1196752"/>
            <a:ext cx="2088232" cy="5355312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1268760"/>
            <a:ext cx="1106984" cy="1330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9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1475656" y="2492896"/>
            <a:ext cx="1039942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005064"/>
            <a:ext cx="1008112" cy="1121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9632" y="5301208"/>
            <a:ext cx="1368392" cy="1105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Šipka doprava 33"/>
          <p:cNvSpPr/>
          <p:nvPr/>
        </p:nvSpPr>
        <p:spPr>
          <a:xfrm rot="3244106">
            <a:off x="2237340" y="3724120"/>
            <a:ext cx="4381288" cy="255403"/>
          </a:xfrm>
          <a:prstGeom prst="rightArrow">
            <a:avLst/>
          </a:prstGeom>
          <a:solidFill>
            <a:srgbClr val="92D050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prava 35"/>
          <p:cNvSpPr/>
          <p:nvPr/>
        </p:nvSpPr>
        <p:spPr>
          <a:xfrm rot="20195179">
            <a:off x="2994227" y="3926498"/>
            <a:ext cx="2923506" cy="275594"/>
          </a:xfrm>
          <a:prstGeom prst="rightArrow">
            <a:avLst/>
          </a:prstGeom>
          <a:solidFill>
            <a:srgbClr val="92D050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prava 36"/>
          <p:cNvSpPr/>
          <p:nvPr/>
        </p:nvSpPr>
        <p:spPr>
          <a:xfrm rot="20195179">
            <a:off x="2922219" y="5438666"/>
            <a:ext cx="2923506" cy="275594"/>
          </a:xfrm>
          <a:prstGeom prst="rightArrow">
            <a:avLst/>
          </a:prstGeom>
          <a:solidFill>
            <a:srgbClr val="FFC000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prava 37"/>
          <p:cNvSpPr/>
          <p:nvPr/>
        </p:nvSpPr>
        <p:spPr>
          <a:xfrm rot="20195179">
            <a:off x="2994226" y="2558347"/>
            <a:ext cx="2923506" cy="275594"/>
          </a:xfrm>
          <a:prstGeom prst="rightArrow">
            <a:avLst/>
          </a:prstGeom>
          <a:solidFill>
            <a:srgbClr val="FFC000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6" grpId="0" animBg="1"/>
      <p:bldP spid="37" grpId="0" animBg="1"/>
      <p:bldP spid="3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44208" y="188640"/>
            <a:ext cx="1872208" cy="6463308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88640"/>
            <a:ext cx="1872208" cy="6463308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1115616" y="3284984"/>
            <a:ext cx="1464226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0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4941168"/>
            <a:ext cx="896703" cy="1697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8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5229200"/>
            <a:ext cx="60490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32240" y="2060848"/>
            <a:ext cx="1080120" cy="98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260648"/>
            <a:ext cx="1584176" cy="13437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76256" y="3501008"/>
            <a:ext cx="1145677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5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1700808"/>
            <a:ext cx="1296144" cy="160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476672"/>
            <a:ext cx="14938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Šipka doprava 11"/>
          <p:cNvSpPr/>
          <p:nvPr/>
        </p:nvSpPr>
        <p:spPr>
          <a:xfrm rot="1511005">
            <a:off x="2898084" y="1836087"/>
            <a:ext cx="3419842" cy="342111"/>
          </a:xfrm>
          <a:prstGeom prst="rightArrow">
            <a:avLst>
              <a:gd name="adj1" fmla="val 50000"/>
              <a:gd name="adj2" fmla="val 49704"/>
            </a:avLst>
          </a:prstGeom>
          <a:solidFill>
            <a:srgbClr val="92D050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511005">
            <a:off x="2970093" y="4860422"/>
            <a:ext cx="3419842" cy="342111"/>
          </a:xfrm>
          <a:prstGeom prst="rightArrow">
            <a:avLst>
              <a:gd name="adj1" fmla="val 50000"/>
              <a:gd name="adj2" fmla="val 49704"/>
            </a:avLst>
          </a:prstGeom>
          <a:solidFill>
            <a:srgbClr val="92D050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9939271">
            <a:off x="2943616" y="1827445"/>
            <a:ext cx="3419842" cy="342111"/>
          </a:xfrm>
          <a:prstGeom prst="rightArrow">
            <a:avLst>
              <a:gd name="adj1" fmla="val 50000"/>
              <a:gd name="adj2" fmla="val 49704"/>
            </a:avLst>
          </a:prstGeom>
          <a:solidFill>
            <a:srgbClr val="FFC000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9939271">
            <a:off x="2943615" y="4851781"/>
            <a:ext cx="3419842" cy="342111"/>
          </a:xfrm>
          <a:prstGeom prst="rightArrow">
            <a:avLst>
              <a:gd name="adj1" fmla="val 50000"/>
              <a:gd name="adj2" fmla="val 49704"/>
            </a:avLst>
          </a:prstGeom>
          <a:solidFill>
            <a:srgbClr val="FFC000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251520" y="4869160"/>
            <a:ext cx="1656184" cy="1754326"/>
          </a:xfrm>
          <a:prstGeom prst="rect">
            <a:avLst/>
          </a:prstGeom>
          <a:gradFill flip="none" rotWithShape="1">
            <a:gsLst>
              <a:gs pos="0">
                <a:srgbClr val="B5BEED">
                  <a:shade val="30000"/>
                  <a:satMod val="115000"/>
                </a:srgbClr>
              </a:gs>
              <a:gs pos="50000">
                <a:srgbClr val="B5BEED">
                  <a:shade val="67500"/>
                  <a:satMod val="115000"/>
                </a:srgbClr>
              </a:gs>
              <a:gs pos="100000">
                <a:srgbClr val="B5BEED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88024" y="4869160"/>
            <a:ext cx="1656184" cy="1754326"/>
          </a:xfrm>
          <a:prstGeom prst="rect">
            <a:avLst/>
          </a:prstGeom>
          <a:gradFill flip="none" rotWithShape="1">
            <a:gsLst>
              <a:gs pos="0">
                <a:srgbClr val="B5BEED">
                  <a:shade val="30000"/>
                  <a:satMod val="115000"/>
                </a:srgbClr>
              </a:gs>
              <a:gs pos="50000">
                <a:srgbClr val="B5BEED">
                  <a:shade val="67500"/>
                  <a:satMod val="115000"/>
                </a:srgbClr>
              </a:gs>
              <a:gs pos="100000">
                <a:srgbClr val="B5BEED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88024" y="3068960"/>
            <a:ext cx="1656184" cy="1754326"/>
          </a:xfrm>
          <a:prstGeom prst="rect">
            <a:avLst/>
          </a:prstGeom>
          <a:gradFill flip="none" rotWithShape="1">
            <a:gsLst>
              <a:gs pos="0">
                <a:srgbClr val="B5BEED">
                  <a:shade val="30000"/>
                  <a:satMod val="115000"/>
                </a:srgbClr>
              </a:gs>
              <a:gs pos="50000">
                <a:srgbClr val="B5BEED">
                  <a:shade val="67500"/>
                  <a:satMod val="115000"/>
                </a:srgbClr>
              </a:gs>
              <a:gs pos="100000">
                <a:srgbClr val="B5BEED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8024" y="1196752"/>
            <a:ext cx="1656184" cy="1754326"/>
          </a:xfrm>
          <a:prstGeom prst="rect">
            <a:avLst/>
          </a:prstGeom>
          <a:gradFill flip="none" rotWithShape="1">
            <a:gsLst>
              <a:gs pos="0">
                <a:srgbClr val="B5BEED">
                  <a:shade val="30000"/>
                  <a:satMod val="115000"/>
                </a:srgbClr>
              </a:gs>
              <a:gs pos="50000">
                <a:srgbClr val="B5BEED">
                  <a:shade val="67500"/>
                  <a:satMod val="115000"/>
                </a:srgbClr>
              </a:gs>
              <a:gs pos="100000">
                <a:srgbClr val="B5BEED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1196752"/>
            <a:ext cx="1661642" cy="1756322"/>
          </a:xfrm>
          <a:prstGeom prst="rect">
            <a:avLst/>
          </a:prstGeom>
          <a:gradFill flip="none" rotWithShape="1">
            <a:gsLst>
              <a:gs pos="0">
                <a:srgbClr val="B5BEED">
                  <a:shade val="30000"/>
                  <a:satMod val="115000"/>
                </a:srgbClr>
              </a:gs>
              <a:gs pos="50000">
                <a:srgbClr val="B5BEED">
                  <a:shade val="67500"/>
                  <a:satMod val="115000"/>
                </a:srgbClr>
              </a:gs>
              <a:gs pos="100000">
                <a:srgbClr val="B5BEED">
                  <a:shade val="100000"/>
                  <a:satMod val="115000"/>
                </a:srgbClr>
              </a:gs>
            </a:gsLst>
            <a:lin ang="13500000" scaled="1"/>
            <a:tileRect/>
          </a:gradFill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3140968"/>
            <a:ext cx="1646649" cy="1584176"/>
          </a:xfrm>
          <a:prstGeom prst="rect">
            <a:avLst/>
          </a:prstGeom>
          <a:gradFill flip="none" rotWithShape="1">
            <a:gsLst>
              <a:gs pos="0">
                <a:srgbClr val="B5BEED">
                  <a:shade val="30000"/>
                  <a:satMod val="115000"/>
                </a:srgbClr>
              </a:gs>
              <a:gs pos="50000">
                <a:srgbClr val="B5BEED">
                  <a:shade val="67500"/>
                  <a:satMod val="115000"/>
                </a:srgbClr>
              </a:gs>
              <a:gs pos="100000">
                <a:srgbClr val="B5BEED">
                  <a:shade val="100000"/>
                  <a:satMod val="115000"/>
                </a:srgbClr>
              </a:gs>
            </a:gsLst>
            <a:lin ang="13500000" scaled="1"/>
            <a:tileRect/>
          </a:gradFill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" name="Picture 1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467544" y="4797152"/>
            <a:ext cx="1115750" cy="18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9786091">
            <a:off x="4578942" y="1516828"/>
            <a:ext cx="1771399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3140968"/>
            <a:ext cx="148771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5085184"/>
            <a:ext cx="1080120" cy="1489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2195736" y="2420888"/>
            <a:ext cx="2088232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námořník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67744" y="4221088"/>
            <a:ext cx="2088232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řidič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67744" y="6093296"/>
            <a:ext cx="2160240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kosmonaut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2420888"/>
            <a:ext cx="1728192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pilot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4293096"/>
            <a:ext cx="1728192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hasič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5661248"/>
            <a:ext cx="1728192" cy="9541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příslušník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policie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51520" y="404664"/>
            <a:ext cx="8280920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Dovedeš pojmenovat jednotlivá povolání?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251520" y="404664"/>
            <a:ext cx="8280920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Která věta patří k obrázku?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520" y="1196752"/>
            <a:ext cx="1944216" cy="175432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1844824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Pěstuje zeleninu.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1268760"/>
            <a:ext cx="1497186" cy="1614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TextovéPole 35"/>
          <p:cNvSpPr txBox="1"/>
          <p:nvPr/>
        </p:nvSpPr>
        <p:spPr>
          <a:xfrm>
            <a:off x="3131840" y="1196752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Vypravuje vlaky.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131840" y="2420888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Vaří zeleninové pokrmy v jídelně.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51520" y="3068960"/>
            <a:ext cx="1944216" cy="175432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51520" y="4941168"/>
            <a:ext cx="1944216" cy="175432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3140968"/>
            <a:ext cx="1382617" cy="1661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1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9" y="4923334"/>
            <a:ext cx="864096" cy="1724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TextovéPole 44"/>
          <p:cNvSpPr txBox="1"/>
          <p:nvPr/>
        </p:nvSpPr>
        <p:spPr>
          <a:xfrm>
            <a:off x="3131840" y="3068960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Servíruje nápoje a pokrmy.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131840" y="3645024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Řídí dopravu nákupních vozíků.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131840" y="4221088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Prodává zákazníkům zboží.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131840" y="5013176"/>
            <a:ext cx="4752528" cy="41549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Rozhoduje o vině a nevině obžalovaných.</a:t>
            </a:r>
            <a:endParaRPr lang="cs-CZ" sz="2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131840" y="5589240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Zatýká zločince.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131840" y="6165304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Pracuje v kostele.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6" grpId="0" animBg="1"/>
      <p:bldP spid="36" grpId="1" animBg="1"/>
      <p:bldP spid="37" grpId="0" animBg="1"/>
      <p:bldP spid="37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8" grpId="0" animBg="1"/>
      <p:bldP spid="49" grpId="0" animBg="1"/>
      <p:bldP spid="49" grpId="1" animBg="1"/>
      <p:bldP spid="50" grpId="0" animBg="1"/>
      <p:bldP spid="50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620688"/>
            <a:ext cx="1944216" cy="175432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196752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Prodává v obchodě.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620688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Natáčí filmy a pohádky.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1844824"/>
            <a:ext cx="4752528" cy="430887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Obsluhuje počítač a vytváří programy.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2780928"/>
            <a:ext cx="1944216" cy="175432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941168"/>
            <a:ext cx="1944216" cy="175432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2780928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Řídí dopravu.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3356992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Zjišťuje nové události.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3933056"/>
            <a:ext cx="4752528" cy="52322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Vymetá komíny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31840" y="5013176"/>
            <a:ext cx="4752528" cy="52322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Pracuje na zahrádce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5661248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Léčí nemocné.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6237312"/>
            <a:ext cx="4752528" cy="46166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Zpívá lidem pro radost.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836712"/>
            <a:ext cx="1296144" cy="1382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2852936"/>
            <a:ext cx="864096" cy="1562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8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5013176"/>
            <a:ext cx="864096" cy="1571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6" grpId="0" animBg="1"/>
      <p:bldP spid="7" grpId="0" animBg="1"/>
      <p:bldP spid="7" grpId="1" animBg="1"/>
      <p:bldP spid="12" grpId="0" animBg="1"/>
      <p:bldP spid="12" grpId="1" animBg="1"/>
      <p:bldP spid="13" grpId="0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683568" y="692696"/>
            <a:ext cx="7731145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Kde kdo pracuje?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237626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Učitel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2376264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Lékárník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645024"/>
            <a:ext cx="2376264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Zahradník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09120"/>
            <a:ext cx="237626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Účetní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5445224"/>
            <a:ext cx="2376264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Sadař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1844824"/>
            <a:ext cx="237626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ve třídě.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2780928"/>
            <a:ext cx="2376264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v lékárně.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3717032"/>
            <a:ext cx="2376264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 zahradě.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4653136"/>
            <a:ext cx="237626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 kanceláři.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5517232"/>
            <a:ext cx="2376264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 sadu.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3491880" y="2204864"/>
            <a:ext cx="2016224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3491880" y="2996952"/>
            <a:ext cx="2016224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3491880" y="4005064"/>
            <a:ext cx="2016224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3491880" y="4869160"/>
            <a:ext cx="2016224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3491880" y="5805264"/>
            <a:ext cx="2016224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flipH="1">
            <a:off x="683568" y="404664"/>
            <a:ext cx="7731145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Odpovídej: ano – ne.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844824"/>
            <a:ext cx="4536504" cy="58477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Stolař pracuje se sklem.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1844824"/>
            <a:ext cx="1512168" cy="64633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2780928"/>
            <a:ext cx="4536504" cy="58477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Učitel učí zvířata.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3717032"/>
            <a:ext cx="4536504" cy="58477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Stavbaři staví domy.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4653136"/>
            <a:ext cx="4536504" cy="58477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Krejčí šije boty.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5589240"/>
            <a:ext cx="4536504" cy="107721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Zámečník a stolař jsou řemeslníci.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2708920"/>
            <a:ext cx="1512168" cy="64633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645024"/>
            <a:ext cx="1512168" cy="64633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4581128"/>
            <a:ext cx="1512168" cy="64633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5733256"/>
            <a:ext cx="1512168" cy="64633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323527" y="404664"/>
            <a:ext cx="8568952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Znáš názvy některých pracovních nástrojů?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1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6200000" flipH="1">
            <a:off x="4107301" y="3893699"/>
            <a:ext cx="857390" cy="2088232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4" name="Picture 1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3929" y="1906649"/>
            <a:ext cx="1152128" cy="1226814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5" name="Picture 1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6096" y="1916832"/>
            <a:ext cx="1460303" cy="1224136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6" name="Picture 18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1916832"/>
            <a:ext cx="1664482" cy="1213403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4941168"/>
            <a:ext cx="2448272" cy="35904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8" name="Picture 1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1916832"/>
            <a:ext cx="1908215" cy="1224136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9" name="Picture 12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0152" y="5013176"/>
            <a:ext cx="2941738" cy="378267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10" name="Picture 15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3" y="1916832"/>
            <a:ext cx="1237551" cy="1224136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sp>
        <p:nvSpPr>
          <p:cNvPr id="11" name="TextovéPole 10"/>
          <p:cNvSpPr txBox="1"/>
          <p:nvPr/>
        </p:nvSpPr>
        <p:spPr>
          <a:xfrm>
            <a:off x="323528" y="3861048"/>
            <a:ext cx="165618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svěrák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3861048"/>
            <a:ext cx="12961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šrouby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3861048"/>
            <a:ext cx="115212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klíč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3861048"/>
            <a:ext cx="136815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hoblík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3861048"/>
            <a:ext cx="180020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sekyra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5589240"/>
            <a:ext cx="244827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šroubovák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5589240"/>
            <a:ext cx="165618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pila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5517232"/>
            <a:ext cx="252028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vodováha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44566"/>
          <a:stretch>
            <a:fillRect/>
          </a:stretch>
        </p:blipFill>
        <p:spPr bwMode="auto">
          <a:xfrm>
            <a:off x="1475656" y="2276872"/>
            <a:ext cx="1056200" cy="4000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ový popisek 2"/>
          <p:cNvSpPr/>
          <p:nvPr/>
        </p:nvSpPr>
        <p:spPr>
          <a:xfrm>
            <a:off x="4860032" y="2060848"/>
            <a:ext cx="3456384" cy="1080120"/>
          </a:xfrm>
          <a:prstGeom prst="wedgeRoundRectCallout">
            <a:avLst>
              <a:gd name="adj1" fmla="val -104922"/>
              <a:gd name="adj2" fmla="val 47375"/>
              <a:gd name="adj3" fmla="val 16667"/>
            </a:avLst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Ahoj a zapamatujte si!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,,Bez práce nejsou koláče.“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7"/>
            <a:ext cx="7560840" cy="258532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Metodika:  Prezentace je motivační, slouží  jako doplněk k výkladu učitele 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různých druzích povolání. Učitel postupně kliká myší, seznamuje žáky 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novým učivem. Na základě obrazového materiálu žáci s učitelem komunikují, prostřednictvím  zábavných úkolů si nenásilně rozšiřují znalosti o nové pojmy.</a:t>
            </a: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496944" cy="28931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Použité zdroje: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120,000 CLIPART IMAGES.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Ideal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, office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[CD-ROM]. [Cit. 2012-03-05]. Dostupný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gsp.cc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lker.com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2012-03-05].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clker.com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cliparts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/7/9/4/3/11954444521265240149Machovka_House.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svg.med.png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omputerclipart.com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2012-03-05].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computerclipart.com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computer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clipart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/a_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magician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with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_a_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white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rabbit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_in_his_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hat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_0521-1001-2913-2613_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SMU.jpg</a:t>
            </a:r>
            <a:endParaRPr lang="cs-CZ" sz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200" i="1" smtClean="0">
                <a:latin typeface="Times New Roman" pitchFamily="18" charset="0"/>
                <a:cs typeface="Times New Roman" pitchFamily="18" charset="0"/>
              </a:rPr>
              <a:t>odo-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topo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stefan.cz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2012-03-05.2013].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http://www.vodo-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topo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stefan.cz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left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instalater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topenar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-motiv.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758</TotalTime>
  <Words>530</Words>
  <Application>Microsoft Office PowerPoint</Application>
  <PresentationFormat>Předvádění na obrazovce (4:3)</PresentationFormat>
  <Paragraphs>284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povolání</dc:title>
  <dc:creator>Mamka</dc:creator>
  <cp:lastModifiedBy>Mamka</cp:lastModifiedBy>
  <cp:revision>127</cp:revision>
  <dcterms:created xsi:type="dcterms:W3CDTF">2012-01-30T18:04:51Z</dcterms:created>
  <dcterms:modified xsi:type="dcterms:W3CDTF">2013-09-16T17:13:46Z</dcterms:modified>
</cp:coreProperties>
</file>