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0" r:id="rId4"/>
    <p:sldId id="292" r:id="rId5"/>
    <p:sldId id="276" r:id="rId6"/>
    <p:sldId id="278" r:id="rId7"/>
    <p:sldId id="279" r:id="rId8"/>
    <p:sldId id="295" r:id="rId9"/>
    <p:sldId id="296" r:id="rId10"/>
    <p:sldId id="284" r:id="rId11"/>
    <p:sldId id="285" r:id="rId12"/>
    <p:sldId id="297" r:id="rId13"/>
    <p:sldId id="286" r:id="rId14"/>
    <p:sldId id="287" r:id="rId15"/>
    <p:sldId id="289" r:id="rId16"/>
    <p:sldId id="288" r:id="rId17"/>
    <p:sldId id="290" r:id="rId18"/>
    <p:sldId id="291" r:id="rId19"/>
    <p:sldId id="273" r:id="rId20"/>
    <p:sldId id="274" r:id="rId21"/>
    <p:sldId id="298" r:id="rId22"/>
    <p:sldId id="258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AEE7E-4C27-47FC-8184-A50DDDC0E04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98729-8EFE-43DE-93CE-F6032C649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9.jpeg"/><Relationship Id="rId5" Type="http://schemas.openxmlformats.org/officeDocument/2006/relationships/image" Target="../media/image13.jpeg"/><Relationship Id="rId10" Type="http://schemas.openxmlformats.org/officeDocument/2006/relationships/image" Target="../media/image8.jpeg"/><Relationship Id="rId4" Type="http://schemas.openxmlformats.org/officeDocument/2006/relationships/image" Target="../media/image12.jpeg"/><Relationship Id="rId9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6/Alauda_arvensis_nest.jpg/220px-Alauda_arvensis_nest.jpg" TargetMode="External"/><Relationship Id="rId13" Type="http://schemas.openxmlformats.org/officeDocument/2006/relationships/hyperlink" Target="http://fotoatlaspr.zs-sychrov5.sweb.cz/vlastovka-Kr3..JPG" TargetMode="External"/><Relationship Id="rId3" Type="http://schemas.openxmlformats.org/officeDocument/2006/relationships/hyperlink" Target="http://www.biolib.cz/IMG/GAL/13160.jpg" TargetMode="External"/><Relationship Id="rId7" Type="http://schemas.openxmlformats.org/officeDocument/2006/relationships/hyperlink" Target="http://web.svitavy.cz/cyklo/007/foto/7.jpg" TargetMode="External"/><Relationship Id="rId12" Type="http://schemas.openxmlformats.org/officeDocument/2006/relationships/hyperlink" Target="http://www.predskolaci.cz/?p=1112" TargetMode="External"/><Relationship Id="rId2" Type="http://schemas.openxmlformats.org/officeDocument/2006/relationships/hyperlink" Target="http://www.j-ecards.de/bilder/ecards/jungsystems_vogel_mehlschwalbe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dn.testy.nanic.cz/fetch_image.php?p=13409;22;500.8601;b.png" TargetMode="External"/><Relationship Id="rId11" Type="http://schemas.openxmlformats.org/officeDocument/2006/relationships/hyperlink" Target="http://www.casopis.ochranaprirody.cz/res/data/011/001508_04_005987.jpg" TargetMode="External"/><Relationship Id="rId5" Type="http://schemas.openxmlformats.org/officeDocument/2006/relationships/hyperlink" Target="http://i.lidovky.cz/pes/10/014/pnesd/HPE30d71f_spiknuti_ptacek2.jpg" TargetMode="External"/><Relationship Id="rId10" Type="http://schemas.openxmlformats.org/officeDocument/2006/relationships/hyperlink" Target="http://ceskebudejovice.casd.cz/wp-content/uploads/2011/10/spacek06-300x225.jpg" TargetMode="External"/><Relationship Id="rId4" Type="http://schemas.openxmlformats.org/officeDocument/2006/relationships/hyperlink" Target="http://ptactvojihlavska.webzdarma.cz/fotoaves/Lullula_arborea.jpg" TargetMode="External"/><Relationship Id="rId9" Type="http://schemas.openxmlformats.org/officeDocument/2006/relationships/hyperlink" Target="http://pomahamprirode.cz/c/18-category/spacniky-budky-pro-spacky-a-vetsi-pevce.jpg" TargetMode="External"/><Relationship Id="rId14" Type="http://schemas.openxmlformats.org/officeDocument/2006/relationships/hyperlink" Target="http://www.birdlife.cz/wpimages/foto/DCuculus_canorus01NE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3568" y="836712"/>
            <a:ext cx="7772400" cy="14700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Barevný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ptáček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55776" y="3645024"/>
            <a:ext cx="3672408" cy="69532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Autor : Mgr. Romana Vítková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5157192"/>
            <a:ext cx="6081712" cy="14859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bg1">
                <a:lumMod val="65000"/>
              </a:schemeClr>
            </a:solidFill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7" name="TextovéPole 6"/>
          <p:cNvSpPr txBox="1"/>
          <p:nvPr/>
        </p:nvSpPr>
        <p:spPr>
          <a:xfrm>
            <a:off x="2699792" y="4437112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ZŠ a MŠ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2924944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VY_32_Inovace_14VR-2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4" descr="C:\Documents and Settings\Mamka\Plocha\pták\ptáčula\P10101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933056"/>
            <a:ext cx="1344149" cy="1008112"/>
          </a:xfrm>
          <a:prstGeom prst="ellipse">
            <a:avLst/>
          </a:prstGeom>
          <a:noFill/>
          <a:ln w="19050">
            <a:solidFill>
              <a:schemeClr val="bg1">
                <a:lumMod val="5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08720"/>
            <a:ext cx="8208912" cy="5078313"/>
          </a:xfrm>
          <a:prstGeom prst="rect">
            <a:avLst/>
          </a:prstGeom>
          <a:solidFill>
            <a:schemeClr val="accent1">
              <a:lumMod val="60000"/>
              <a:lumOff val="40000"/>
              <a:alpha val="71000"/>
            </a:schemeClr>
          </a:solidFill>
          <a:ln w="76200">
            <a:noFill/>
          </a:ln>
          <a:effectLst/>
          <a:scene3d>
            <a:camera prst="orthographicFront"/>
            <a:lightRig rig="threePt" dir="t"/>
          </a:scene3d>
          <a:sp3d contourW="12700">
            <a:contourClr>
              <a:schemeClr val="bg1">
                <a:lumMod val="65000"/>
              </a:schemeClr>
            </a:contourClr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Materiál obsahuje pracovní postup výroby barevného           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ptáčka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papíru formou prezentace.                            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Romana Vítková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zhotovení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květen  2012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český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pracuje podle jednoduchého slovního návodu a                                                                     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předlohy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Speciální vzdělávací potřeby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tažní ptáci, pracovní postup, práce s papírem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Cílová skupina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Stupeň a typ vzdělání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základní vzdělávání - první stupeň       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Celková velikost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3,37 MB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23528" y="2060848"/>
            <a:ext cx="4104456" cy="20162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Vlaštovičky,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vlaštovičky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povídalky,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švitořičky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 nám z dálky jaro nesou,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domov se třesou.</a:t>
            </a:r>
          </a:p>
        </p:txBody>
      </p:sp>
      <p:pic>
        <p:nvPicPr>
          <p:cNvPr id="19458" name="Picture 2" descr="http://i.lidovky.cz/pes/10/014/pnesd/HPE30d71f_spiknuti_ptacek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365104"/>
            <a:ext cx="1428750" cy="1543051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44008" y="2060848"/>
            <a:ext cx="4104456" cy="20162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Prohlédly si, kde co leží,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hnízda, dvorky, špičky věží.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Pak spustily naříkání: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,,Tři vidličky,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chybí páni.“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699792" y="4293096"/>
            <a:ext cx="3456384" cy="20162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Tři vidličky, tři vidličky,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pokřikují na lidičky.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619672" y="620688"/>
            <a:ext cx="5976664" cy="936104"/>
          </a:xfrm>
          <a:prstGeom prst="rect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Návrat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František Halas</a:t>
            </a:r>
          </a:p>
        </p:txBody>
      </p:sp>
      <p:pic>
        <p:nvPicPr>
          <p:cNvPr id="10" name="Picture 2" descr="http://i.lidovky.cz/pes/10/014/pnesd/HPE30d71f_spiknuti_ptacek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020272" y="4365104"/>
            <a:ext cx="1428750" cy="15430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755576" y="2276872"/>
            <a:ext cx="7772400" cy="14700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Na jaře se vracejí ptáci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z teplých krajin. Poznáš, kteří?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 descr="http://www.j-ecards.de/bilder/ecards/jungsystems_vogel_mehlschwalb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556792"/>
            <a:ext cx="3701357" cy="4824536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83568" y="692696"/>
            <a:ext cx="3600400" cy="7200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Times New Roman" pitchFamily="18" charset="0"/>
                <a:cs typeface="Times New Roman" pitchFamily="18" charset="0"/>
              </a:rPr>
              <a:t>Vlaštovka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16016" y="692696"/>
            <a:ext cx="3672408" cy="7200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Times New Roman" pitchFamily="18" charset="0"/>
                <a:cs typeface="Times New Roman" pitchFamily="18" charset="0"/>
              </a:rPr>
              <a:t>Jiřička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19460" name="Picture 4" descr="a"/>
          <p:cNvPicPr>
            <a:picLocks noChangeAspect="1" noChangeArrowheads="1"/>
          </p:cNvPicPr>
          <p:nvPr/>
        </p:nvPicPr>
        <p:blipFill>
          <a:blip r:embed="rId3" cstate="print"/>
          <a:srcRect t="5264" b="7895"/>
          <a:stretch>
            <a:fillRect/>
          </a:stretch>
        </p:blipFill>
        <p:spPr bwMode="auto">
          <a:xfrm>
            <a:off x="611560" y="1628800"/>
            <a:ext cx="3788729" cy="4752528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www.biolib.cz/IMG/GAL/13160.jpg"/>
          <p:cNvPicPr>
            <a:picLocks noChangeAspect="1" noChangeArrowheads="1"/>
          </p:cNvPicPr>
          <p:nvPr/>
        </p:nvPicPr>
        <p:blipFill>
          <a:blip r:embed="rId2" cstate="print"/>
          <a:srcRect l="7106" r="14732"/>
          <a:stretch>
            <a:fillRect/>
          </a:stretch>
        </p:blipFill>
        <p:spPr bwMode="auto">
          <a:xfrm>
            <a:off x="611560" y="1700808"/>
            <a:ext cx="3714697" cy="475252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5" name="Picture 4" descr="http://ptactvojihlavska.webzdarma.cz/fotoaves/Lullula_arborea.jpg"/>
          <p:cNvPicPr>
            <a:picLocks noChangeAspect="1" noChangeArrowheads="1"/>
          </p:cNvPicPr>
          <p:nvPr/>
        </p:nvPicPr>
        <p:blipFill>
          <a:blip r:embed="rId3" cstate="print"/>
          <a:srcRect l="22152" r="27673"/>
          <a:stretch>
            <a:fillRect/>
          </a:stretch>
        </p:blipFill>
        <p:spPr bwMode="auto">
          <a:xfrm>
            <a:off x="4716016" y="1700808"/>
            <a:ext cx="3672408" cy="475252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83568" y="692696"/>
            <a:ext cx="3600400" cy="7200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Times New Roman" pitchFamily="18" charset="0"/>
                <a:cs typeface="Times New Roman" pitchFamily="18" charset="0"/>
              </a:rPr>
              <a:t>Čáp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716016" y="692696"/>
            <a:ext cx="3600400" cy="7200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Times New Roman" pitchFamily="18" charset="0"/>
                <a:cs typeface="Times New Roman" pitchFamily="18" charset="0"/>
              </a:rPr>
              <a:t>Skřivan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www.jynx-t.net/ptaci/Data/Images/Spacek-obecny_1_s.jpg"/>
          <p:cNvPicPr>
            <a:picLocks noChangeAspect="1" noChangeArrowheads="1"/>
          </p:cNvPicPr>
          <p:nvPr/>
        </p:nvPicPr>
        <p:blipFill>
          <a:blip r:embed="rId2" cstate="print"/>
          <a:srcRect l="10714" r="18304"/>
          <a:stretch>
            <a:fillRect/>
          </a:stretch>
        </p:blipFill>
        <p:spPr bwMode="auto">
          <a:xfrm>
            <a:off x="683568" y="2420888"/>
            <a:ext cx="3816424" cy="403244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3" name="Picture 6" descr="http://www.birdlife.cz/wpimages/foto/DCuculus_canorus01NEW.jpg"/>
          <p:cNvPicPr>
            <a:picLocks noChangeAspect="1" noChangeArrowheads="1"/>
          </p:cNvPicPr>
          <p:nvPr/>
        </p:nvPicPr>
        <p:blipFill>
          <a:blip r:embed="rId3" cstate="print"/>
          <a:srcRect l="7200" b="8468"/>
          <a:stretch>
            <a:fillRect/>
          </a:stretch>
        </p:blipFill>
        <p:spPr bwMode="auto">
          <a:xfrm>
            <a:off x="4932040" y="2420888"/>
            <a:ext cx="3712468" cy="403244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755576" y="764704"/>
            <a:ext cx="3600400" cy="7200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Špaček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004048" y="764704"/>
            <a:ext cx="3600400" cy="7200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Times New Roman" pitchFamily="18" charset="0"/>
                <a:cs typeface="Times New Roman" pitchFamily="18" charset="0"/>
              </a:rPr>
              <a:t>Kukačka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casopis.ochranaprirody.cz/res/data/011/001508_04_00598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221088"/>
            <a:ext cx="1584176" cy="198022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25" name="Picture 4" descr="a"/>
          <p:cNvPicPr>
            <a:picLocks noChangeAspect="1" noChangeArrowheads="1"/>
          </p:cNvPicPr>
          <p:nvPr/>
        </p:nvPicPr>
        <p:blipFill>
          <a:blip r:embed="rId3" cstate="print"/>
          <a:srcRect t="5264" r="9546" b="7895"/>
          <a:stretch>
            <a:fillRect/>
          </a:stretch>
        </p:blipFill>
        <p:spPr bwMode="auto">
          <a:xfrm>
            <a:off x="179512" y="1412776"/>
            <a:ext cx="1584176" cy="219687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2" name="Picture 2" descr="http://cdn.testy.nanic.cz/fetch_image.php?p=13409;22;500.8601;b.png"/>
          <p:cNvPicPr>
            <a:picLocks noChangeAspect="1" noChangeArrowheads="1"/>
          </p:cNvPicPr>
          <p:nvPr/>
        </p:nvPicPr>
        <p:blipFill>
          <a:blip r:embed="rId4" cstate="print"/>
          <a:srcRect t="5549" r="29989"/>
          <a:stretch>
            <a:fillRect/>
          </a:stretch>
        </p:blipFill>
        <p:spPr bwMode="auto">
          <a:xfrm>
            <a:off x="5580112" y="4941168"/>
            <a:ext cx="1368152" cy="122557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3" name="Picture 4" descr="http://web.svitavy.cz/cyklo/007/foto/7.jpg"/>
          <p:cNvPicPr>
            <a:picLocks noChangeAspect="1" noChangeArrowheads="1"/>
          </p:cNvPicPr>
          <p:nvPr/>
        </p:nvPicPr>
        <p:blipFill>
          <a:blip r:embed="rId5" cstate="print"/>
          <a:srcRect l="18018" t="27027" r="13513"/>
          <a:stretch>
            <a:fillRect/>
          </a:stretch>
        </p:blipFill>
        <p:spPr bwMode="auto">
          <a:xfrm>
            <a:off x="395536" y="4221088"/>
            <a:ext cx="1368152" cy="194421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5" name="Picture 8" descr="http://upload.wikimedia.org/wikipedia/commons/thumb/4/46/Alauda_arvensis_nest.jpg/220px-Alauda_arvensis_nest.jpg"/>
          <p:cNvPicPr>
            <a:picLocks noChangeAspect="1" noChangeArrowheads="1"/>
          </p:cNvPicPr>
          <p:nvPr/>
        </p:nvPicPr>
        <p:blipFill>
          <a:blip r:embed="rId6" cstate="print"/>
          <a:srcRect r="9210" b="10526"/>
          <a:stretch>
            <a:fillRect/>
          </a:stretch>
        </p:blipFill>
        <p:spPr bwMode="auto">
          <a:xfrm>
            <a:off x="3707904" y="4941168"/>
            <a:ext cx="1656184" cy="122413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6" name="Picture 10" descr="http://pomahamprirode.cz/c/18-category/spacniky-budky-pro-spacky-a-vetsi-pevce.jpg"/>
          <p:cNvPicPr>
            <a:picLocks noChangeAspect="1" noChangeArrowheads="1"/>
          </p:cNvPicPr>
          <p:nvPr/>
        </p:nvPicPr>
        <p:blipFill>
          <a:blip r:embed="rId7" cstate="print"/>
          <a:srcRect l="28728" r="30449"/>
          <a:stretch>
            <a:fillRect/>
          </a:stretch>
        </p:blipFill>
        <p:spPr bwMode="auto">
          <a:xfrm>
            <a:off x="1907704" y="4941168"/>
            <a:ext cx="1656184" cy="121708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8" name="Picture 2" descr="http://www.biolib.cz/IMG/GAL/13160.jpg"/>
          <p:cNvPicPr>
            <a:picLocks noChangeAspect="1" noChangeArrowheads="1"/>
          </p:cNvPicPr>
          <p:nvPr/>
        </p:nvPicPr>
        <p:blipFill>
          <a:blip r:embed="rId8" cstate="print"/>
          <a:srcRect l="7106" r="14732"/>
          <a:stretch>
            <a:fillRect/>
          </a:stretch>
        </p:blipFill>
        <p:spPr bwMode="auto">
          <a:xfrm>
            <a:off x="3677320" y="1412776"/>
            <a:ext cx="1688499" cy="216024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9" name="Picture 4" descr="http://ptactvojihlavska.webzdarma.cz/fotoaves/Lullula_arborea.jpg"/>
          <p:cNvPicPr>
            <a:picLocks noChangeAspect="1" noChangeArrowheads="1"/>
          </p:cNvPicPr>
          <p:nvPr/>
        </p:nvPicPr>
        <p:blipFill>
          <a:blip r:embed="rId9" cstate="print"/>
          <a:srcRect l="22152" r="27673"/>
          <a:stretch>
            <a:fillRect/>
          </a:stretch>
        </p:blipFill>
        <p:spPr bwMode="auto">
          <a:xfrm>
            <a:off x="1907704" y="1412776"/>
            <a:ext cx="1669276" cy="216024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10" name="Picture 2" descr="http://www.jynx-t.net/ptaci/Data/Images/Spacek-obecny_1_s.jpg"/>
          <p:cNvPicPr>
            <a:picLocks noChangeAspect="1" noChangeArrowheads="1"/>
          </p:cNvPicPr>
          <p:nvPr/>
        </p:nvPicPr>
        <p:blipFill>
          <a:blip r:embed="rId10" cstate="print"/>
          <a:srcRect l="23645" r="18304"/>
          <a:stretch>
            <a:fillRect/>
          </a:stretch>
        </p:blipFill>
        <p:spPr bwMode="auto">
          <a:xfrm>
            <a:off x="7236295" y="1412776"/>
            <a:ext cx="1672059" cy="216024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11" name="Picture 6" descr="http://www.birdlife.cz/wpimages/foto/DCuculus_canorus01NEW.jpg"/>
          <p:cNvPicPr>
            <a:picLocks noChangeAspect="1" noChangeArrowheads="1"/>
          </p:cNvPicPr>
          <p:nvPr/>
        </p:nvPicPr>
        <p:blipFill>
          <a:blip r:embed="rId11" cstate="print"/>
          <a:srcRect l="7200" r="13748" b="8468"/>
          <a:stretch>
            <a:fillRect/>
          </a:stretch>
        </p:blipFill>
        <p:spPr bwMode="auto">
          <a:xfrm>
            <a:off x="5436096" y="1412775"/>
            <a:ext cx="1694182" cy="216024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1403648" y="332656"/>
            <a:ext cx="6404248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Times New Roman" pitchFamily="18" charset="0"/>
                <a:cs typeface="Times New Roman" pitchFamily="18" charset="0"/>
              </a:rPr>
              <a:t>Zvládneš tažným ptákům přiřadit jejich hnízdo?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14" name="Pěticípá hvězda 13"/>
          <p:cNvSpPr/>
          <p:nvPr/>
        </p:nvSpPr>
        <p:spPr>
          <a:xfrm>
            <a:off x="251520" y="1412776"/>
            <a:ext cx="360040" cy="432048"/>
          </a:xfrm>
          <a:prstGeom prst="star5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1979712" y="1484784"/>
            <a:ext cx="288032" cy="360040"/>
          </a:xfrm>
          <a:prstGeom prst="triangl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779912" y="1484784"/>
            <a:ext cx="576064" cy="28803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508104" y="1484784"/>
            <a:ext cx="360040" cy="360040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79712" y="5013176"/>
            <a:ext cx="288032" cy="2880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5652120" y="4941168"/>
            <a:ext cx="360040" cy="432048"/>
          </a:xfrm>
          <a:prstGeom prst="star5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3779912" y="5013176"/>
            <a:ext cx="288032" cy="360040"/>
          </a:xfrm>
          <a:prstGeom prst="triangl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467544" y="5805264"/>
            <a:ext cx="576064" cy="28803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532440" y="1484784"/>
            <a:ext cx="288032" cy="2880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7380312" y="4293096"/>
            <a:ext cx="410344" cy="432048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Mamka\Plocha\pták\ptáčula\P10101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132856"/>
            <a:ext cx="5472269" cy="4104202"/>
          </a:xfrm>
          <a:prstGeom prst="ellipse">
            <a:avLst/>
          </a:prstGeom>
          <a:noFill/>
          <a:ln w="19050">
            <a:solidFill>
              <a:schemeClr val="bg1">
                <a:lumMod val="50000"/>
              </a:schemeClr>
            </a:solidFill>
          </a:ln>
        </p:spPr>
      </p:pic>
      <p:sp>
        <p:nvSpPr>
          <p:cNvPr id="5" name="Oválný popisek 4"/>
          <p:cNvSpPr/>
          <p:nvPr/>
        </p:nvSpPr>
        <p:spPr>
          <a:xfrm>
            <a:off x="2123728" y="116632"/>
            <a:ext cx="2664296" cy="1116704"/>
          </a:xfrm>
          <a:prstGeom prst="wedgeEllipseCallout">
            <a:avLst>
              <a:gd name="adj1" fmla="val 35909"/>
              <a:gd name="adj2" fmla="val 128854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víte,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kdo jsem já?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51520" y="1412776"/>
            <a:ext cx="2664296" cy="1116704"/>
          </a:xfrm>
          <a:prstGeom prst="wedgeEllipseCallout">
            <a:avLst>
              <a:gd name="adj1" fmla="val 84152"/>
              <a:gd name="adj2" fmla="val 107997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Barevný ptáček.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79512" y="3284984"/>
            <a:ext cx="2664296" cy="1116704"/>
          </a:xfrm>
          <a:prstGeom prst="wedgeEllipseCallout">
            <a:avLst>
              <a:gd name="adj1" fmla="val 81886"/>
              <a:gd name="adj2" fmla="val 2939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Vyrobte si mě.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251520" y="4941168"/>
            <a:ext cx="2664296" cy="1116704"/>
          </a:xfrm>
          <a:prstGeom prst="wedgeEllipseCallout">
            <a:avLst>
              <a:gd name="adj1" fmla="val 90628"/>
              <a:gd name="adj2" fmla="val -88215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Budete potřebovat: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Plocha\pták\P101017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7920880" cy="594066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3" name="Šipka doprava 2"/>
          <p:cNvSpPr/>
          <p:nvPr/>
        </p:nvSpPr>
        <p:spPr>
          <a:xfrm flipH="1">
            <a:off x="7092280" y="3645024"/>
            <a:ext cx="1512168" cy="48463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lepidlo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 flipH="1">
            <a:off x="6581416" y="2132856"/>
            <a:ext cx="1951024" cy="48463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tužku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611560" y="2852936"/>
            <a:ext cx="2311064" cy="48463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žlutý tvrdý papír A5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771800" y="5589240"/>
            <a:ext cx="2562584" cy="48463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nůžky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/>
          <p:cNvSpPr/>
          <p:nvPr/>
        </p:nvSpPr>
        <p:spPr>
          <a:xfrm flipH="1">
            <a:off x="5580112" y="1340768"/>
            <a:ext cx="2922624" cy="48463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oranžový tvrdý papír A5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619672" y="4365104"/>
            <a:ext cx="2311064" cy="48463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černý tvrdý papír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amka\Plocha\pták\P1010175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lum contrast="6000"/>
          </a:blip>
          <a:srcRect l="7500" t="11250" r="8125" b="11250"/>
          <a:stretch>
            <a:fillRect/>
          </a:stretch>
        </p:blipFill>
        <p:spPr bwMode="auto">
          <a:xfrm>
            <a:off x="683568" y="908720"/>
            <a:ext cx="7735053" cy="53285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3" name="Šipka doprava 2"/>
          <p:cNvSpPr/>
          <p:nvPr/>
        </p:nvSpPr>
        <p:spPr>
          <a:xfrm>
            <a:off x="683568" y="4653136"/>
            <a:ext cx="2562584" cy="48463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šablony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Mamka\Plocha\pták\ptáčula\P10101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132856"/>
            <a:ext cx="5472269" cy="4104202"/>
          </a:xfrm>
          <a:prstGeom prst="ellipse">
            <a:avLst/>
          </a:prstGeom>
          <a:noFill/>
          <a:ln w="19050">
            <a:solidFill>
              <a:schemeClr val="bg1">
                <a:lumMod val="50000"/>
              </a:schemeClr>
            </a:solidFill>
          </a:ln>
        </p:spPr>
      </p:pic>
      <p:sp>
        <p:nvSpPr>
          <p:cNvPr id="3" name="Oválný popisek 2"/>
          <p:cNvSpPr/>
          <p:nvPr/>
        </p:nvSpPr>
        <p:spPr>
          <a:xfrm>
            <a:off x="755576" y="1700808"/>
            <a:ext cx="2664296" cy="1116704"/>
          </a:xfrm>
          <a:prstGeom prst="wedgeEllipseCallout">
            <a:avLst>
              <a:gd name="adj1" fmla="val 62459"/>
              <a:gd name="adj2" fmla="val 127309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Dejme se do práce.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755576" y="332657"/>
            <a:ext cx="7772400" cy="122413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latin typeface="Times New Roman" pitchFamily="18" charset="0"/>
                <a:cs typeface="Times New Roman" pitchFamily="18" charset="0"/>
              </a:rPr>
              <a:t>Na oranžový papír obkresli tělíčko, hlavu, kytičku a části vystřihni.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5122" name="Picture 2" descr="C:\Documents and Settings\Mamka\Plocha\pták\ptáčula\P10101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772816"/>
            <a:ext cx="6096000" cy="4572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3568" y="260649"/>
            <a:ext cx="7772400" cy="122413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latin typeface="Times New Roman" pitchFamily="18" charset="0"/>
                <a:cs typeface="Times New Roman" pitchFamily="18" charset="0"/>
              </a:rPr>
              <a:t>Na žlutý papír obkresli nožičky, ocásek, křidélko, zobáček a opět vystřihni.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1028" name="Picture 4" descr="C:\Documents and Settings\Mamka\Plocha\pták\ptáčula\P10101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6096000" cy="4572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260649"/>
            <a:ext cx="7772400" cy="122413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Oči vytvoř podle fantazie, stačí ti malý kousek černého papíru.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3075" name="Picture 3" descr="C:\Documents and Settings\Mamka\Plocha\pták\ptáčula\P10101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44824"/>
            <a:ext cx="6096000" cy="4572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83568" y="260649"/>
            <a:ext cx="7772400" cy="122413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latin typeface="Times New Roman" pitchFamily="18" charset="0"/>
                <a:cs typeface="Times New Roman" pitchFamily="18" charset="0"/>
              </a:rPr>
              <a:t>Pokud máš všechny díly vystřiženy, začni postupně jednotlivé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části slepovat.</a:t>
            </a:r>
            <a:r>
              <a:rPr lang="cs-CZ" sz="3200" b="1" noProof="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2051" name="Picture 3" descr="C:\Documents and Settings\Mamka\Plocha\pták\ptáčula\P10101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6096000" cy="4572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Mamka\Plocha\pták\ptáčula\P10101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3744416" cy="28083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4099" name="Picture 3" descr="C:\Documents and Settings\Mamka\Plocha\pták\ptáčula\P101018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566428"/>
            <a:ext cx="3744416" cy="28083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4100" name="Picture 4" descr="C:\Documents and Settings\Mamka\Plocha\pták\ptáčula\P101018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573016"/>
            <a:ext cx="3768080" cy="282606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4101" name="Picture 5" descr="C:\Documents and Settings\Mamka\Plocha\pták\ptáčula\P101018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573016"/>
            <a:ext cx="3816423" cy="286231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3995936" y="548680"/>
            <a:ext cx="36004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16416" y="548680"/>
            <a:ext cx="36004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3573016"/>
            <a:ext cx="36004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88424" y="3573016"/>
            <a:ext cx="36004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Mamka\Plocha\pták\ptáčula\P101018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3816424" cy="28623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6147" name="Picture 3" descr="C:\Documents and Settings\Mamka\Plocha\pták\ptáčula\P101019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548680"/>
            <a:ext cx="3816424" cy="28623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5" name="Picture 4" descr="C:\Documents and Settings\Mamka\Plocha\pták\ptáčula\P101019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645024"/>
            <a:ext cx="3840088" cy="288006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372200" y="3645024"/>
            <a:ext cx="36004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16416" y="548680"/>
            <a:ext cx="36004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548680"/>
            <a:ext cx="36004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755576" y="4077072"/>
            <a:ext cx="1944216" cy="864096"/>
          </a:xfrm>
          <a:prstGeom prst="wedgeEllipseCallout">
            <a:avLst>
              <a:gd name="adj1" fmla="val 73054"/>
              <a:gd name="adj2" fmla="val 51146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Hotovo!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83568" y="260649"/>
            <a:ext cx="7772400" cy="122413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latin typeface="Times New Roman" pitchFamily="18" charset="0"/>
                <a:cs typeface="Times New Roman" pitchFamily="18" charset="0"/>
              </a:rPr>
              <a:t>Ptáčky si můžeš vyrobit z různých barev.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7170" name="Picture 2" descr="C:\Documents and Settings\Mamka\Plocha\pták\ptáčula\P101019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44824"/>
            <a:ext cx="6096000" cy="457200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Mamka\Plocha\ptáček 2\P1010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52736"/>
            <a:ext cx="3834426" cy="5112568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6387" name="Picture 3" descr="C:\Documents and Settings\Mamka\Plocha\ptáček 3\P1010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052736"/>
            <a:ext cx="3834426" cy="5112568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Mamka\Plocha\pták\ptáčula\P10101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132856"/>
            <a:ext cx="5472269" cy="4104202"/>
          </a:xfrm>
          <a:prstGeom prst="ellipse">
            <a:avLst/>
          </a:prstGeom>
          <a:noFill/>
          <a:ln w="19050">
            <a:solidFill>
              <a:schemeClr val="bg1">
                <a:lumMod val="50000"/>
              </a:schemeClr>
            </a:solidFill>
          </a:ln>
        </p:spPr>
      </p:pic>
      <p:sp>
        <p:nvSpPr>
          <p:cNvPr id="3" name="Oválný popisek 2"/>
          <p:cNvSpPr/>
          <p:nvPr/>
        </p:nvSpPr>
        <p:spPr>
          <a:xfrm>
            <a:off x="611560" y="1268760"/>
            <a:ext cx="2952328" cy="1548752"/>
          </a:xfrm>
          <a:prstGeom prst="wedgeEllipseCallout">
            <a:avLst>
              <a:gd name="adj1" fmla="val 66842"/>
              <a:gd name="adj2" fmla="val 121182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Ahoj.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Snaž se.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836712"/>
            <a:ext cx="734481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Metodika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 prezentace pomáhá učiteli při tradiční frontální výuce praktických činností ve třídě. Motivací je báseň od Františka Halase – Návrat, která se dá vhodně ztvárnit pohybem, případně i zazpívat. Další část navazuje na probrané učivo prvouky - Tažní ptáci a jejich hnízda. Žáci si krátce zopakují, kteří ptáci k nám přilétají z teplých krajin a pokusí se jim přiřadit správné hnízdo. Hlavní část vysvětluje pracovní postup při výrobě papírového barevného ptáčka. </a:t>
            </a:r>
          </a:p>
          <a:p>
            <a:pPr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 prezentaci je doložen nákres šablon.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7776864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.J-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ecards.de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http://www.j-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ecards.de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bilder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ecards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jungsystems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vogel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_mehlschwalbe1.jpg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iolib.cz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biolib.cz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/IMG/GAL/13160.jpg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tactvojihlavska.webzdarma.cz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http://ptactvojihlavska.webzdarma.cz/fotoaves/Lullula_arborea.jpg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.lidovky.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http://i.lidovky.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/pes/10/014/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pnesd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/HPE30d71f_spiknuti_ptacek2.jpg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dn.testy.nanic.cz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http://cdn.testy.nanic.cz/fetch_image.php?p=13409;22;500.8601;b.png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eb.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svitavy.cz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http://web.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svitavy.cz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cyklo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/007/foto/7.jpg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pload.wikimedia.org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http://upload.wikimedia.org/wikipedia/commons/thumb/4/46/Alauda_arvensis_nest.jpg/220px-Alauda_arvensis_nest.jpg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7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omahamprirode.cz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http://pomahamprirode.cz/c/18-category/spacniky-budky-pro-spacky-a-vetsi-pevce.jpg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eskebudejovice.casd.cz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http://ceskebudejovice.casd.cz/wp-content/uploads/2011/10/spacek06-300x225.jpg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asopis.ochranaprirody.cz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casopis.ochranaprirody.cz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/res/data/011/001508_04_005987.jpg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HALAS, František.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redskolaci.cz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predskolaci.cz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/?p=1112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ORSÁGOVÁ KRISTÝNA.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otoatlaspr.zs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-sychrov5.sweb.cz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http://fotoatlaspr.zs-sychrov5.sweb.cz/vlastovka-Kr3..JPG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ŠAJ PETR.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200" i="1" smtClean="0">
                <a:latin typeface="Times New Roman" pitchFamily="18" charset="0"/>
                <a:cs typeface="Times New Roman" pitchFamily="18" charset="0"/>
              </a:rPr>
              <a:t>irdlife.cz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2012 -04-25].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birdlife.cz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wpimages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/foto/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DCuculus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_canorus01NEW.jpg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  <a:hlinkClick r:id="rId9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  <a:hlinkClick r:id="rId7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</TotalTime>
  <Words>385</Words>
  <Application>Microsoft Office PowerPoint</Application>
  <PresentationFormat>Předvádění na obrazovce (4:3)</PresentationFormat>
  <Paragraphs>98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82</cp:revision>
  <dcterms:created xsi:type="dcterms:W3CDTF">2012-04-28T19:05:17Z</dcterms:created>
  <dcterms:modified xsi:type="dcterms:W3CDTF">2013-09-16T17:29:46Z</dcterms:modified>
</cp:coreProperties>
</file>