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84" r:id="rId5"/>
    <p:sldId id="263" r:id="rId6"/>
    <p:sldId id="283" r:id="rId7"/>
    <p:sldId id="295" r:id="rId8"/>
    <p:sldId id="292" r:id="rId9"/>
    <p:sldId id="264" r:id="rId10"/>
    <p:sldId id="267" r:id="rId11"/>
    <p:sldId id="268" r:id="rId12"/>
    <p:sldId id="270" r:id="rId13"/>
    <p:sldId id="297" r:id="rId14"/>
    <p:sldId id="286" r:id="rId15"/>
    <p:sldId id="288" r:id="rId16"/>
    <p:sldId id="298" r:id="rId17"/>
    <p:sldId id="299" r:id="rId18"/>
    <p:sldId id="300" r:id="rId19"/>
    <p:sldId id="301" r:id="rId20"/>
    <p:sldId id="26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8E846-2CDC-4B71-AB96-3553F55F58CC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F9FC5-6622-48B8-8D28-1DC4F2F0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ppotraviny.cz/data/USR_001_BOSFOOD_001/32018.JPG" TargetMode="External"/><Relationship Id="rId13" Type="http://schemas.openxmlformats.org/officeDocument/2006/relationships/hyperlink" Target="http://zs.mostyujablunkova.cz/maminky2010.htm" TargetMode="External"/><Relationship Id="rId3" Type="http://schemas.openxmlformats.org/officeDocument/2006/relationships/hyperlink" Target="http://www.gsp.cc/" TargetMode="External"/><Relationship Id="rId7" Type="http://schemas.openxmlformats.org/officeDocument/2006/relationships/hyperlink" Target="http://www.gastrofit.cz/icache/6233-200-150-height/v_372_small.jpg" TargetMode="External"/><Relationship Id="rId12" Type="http://schemas.openxmlformats.org/officeDocument/2006/relationships/hyperlink" Target="http://www.kuchynskepotreby.cz/_obchody/prodok/prilohy/4/vykrajovatko-kyticka-delicia-tescoma-631012-0.jpg.big.jpg" TargetMode="External"/><Relationship Id="rId2" Type="http://schemas.openxmlformats.org/officeDocument/2006/relationships/hyperlink" Target="http://www.ok-papirnictvi.cz/fotky12813/fotos/_vyrn_442365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ferta.cz/produkty/41255" TargetMode="External"/><Relationship Id="rId11" Type="http://schemas.openxmlformats.org/officeDocument/2006/relationships/hyperlink" Target="http://www.mmsprani.cz/obrazky/obrazky-srdicek/srdce_1.jpg" TargetMode="External"/><Relationship Id="rId5" Type="http://schemas.openxmlformats.org/officeDocument/2006/relationships/hyperlink" Target="http://www.rafoshop.cz/user/shop/category/822093(1)(0).jpg" TargetMode="External"/><Relationship Id="rId10" Type="http://schemas.openxmlformats.org/officeDocument/2006/relationships/hyperlink" Target="http://www.katpro.cz/fotky11790/GAWPOL_NOVE_FOTKY/devn_valeek_na_tsto.jpeg" TargetMode="External"/><Relationship Id="rId4" Type="http://schemas.openxmlformats.org/officeDocument/2006/relationships/hyperlink" Target="http://www.veskole.cz/download/2/9/5/rukavice.JPG" TargetMode="External"/><Relationship Id="rId9" Type="http://schemas.openxmlformats.org/officeDocument/2006/relationships/hyperlink" Target="http://1.bp.blogspot.com/_aTgdKabqtrs/S_CEQE0GUaI/AAAAAAAAARw/4NurQp2TA5w/s1600/highbal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836712"/>
            <a:ext cx="7772400" cy="14700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 l u n í č k o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55776" y="3645024"/>
            <a:ext cx="3672408" cy="69532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 : Mgr. Romana Vítková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5013176"/>
            <a:ext cx="6081712" cy="14859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40000"/>
                <a:lumOff val="60000"/>
              </a:schemeClr>
            </a:solidFill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2699792" y="443711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ZŠ a MŠ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2924944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VY_32_Inovace_15VR-2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C:\Documents and Settings\Mamka\Plocha\SLUNKO\P1010497.JPG"/>
          <p:cNvPicPr>
            <a:picLocks noChangeAspect="1" noChangeArrowheads="1"/>
          </p:cNvPicPr>
          <p:nvPr/>
        </p:nvPicPr>
        <p:blipFill>
          <a:blip r:embed="rId3" cstate="print">
            <a:lum bright="20000" contrast="30000"/>
          </a:blip>
          <a:srcRect l="26189" t="24006" r="34530" b="25800"/>
          <a:stretch>
            <a:fillRect/>
          </a:stretch>
        </p:blipFill>
        <p:spPr bwMode="auto">
          <a:xfrm>
            <a:off x="6300192" y="2996952"/>
            <a:ext cx="1728192" cy="1656184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208912" cy="5632311"/>
          </a:xfrm>
          <a:prstGeom prst="rect">
            <a:avLst/>
          </a:prstGeom>
          <a:solidFill>
            <a:schemeClr val="accent6">
              <a:lumMod val="60000"/>
              <a:lumOff val="40000"/>
              <a:alpha val="71000"/>
            </a:schemeClr>
          </a:solidFill>
          <a:ln w="76200">
            <a:solidFill>
              <a:schemeClr val="accent6">
                <a:lumMod val="20000"/>
                <a:lumOff val="80000"/>
              </a:schemeClr>
            </a:solidFill>
          </a:ln>
          <a:effectLst/>
          <a:scene3d>
            <a:camera prst="orthographicFront"/>
            <a:lightRig rig="threePt" dir="t"/>
          </a:scene3d>
          <a:sp3d contourW="12700">
            <a:contourClr>
              <a:schemeClr val="bg1">
                <a:lumMod val="65000"/>
              </a:schemeClr>
            </a:contourClr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Materiál obsahuje pracovní postup výroby sluníčka                                                      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z keramické modelovací hmoty formou prezentace.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Romana Vítková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květen  2012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jednoduché postupy k vytváření předmětů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z různých materiálů, pracuje podle jednoduchého                    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slovního návodu a předlohy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práce s keramickou modelovací hmotou, sluníčko,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pracovní postup, Svátek matek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základní vzdělávání - první stupeň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4,45 MB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9047" b="39222"/>
          <a:stretch>
            <a:fillRect/>
          </a:stretch>
        </p:blipFill>
        <p:spPr bwMode="auto">
          <a:xfrm>
            <a:off x="539552" y="1844824"/>
            <a:ext cx="3467181" cy="295232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403648" y="332656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9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Čárový popisek 1 (se zvýrazněním) 9"/>
          <p:cNvSpPr/>
          <p:nvPr/>
        </p:nvSpPr>
        <p:spPr>
          <a:xfrm>
            <a:off x="4788024" y="1124744"/>
            <a:ext cx="3960440" cy="2088232"/>
          </a:xfrm>
          <a:prstGeom prst="accentCallout1">
            <a:avLst>
              <a:gd name="adj1" fmla="val 48043"/>
              <a:gd name="adj2" fmla="val -1657"/>
              <a:gd name="adj3" fmla="val 127331"/>
              <a:gd name="adj4" fmla="val -27076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Maminka má dneska svátek,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koupil bych jí pěkný dárek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Ale dnes, ale dnes,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úplně jsem bez peněz.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Čárový popisek 1 (se zvýrazněním) 10"/>
          <p:cNvSpPr/>
          <p:nvPr/>
        </p:nvSpPr>
        <p:spPr>
          <a:xfrm>
            <a:off x="4788024" y="3501008"/>
            <a:ext cx="3960440" cy="504056"/>
          </a:xfrm>
          <a:prstGeom prst="accentCallout1">
            <a:avLst>
              <a:gd name="adj1" fmla="val 48043"/>
              <a:gd name="adj2" fmla="val -1657"/>
              <a:gd name="adj3" fmla="val 55588"/>
              <a:gd name="adj4" fmla="val -26580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 teď?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Čárový popisek 1 (se zvýrazněním) 11"/>
          <p:cNvSpPr/>
          <p:nvPr/>
        </p:nvSpPr>
        <p:spPr>
          <a:xfrm>
            <a:off x="4788024" y="4221088"/>
            <a:ext cx="3960440" cy="1080120"/>
          </a:xfrm>
          <a:prstGeom prst="accentCallout1">
            <a:avLst>
              <a:gd name="adj1" fmla="val 48043"/>
              <a:gd name="adj2" fmla="val -1657"/>
              <a:gd name="adj3" fmla="val -40938"/>
              <a:gd name="adj4" fmla="val -27406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Zavolám kamarádce Katce, snad mi pomůže.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1" grpId="1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077072"/>
            <a:ext cx="2079600" cy="2204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1124744"/>
            <a:ext cx="2746757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(se zvýrazněním) 5"/>
          <p:cNvSpPr/>
          <p:nvPr/>
        </p:nvSpPr>
        <p:spPr>
          <a:xfrm>
            <a:off x="3779912" y="332656"/>
            <a:ext cx="3888432" cy="1512168"/>
          </a:xfrm>
          <a:prstGeom prst="accentCallout1">
            <a:avLst>
              <a:gd name="adj1" fmla="val 48043"/>
              <a:gd name="adj2" fmla="val -1657"/>
              <a:gd name="adj3" fmla="val 113457"/>
              <a:gd name="adj4" fmla="val -221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 Katko, tady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Otík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Nemáš nějaký nápad, co bychom mohli vyrobit mamince k svátku?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Čárový popisek 1 (se zvýrazněním) 6"/>
          <p:cNvSpPr/>
          <p:nvPr/>
        </p:nvSpPr>
        <p:spPr>
          <a:xfrm flipH="1">
            <a:off x="1547664" y="4365104"/>
            <a:ext cx="3888432" cy="1152128"/>
          </a:xfrm>
          <a:prstGeom prst="accentCallout1">
            <a:avLst>
              <a:gd name="adj1" fmla="val 48043"/>
              <a:gd name="adj2" fmla="val -1657"/>
              <a:gd name="adj3" fmla="val 50727"/>
              <a:gd name="adj4" fmla="val -221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Otíku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mám nápad, odpověď najdeš v tajence. 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2924944"/>
          <a:ext cx="60960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55776" y="1772816"/>
          <a:ext cx="525658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940"/>
                <a:gridCol w="750940"/>
                <a:gridCol w="750940"/>
                <a:gridCol w="750940"/>
                <a:gridCol w="750940"/>
                <a:gridCol w="750940"/>
                <a:gridCol w="750940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75856" y="2348880"/>
          <a:ext cx="302433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067944" y="1196752"/>
          <a:ext cx="302433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971600" y="3501008"/>
          <a:ext cx="453650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03848" y="4077072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23928" y="4653136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288032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03848" y="5229200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360040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" name="Picture 2" descr="http://www.azsamolepky.cz/gallery/products/thumbs/574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7524328" y="836712"/>
            <a:ext cx="905242" cy="720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1233986" y="1559806"/>
            <a:ext cx="1657557" cy="52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1700808"/>
            <a:ext cx="1099669" cy="110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80312" y="2420888"/>
            <a:ext cx="1079451" cy="1099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293096"/>
            <a:ext cx="1358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2320" y="3645024"/>
            <a:ext cx="1177175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5157192"/>
            <a:ext cx="576064" cy="885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013176"/>
            <a:ext cx="1068570" cy="989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79512" y="2924944"/>
          <a:ext cx="60960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2555776" y="1772816"/>
          <a:ext cx="525658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940"/>
                <a:gridCol w="750940"/>
                <a:gridCol w="750940"/>
                <a:gridCol w="750940"/>
                <a:gridCol w="750940"/>
                <a:gridCol w="750940"/>
                <a:gridCol w="750940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275856" y="2348880"/>
          <a:ext cx="302433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067944" y="1196752"/>
          <a:ext cx="302433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971600" y="3501008"/>
          <a:ext cx="453650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203848" y="4077072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3923928" y="4653136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203848" y="5229200"/>
          <a:ext cx="374441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Ý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1628800"/>
            <a:ext cx="3638907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(se zvýrazněním) 5"/>
          <p:cNvSpPr/>
          <p:nvPr/>
        </p:nvSpPr>
        <p:spPr>
          <a:xfrm>
            <a:off x="4355976" y="692696"/>
            <a:ext cx="3888432" cy="1512168"/>
          </a:xfrm>
          <a:prstGeom prst="accentCallout1">
            <a:avLst>
              <a:gd name="adj1" fmla="val 48043"/>
              <a:gd name="adj2" fmla="val -1657"/>
              <a:gd name="adj3" fmla="val 149626"/>
              <a:gd name="adj4" fmla="val -21489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Vyrobíme sluníčko. Budeme postupovat podle návodu.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C:\Documents and Settings\Mamka\Plocha\SLUNKO\P1010523.JPG"/>
          <p:cNvPicPr>
            <a:picLocks noChangeAspect="1" noChangeArrowheads="1"/>
          </p:cNvPicPr>
          <p:nvPr/>
        </p:nvPicPr>
        <p:blipFill>
          <a:blip r:embed="rId3" cstate="print">
            <a:lum bright="10000" contrast="30000"/>
          </a:blip>
          <a:srcRect l="14884" t="5000" r="12116" b="1806"/>
          <a:stretch>
            <a:fillRect/>
          </a:stretch>
        </p:blipFill>
        <p:spPr bwMode="auto">
          <a:xfrm>
            <a:off x="4355976" y="2564904"/>
            <a:ext cx="3939512" cy="377197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sp>
        <p:nvSpPr>
          <p:cNvPr id="12" name="Slunce 11"/>
          <p:cNvSpPr/>
          <p:nvPr/>
        </p:nvSpPr>
        <p:spPr>
          <a:xfrm>
            <a:off x="3275856" y="4293096"/>
            <a:ext cx="432048" cy="432048"/>
          </a:xfrm>
          <a:prstGeom prst="sun">
            <a:avLst>
              <a:gd name="adj" fmla="val 35007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476672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(se zvýrazněním) 2"/>
          <p:cNvSpPr/>
          <p:nvPr/>
        </p:nvSpPr>
        <p:spPr>
          <a:xfrm>
            <a:off x="3563888" y="476672"/>
            <a:ext cx="2232248" cy="504056"/>
          </a:xfrm>
          <a:prstGeom prst="accentCallout1">
            <a:avLst>
              <a:gd name="adj1" fmla="val 46912"/>
              <a:gd name="adj2" fmla="val -1877"/>
              <a:gd name="adj3" fmla="val 104416"/>
              <a:gd name="adj4" fmla="val -20359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Připravíme si :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4824"/>
            <a:ext cx="410445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Keramickou modelovací hmotu</a:t>
            </a:r>
          </a:p>
          <a:p>
            <a:pPr algn="ctr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844824"/>
            <a:ext cx="432048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Kulaté skleničky nebo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vykrajovačky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 průměru 8 cm a 4,5 cm.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869160"/>
            <a:ext cx="410445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Zaostřenou špejli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869160"/>
            <a:ext cx="302433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Vykrajovačku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– kytičku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10" descr="http://t0.gstatic.com/images?q=tbn:ANd9GcRa0HFj8YMb8nNzlrosw9rp5Rfg5a6LQ8hxmuFlbVLa2dW07i6n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2564904"/>
            <a:ext cx="2143125" cy="2143125"/>
          </a:xfrm>
          <a:prstGeom prst="rect">
            <a:avLst/>
          </a:prstGeom>
          <a:noFill/>
        </p:spPr>
      </p:pic>
      <p:pic>
        <p:nvPicPr>
          <p:cNvPr id="9" name="Picture 14" descr="http://img.hyperzbozi.cz/hz/zbozi/2734/1147685-pohyblive-oci-k-nalepeni-ovalne-10-mm-v-baleni-6-ks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5517232"/>
            <a:ext cx="952500" cy="952500"/>
          </a:xfrm>
          <a:prstGeom prst="rect">
            <a:avLst/>
          </a:prstGeom>
          <a:noFill/>
        </p:spPr>
      </p:pic>
      <p:pic>
        <p:nvPicPr>
          <p:cNvPr id="10" name="Picture 6" descr="http://t2.gstatic.com/images?q=tbn:ANd9GcQuFfZIOXk22a1O7xOmrkFwKYldTmj7gK_Tr6yfG1WBCYUDmdl4o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2240" y="2636912"/>
            <a:ext cx="2133600" cy="2143125"/>
          </a:xfrm>
          <a:prstGeom prst="rect">
            <a:avLst/>
          </a:prstGeom>
          <a:noFill/>
        </p:spPr>
      </p:pic>
      <p:pic>
        <p:nvPicPr>
          <p:cNvPr id="11" name="Picture 8" descr="http://www.tescoma.cz/public/galleries/14/13271/631012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5517232"/>
            <a:ext cx="1652464" cy="826232"/>
          </a:xfrm>
          <a:prstGeom prst="rect">
            <a:avLst/>
          </a:prstGeom>
          <a:noFill/>
        </p:spPr>
      </p:pic>
      <p:pic>
        <p:nvPicPr>
          <p:cNvPr id="12" name="Picture 2" descr="http://www.oferta.cz/produkty/4125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48936"/>
          <a:stretch>
            <a:fillRect/>
          </a:stretch>
        </p:blipFill>
        <p:spPr bwMode="auto">
          <a:xfrm>
            <a:off x="539552" y="2852936"/>
            <a:ext cx="3949070" cy="1532575"/>
          </a:xfrm>
          <a:prstGeom prst="rect">
            <a:avLst/>
          </a:prstGeom>
          <a:noFill/>
        </p:spPr>
      </p:pic>
      <p:pic>
        <p:nvPicPr>
          <p:cNvPr id="13" name="Picture 12" descr="http://zasobujeme.eu/89-88-large/drevene-spejle-hrocene-20-cm-100-ks-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7799" b="37001"/>
          <a:stretch>
            <a:fillRect/>
          </a:stretch>
        </p:blipFill>
        <p:spPr bwMode="auto">
          <a:xfrm>
            <a:off x="1043608" y="5517232"/>
            <a:ext cx="2857500" cy="72008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7884368" y="4869160"/>
            <a:ext cx="100811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Očička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476672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(se zvýrazněním) 2"/>
          <p:cNvSpPr/>
          <p:nvPr/>
        </p:nvSpPr>
        <p:spPr>
          <a:xfrm>
            <a:off x="3419872" y="404664"/>
            <a:ext cx="2232248" cy="504056"/>
          </a:xfrm>
          <a:prstGeom prst="accentCallout1">
            <a:avLst>
              <a:gd name="adj1" fmla="val 46912"/>
              <a:gd name="adj2" fmla="val -1877"/>
              <a:gd name="adj3" fmla="val 94244"/>
              <a:gd name="adj4" fmla="val -23804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Potom ještě: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437112"/>
            <a:ext cx="302433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Mašličku dlouhou 20 cm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4437112"/>
            <a:ext cx="327585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Oranžový papír</a:t>
            </a:r>
          </a:p>
        </p:txBody>
      </p:sp>
      <p:pic>
        <p:nvPicPr>
          <p:cNvPr id="3074" name="Picture 2" descr="http://www.ok-papirnictvi.cz/fotky12813/fotos/_vyrn_44236500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4308" r="24037"/>
          <a:stretch>
            <a:fillRect/>
          </a:stretch>
        </p:blipFill>
        <p:spPr bwMode="auto">
          <a:xfrm rot="16200000">
            <a:off x="1521449" y="1727023"/>
            <a:ext cx="1636606" cy="3168352"/>
          </a:xfrm>
          <a:prstGeom prst="rect">
            <a:avLst/>
          </a:prstGeom>
          <a:noFill/>
        </p:spPr>
      </p:pic>
      <p:pic>
        <p:nvPicPr>
          <p:cNvPr id="3076" name="Picture 4" descr="http://www.autodecoshop.eu/cz/media/catalog/product/cache/6/thumbnail/300x/9df78eab33525d08d6e5fb8d27136e95/7/1/7170-0145_atlasova_stuha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3026460">
            <a:off x="1191257" y="4944800"/>
            <a:ext cx="1783394" cy="1783394"/>
          </a:xfrm>
          <a:prstGeom prst="rect">
            <a:avLst/>
          </a:prstGeom>
          <a:noFill/>
        </p:spPr>
      </p:pic>
      <p:pic>
        <p:nvPicPr>
          <p:cNvPr id="12" name="Picture 2" descr="http://www.rafoshop.cz/user/shop/category/822093(1)(0)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9048" r="19048"/>
          <a:stretch>
            <a:fillRect/>
          </a:stretch>
        </p:blipFill>
        <p:spPr bwMode="auto">
          <a:xfrm rot="16200000">
            <a:off x="6109788" y="2107237"/>
            <a:ext cx="1296144" cy="235549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660232" y="5157192"/>
            <a:ext cx="1224136" cy="122413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1988840"/>
            <a:ext cx="410445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Lepidlo - Herkules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988840"/>
            <a:ext cx="439248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Celofánový sáček 8 x 16 cm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4437112"/>
            <a:ext cx="208823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Váleček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http://www.katpro.cz/fotky11790/GAWPOL_NOVE_FOTKY/devn_valeek_na_tsto.jpe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4775" r="36497"/>
          <a:stretch>
            <a:fillRect/>
          </a:stretch>
        </p:blipFill>
        <p:spPr bwMode="auto">
          <a:xfrm rot="5400000">
            <a:off x="4262274" y="4674830"/>
            <a:ext cx="679090" cy="23638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Plocha\SLUNKO\P1010509.JPG"/>
          <p:cNvPicPr>
            <a:picLocks noChangeAspect="1" noChangeArrowheads="1"/>
          </p:cNvPicPr>
          <p:nvPr/>
        </p:nvPicPr>
        <p:blipFill>
          <a:blip r:embed="rId2" cstate="print">
            <a:lum bright="10000" contrast="40000"/>
          </a:blip>
          <a:srcRect l="32658" t="29897" r="34095" b="26804"/>
          <a:stretch>
            <a:fillRect/>
          </a:stretch>
        </p:blipFill>
        <p:spPr bwMode="auto">
          <a:xfrm>
            <a:off x="179512" y="2492896"/>
            <a:ext cx="3612400" cy="352839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764704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(se zvýrazněním) 3"/>
          <p:cNvSpPr/>
          <p:nvPr/>
        </p:nvSpPr>
        <p:spPr>
          <a:xfrm>
            <a:off x="2267744" y="836712"/>
            <a:ext cx="6480720" cy="864096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keramické hmoty vymodelujeme kuličku, kterou válečkem rozválíme na tenkou placku.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Documents and Settings\Mamka\Plocha\SLUNKO\P101047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492896"/>
            <a:ext cx="4728525" cy="3546394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mka\Plocha\SLUNKO\P1010513.JPG"/>
          <p:cNvPicPr>
            <a:picLocks noChangeAspect="1" noChangeArrowheads="1"/>
          </p:cNvPicPr>
          <p:nvPr/>
        </p:nvPicPr>
        <p:blipFill>
          <a:blip r:embed="rId2" cstate="print">
            <a:lum contrast="40000"/>
          </a:blip>
          <a:srcRect l="19594" t="7843" r="9818" b="1961"/>
          <a:stretch>
            <a:fillRect/>
          </a:stretch>
        </p:blipFill>
        <p:spPr bwMode="auto">
          <a:xfrm>
            <a:off x="251520" y="3212976"/>
            <a:ext cx="2814574" cy="269730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8197" name="Picture 5" descr="C:\Documents and Settings\Mamka\Plocha\SLUNKO\P1010475.JPG"/>
          <p:cNvPicPr>
            <a:picLocks noChangeAspect="1" noChangeArrowheads="1"/>
          </p:cNvPicPr>
          <p:nvPr/>
        </p:nvPicPr>
        <p:blipFill>
          <a:blip r:embed="rId3" cstate="print"/>
          <a:srcRect l="15933" t="8687" r="21576" b="7993"/>
          <a:stretch>
            <a:fillRect/>
          </a:stretch>
        </p:blipFill>
        <p:spPr bwMode="auto">
          <a:xfrm>
            <a:off x="3203848" y="3212976"/>
            <a:ext cx="2736304" cy="2736304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8196" name="Picture 4" descr="C:\Documents and Settings\Mamka\Plocha\SLUNKO\P1010477.JPG"/>
          <p:cNvPicPr>
            <a:picLocks noChangeAspect="1" noChangeArrowheads="1"/>
          </p:cNvPicPr>
          <p:nvPr/>
        </p:nvPicPr>
        <p:blipFill>
          <a:blip r:embed="rId4" cstate="print"/>
          <a:srcRect l="13235" t="7843" r="16176" b="5882"/>
          <a:stretch>
            <a:fillRect/>
          </a:stretch>
        </p:blipFill>
        <p:spPr bwMode="auto">
          <a:xfrm>
            <a:off x="6084168" y="3212976"/>
            <a:ext cx="2965420" cy="271830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052736"/>
            <a:ext cx="1213739" cy="151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(se zvýrazněním) 5"/>
          <p:cNvSpPr/>
          <p:nvPr/>
        </p:nvSpPr>
        <p:spPr>
          <a:xfrm>
            <a:off x="3203848" y="1412776"/>
            <a:ext cx="5832648" cy="864096"/>
          </a:xfrm>
          <a:prstGeom prst="accentCallout1">
            <a:avLst>
              <a:gd name="adj1" fmla="val 46912"/>
              <a:gd name="adj2" fmla="val -1877"/>
              <a:gd name="adj3" fmla="val 46773"/>
              <a:gd name="adj4" fmla="val -15750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Kulatou skleničkou nebo tvořítkem vykrojíme kruh o průměru 8 cm.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Mamka\Plocha\SLUNKO\P1010478.JPG"/>
          <p:cNvPicPr>
            <a:picLocks noChangeAspect="1" noChangeArrowheads="1"/>
          </p:cNvPicPr>
          <p:nvPr/>
        </p:nvPicPr>
        <p:blipFill>
          <a:blip r:embed="rId2" cstate="print"/>
          <a:srcRect l="22833" t="14613" r="25109" b="18412"/>
          <a:stretch>
            <a:fillRect/>
          </a:stretch>
        </p:blipFill>
        <p:spPr bwMode="auto">
          <a:xfrm>
            <a:off x="395536" y="2348880"/>
            <a:ext cx="4104456" cy="39604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4" name="Picture 2" descr="C:\Documents and Settings\Mamka\Plocha\SLUNKO\P1010479.JPG"/>
          <p:cNvPicPr>
            <a:picLocks noChangeAspect="1" noChangeArrowheads="1"/>
          </p:cNvPicPr>
          <p:nvPr/>
        </p:nvPicPr>
        <p:blipFill>
          <a:blip r:embed="rId3" cstate="print"/>
          <a:srcRect l="21496" t="18914" r="30841" b="17535"/>
          <a:stretch>
            <a:fillRect/>
          </a:stretch>
        </p:blipFill>
        <p:spPr bwMode="auto">
          <a:xfrm>
            <a:off x="4716016" y="2348880"/>
            <a:ext cx="3960440" cy="39604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764704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(se zvýrazněním) 5"/>
          <p:cNvSpPr/>
          <p:nvPr/>
        </p:nvSpPr>
        <p:spPr>
          <a:xfrm>
            <a:off x="2267744" y="836712"/>
            <a:ext cx="6480720" cy="864096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Vykrajovačkou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 průměru 4,5 cm naznačíme kruh do středu sluníčka.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Documents and Settings\Mamka\Plocha\SLUNKO\P1010481.JPG"/>
          <p:cNvPicPr>
            <a:picLocks noChangeAspect="1" noChangeArrowheads="1"/>
          </p:cNvPicPr>
          <p:nvPr/>
        </p:nvPicPr>
        <p:blipFill>
          <a:blip r:embed="rId2" cstate="print"/>
          <a:srcRect l="15000" r="15000"/>
          <a:stretch>
            <a:fillRect/>
          </a:stretch>
        </p:blipFill>
        <p:spPr bwMode="auto">
          <a:xfrm rot="5400000">
            <a:off x="393135" y="2351281"/>
            <a:ext cx="3965241" cy="424847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4" name="Picture 2" descr="C:\Documents and Settings\Mamka\Plocha\SLUNKO\P1010483.JPG"/>
          <p:cNvPicPr>
            <a:picLocks noChangeAspect="1" noChangeArrowheads="1"/>
          </p:cNvPicPr>
          <p:nvPr/>
        </p:nvPicPr>
        <p:blipFill>
          <a:blip r:embed="rId3" cstate="print"/>
          <a:srcRect l="21678" t="13824" r="20826" b="13286"/>
          <a:stretch>
            <a:fillRect/>
          </a:stretch>
        </p:blipFill>
        <p:spPr bwMode="auto">
          <a:xfrm>
            <a:off x="4727190" y="2492897"/>
            <a:ext cx="4165290" cy="39604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764704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(se zvýrazněním) 5"/>
          <p:cNvSpPr/>
          <p:nvPr/>
        </p:nvSpPr>
        <p:spPr>
          <a:xfrm>
            <a:off x="2267744" y="836712"/>
            <a:ext cx="6624736" cy="864096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Zaostřenou špejlí rovnoměrně vytlačíme paprsky.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Mamka\Plocha\SLUNKO\P1010487.JPG"/>
          <p:cNvPicPr>
            <a:picLocks noChangeAspect="1" noChangeArrowheads="1"/>
          </p:cNvPicPr>
          <p:nvPr/>
        </p:nvPicPr>
        <p:blipFill>
          <a:blip r:embed="rId2" cstate="print"/>
          <a:srcRect l="5116" t="1860" r="38286" b="8837"/>
          <a:stretch>
            <a:fillRect/>
          </a:stretch>
        </p:blipFill>
        <p:spPr bwMode="auto">
          <a:xfrm flipH="1">
            <a:off x="3275856" y="2924944"/>
            <a:ext cx="2448272" cy="2897263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3" name="Picture 2" descr="C:\Documents and Settings\Mamka\Plocha\SLUNKO\P1010485.JPG"/>
          <p:cNvPicPr>
            <a:picLocks noChangeAspect="1" noChangeArrowheads="1"/>
          </p:cNvPicPr>
          <p:nvPr/>
        </p:nvPicPr>
        <p:blipFill>
          <a:blip r:embed="rId3" cstate="print"/>
          <a:srcRect l="47429" t="21528" r="4518" b="13888"/>
          <a:stretch>
            <a:fillRect/>
          </a:stretch>
        </p:blipFill>
        <p:spPr bwMode="auto">
          <a:xfrm>
            <a:off x="179512" y="2924944"/>
            <a:ext cx="2880320" cy="2903363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908720"/>
            <a:ext cx="982697" cy="1225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Čárový popisek 1 (se zvýrazněním) 4"/>
          <p:cNvSpPr/>
          <p:nvPr/>
        </p:nvSpPr>
        <p:spPr>
          <a:xfrm>
            <a:off x="2267744" y="476672"/>
            <a:ext cx="6624736" cy="1728192"/>
          </a:xfrm>
          <a:prstGeom prst="accentCallout1">
            <a:avLst>
              <a:gd name="adj1" fmla="val 46912"/>
              <a:gd name="adj2" fmla="val -1877"/>
              <a:gd name="adj3" fmla="val 54189"/>
              <a:gd name="adj4" fmla="val -9170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Zbytek keramické hmoty rozválíme a vykrojíme dvě malé kytičky. Tváře umístíme na správné místo a jemně přitlačíme.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Documents and Settings\Mamka\Plocha\SLUNKO\P1010514.JPG"/>
          <p:cNvPicPr>
            <a:picLocks noChangeAspect="1" noChangeArrowheads="1"/>
          </p:cNvPicPr>
          <p:nvPr/>
        </p:nvPicPr>
        <p:blipFill>
          <a:blip r:embed="rId5" cstate="print">
            <a:lum bright="10000" contrast="30000"/>
          </a:blip>
          <a:srcRect l="9668" t="4297" r="14966"/>
          <a:stretch>
            <a:fillRect/>
          </a:stretch>
        </p:blipFill>
        <p:spPr bwMode="auto">
          <a:xfrm>
            <a:off x="5868144" y="2924944"/>
            <a:ext cx="3027936" cy="288374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Mamka\Plocha\SLUNKO\P1010516.JPG"/>
          <p:cNvPicPr>
            <a:picLocks noChangeAspect="1" noChangeArrowheads="1"/>
          </p:cNvPicPr>
          <p:nvPr/>
        </p:nvPicPr>
        <p:blipFill>
          <a:blip r:embed="rId2" cstate="print">
            <a:lum bright="10000" contrast="30000"/>
          </a:blip>
          <a:srcRect l="73000" t="16256" r="12825" b="24210"/>
          <a:stretch>
            <a:fillRect/>
          </a:stretch>
        </p:blipFill>
        <p:spPr bwMode="auto">
          <a:xfrm>
            <a:off x="683568" y="1700808"/>
            <a:ext cx="1463020" cy="460851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3" name="Picture 2" descr="C:\Documents and Settings\Mamka\Plocha\SLUNKO\P1010517.JPG"/>
          <p:cNvPicPr>
            <a:picLocks noChangeAspect="1" noChangeArrowheads="1"/>
          </p:cNvPicPr>
          <p:nvPr/>
        </p:nvPicPr>
        <p:blipFill>
          <a:blip r:embed="rId3" cstate="print">
            <a:lum bright="10000" contrast="30000"/>
          </a:blip>
          <a:srcRect l="18427" t="11340" r="17077" b="9281"/>
          <a:stretch>
            <a:fillRect/>
          </a:stretch>
        </p:blipFill>
        <p:spPr bwMode="auto">
          <a:xfrm>
            <a:off x="3275856" y="1700808"/>
            <a:ext cx="4992555" cy="460851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476672"/>
            <a:ext cx="86640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Čárový popisek 1 (se zvýrazněním) 4"/>
          <p:cNvSpPr/>
          <p:nvPr/>
        </p:nvSpPr>
        <p:spPr>
          <a:xfrm>
            <a:off x="2411760" y="476672"/>
            <a:ext cx="5832648" cy="864096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kousku hlíny vyválíme váleček, který prohneme a vytvarujeme do tvaru pusinky.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ka\Plocha\SLUNKO\P1010518.JPG"/>
          <p:cNvPicPr>
            <a:picLocks noChangeAspect="1" noChangeArrowheads="1"/>
          </p:cNvPicPr>
          <p:nvPr/>
        </p:nvPicPr>
        <p:blipFill>
          <a:blip r:embed="rId2" cstate="print">
            <a:lum bright="10000" contrast="30000"/>
          </a:blip>
          <a:srcRect l="11340" t="3780" r="11407"/>
          <a:stretch>
            <a:fillRect/>
          </a:stretch>
        </p:blipFill>
        <p:spPr bwMode="auto">
          <a:xfrm>
            <a:off x="395536" y="2348880"/>
            <a:ext cx="4239651" cy="396044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819" y="476672"/>
            <a:ext cx="86640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(se zvýrazněním) 3"/>
          <p:cNvSpPr/>
          <p:nvPr/>
        </p:nvSpPr>
        <p:spPr>
          <a:xfrm>
            <a:off x="2051720" y="476672"/>
            <a:ext cx="6768752" cy="1080120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Malou kuličku (nos) umístíme mezi tváře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přitlačíme. Špejlí vytlačíme do sluníčka dírku 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pověšení.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Documents and Settings\Mamka\Plocha\SLUNKO\P1010519.JPG"/>
          <p:cNvPicPr>
            <a:picLocks noChangeAspect="1" noChangeArrowheads="1"/>
          </p:cNvPicPr>
          <p:nvPr/>
        </p:nvPicPr>
        <p:blipFill>
          <a:blip r:embed="rId4" cstate="print">
            <a:lum bright="10000" contrast="30000"/>
          </a:blip>
          <a:srcRect l="14884" t="4725" r="9990"/>
          <a:stretch>
            <a:fillRect/>
          </a:stretch>
        </p:blipFill>
        <p:spPr bwMode="auto">
          <a:xfrm>
            <a:off x="4788024" y="2348880"/>
            <a:ext cx="4182350" cy="397802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819" y="476672"/>
            <a:ext cx="86640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(se zvýrazněním) 2"/>
          <p:cNvSpPr/>
          <p:nvPr/>
        </p:nvSpPr>
        <p:spPr>
          <a:xfrm>
            <a:off x="2051720" y="476672"/>
            <a:ext cx="6768752" cy="1080120"/>
          </a:xfrm>
          <a:prstGeom prst="accentCallout1">
            <a:avLst>
              <a:gd name="adj1" fmla="val 46912"/>
              <a:gd name="adj2" fmla="val -1877"/>
              <a:gd name="adj3" fmla="val 47761"/>
              <a:gd name="adj4" fmla="val -9299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Nakonec lepidlem přilepíme oči a necháme sluníčko 24 hodin odpočívat.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Mamka\Plocha\SLUNKO\P1010523.JPG"/>
          <p:cNvPicPr>
            <a:picLocks noChangeAspect="1" noChangeArrowheads="1"/>
          </p:cNvPicPr>
          <p:nvPr/>
        </p:nvPicPr>
        <p:blipFill>
          <a:blip r:embed="rId3" cstate="print">
            <a:lum bright="10000" contrast="30000"/>
          </a:blip>
          <a:srcRect l="14884" t="5000" r="12116" b="1806"/>
          <a:stretch>
            <a:fillRect/>
          </a:stretch>
        </p:blipFill>
        <p:spPr bwMode="auto">
          <a:xfrm>
            <a:off x="2051720" y="1700808"/>
            <a:ext cx="5074188" cy="485839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Čárový popisek 1 (se zvýrazněním) 1"/>
          <p:cNvSpPr/>
          <p:nvPr/>
        </p:nvSpPr>
        <p:spPr>
          <a:xfrm>
            <a:off x="1763688" y="476672"/>
            <a:ext cx="7200800" cy="1512168"/>
          </a:xfrm>
          <a:prstGeom prst="accentCallout1">
            <a:avLst>
              <a:gd name="adj1" fmla="val 46912"/>
              <a:gd name="adj2" fmla="val -3484"/>
              <a:gd name="adj3" fmla="val 92972"/>
              <a:gd name="adj4" fmla="val -3602"/>
            </a:avLst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Suché sluníčko zabalíme do celofánového sáčku. 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oranžového papíru vystřihneme čtvereček 8 x 8 cm,  vložíme ho do sáčku spolu se sluníčkem a uvážeme žlutou mašličkou.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764704"/>
            <a:ext cx="86640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6" name="Picture 2" descr="C:\Documents and Settings\Mamka\Plocha\SLUNKO\P1010527.JPG"/>
          <p:cNvPicPr>
            <a:picLocks noChangeAspect="1" noChangeArrowheads="1"/>
          </p:cNvPicPr>
          <p:nvPr/>
        </p:nvPicPr>
        <p:blipFill>
          <a:blip r:embed="rId3" cstate="print"/>
          <a:srcRect l="18541" r="21977"/>
          <a:stretch>
            <a:fillRect/>
          </a:stretch>
        </p:blipFill>
        <p:spPr bwMode="auto">
          <a:xfrm>
            <a:off x="3635896" y="2204864"/>
            <a:ext cx="3528392" cy="4448842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</p:pic>
      <p:pic>
        <p:nvPicPr>
          <p:cNvPr id="3074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204864"/>
            <a:ext cx="734791" cy="683356"/>
          </a:xfrm>
          <a:prstGeom prst="rect">
            <a:avLst/>
          </a:prstGeom>
          <a:noFill/>
        </p:spPr>
      </p:pic>
      <p:pic>
        <p:nvPicPr>
          <p:cNvPr id="6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005064"/>
            <a:ext cx="734791" cy="683356"/>
          </a:xfrm>
          <a:prstGeom prst="rect">
            <a:avLst/>
          </a:prstGeom>
          <a:noFill/>
        </p:spPr>
      </p:pic>
      <p:pic>
        <p:nvPicPr>
          <p:cNvPr id="7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805264"/>
            <a:ext cx="734791" cy="683356"/>
          </a:xfrm>
          <a:prstGeom prst="rect">
            <a:avLst/>
          </a:prstGeom>
          <a:noFill/>
        </p:spPr>
      </p:pic>
      <p:pic>
        <p:nvPicPr>
          <p:cNvPr id="8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2320" y="2276872"/>
            <a:ext cx="734791" cy="683356"/>
          </a:xfrm>
          <a:prstGeom prst="rect">
            <a:avLst/>
          </a:prstGeom>
          <a:noFill/>
        </p:spPr>
      </p:pic>
      <p:pic>
        <p:nvPicPr>
          <p:cNvPr id="9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4005064"/>
            <a:ext cx="734791" cy="683356"/>
          </a:xfrm>
          <a:prstGeom prst="rect">
            <a:avLst/>
          </a:prstGeom>
          <a:noFill/>
        </p:spPr>
      </p:pic>
      <p:pic>
        <p:nvPicPr>
          <p:cNvPr id="10" name="Picture 2" descr="http://www.mmsprani.cz/obrazky/obrazky-srdicek/srdce_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5805264"/>
            <a:ext cx="734791" cy="6833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3429000"/>
            <a:ext cx="2623145" cy="27800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988840"/>
            <a:ext cx="2530733" cy="2852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(se zvýrazněním) 3"/>
          <p:cNvSpPr/>
          <p:nvPr/>
        </p:nvSpPr>
        <p:spPr>
          <a:xfrm>
            <a:off x="3851920" y="764704"/>
            <a:ext cx="3888432" cy="1512168"/>
          </a:xfrm>
          <a:prstGeom prst="accentCallout1">
            <a:avLst>
              <a:gd name="adj1" fmla="val 48043"/>
              <a:gd name="adj2" fmla="val -1657"/>
              <a:gd name="adj3" fmla="val 113457"/>
              <a:gd name="adj4" fmla="val -221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Děkuji za skvělou radu, snad to zvládnu.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Ahoj!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Čárový popisek 1 (se zvýrazněním) 4"/>
          <p:cNvSpPr/>
          <p:nvPr/>
        </p:nvSpPr>
        <p:spPr>
          <a:xfrm flipH="1">
            <a:off x="3923928" y="3645024"/>
            <a:ext cx="1080120" cy="720080"/>
          </a:xfrm>
          <a:prstGeom prst="accentCallout1">
            <a:avLst>
              <a:gd name="adj1" fmla="val 46856"/>
              <a:gd name="adj2" fmla="val -5613"/>
              <a:gd name="adj3" fmla="val 83957"/>
              <a:gd name="adj4" fmla="val -70411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Ahoj! 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208912" cy="1754326"/>
          </a:xfrm>
          <a:prstGeom prst="rect">
            <a:avLst/>
          </a:prstGeom>
          <a:solidFill>
            <a:schemeClr val="accent6">
              <a:lumMod val="60000"/>
              <a:lumOff val="40000"/>
              <a:alpha val="71000"/>
            </a:schemeClr>
          </a:solidFill>
          <a:ln w="76200">
            <a:solidFill>
              <a:schemeClr val="accent6">
                <a:lumMod val="20000"/>
                <a:lumOff val="80000"/>
              </a:schemeClr>
            </a:solidFill>
          </a:ln>
          <a:effectLst/>
          <a:scene3d>
            <a:camera prst="orthographicFront"/>
            <a:lightRig rig="threePt" dir="t"/>
          </a:scene3d>
          <a:sp3d contourW="12700">
            <a:contourClr>
              <a:schemeClr val="bg1">
                <a:lumMod val="65000"/>
              </a:schemeClr>
            </a:contourClr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Metodika: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seznamuje žáky s pracovním postupem při výrobě sluníčka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keramické modelovací hmoty. Učitel postupně kliká myší, žáci jednotlivé kroky sledují a snaží se je zapamatovat. Součástí prezentace je i motivace v podobě křížovky a básničky , která připomíná žákům blížící se Svátek matek. Výrobu keramického sluníčka by měli žáci zvládnout samostatně při frontální výuce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praktických činností.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764704"/>
            <a:ext cx="864096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Použité zdroje: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120,000 CLIPART IMAGES.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Ideal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, office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[CD-ROM]. [Cit.2012-04-21].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gsp.cc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papirnictvi.cz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http://www.ok-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papirnictvi.cz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/fotky12813/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fotos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vyrn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_44236500.jpg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afoshop.cz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rafoshop.cz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/user/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shop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category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/822093(1)(0).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ferta.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http://www.oferta.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/produkty/41255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astrofit.cz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gastrofit.cz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icache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/6233-200-150-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height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/v_372_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small.jpg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oppotraviny.cz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toppotraviny.cz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/data/USR_001_BOSFOOD_001/32018.JPG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1.bp.blogspot.co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http://1.bp.blogspot.com/_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aTgdKabqtrs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/S_CEQE0GUaI/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AAAAAAAAARw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/4NurQp2TA5w/s1600/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highball.jpg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katpro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katpro.cz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/fotky11790/GAWPOL_NOVE_FOTKY/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devn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valeek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_na_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tsto.jpeg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msprani.cz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mmsprani.cz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obrazky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obrazky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srdicek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/srdce_1.jpg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uchynskepotreby.cz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kuchynskepotreby.cz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/_obchody/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prodok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prilohy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/4/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vykrajovatko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kyticka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delicia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tescoma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-631012-0.jpg.big.jpg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s.mostyujablunkova.cz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[Cit.2012-04-21].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http://zs.mostyujablunkova.cz/maminky2010.htm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  <a:hlinkClick r:id="rId9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664</TotalTime>
  <Words>511</Words>
  <Application>Microsoft Office PowerPoint</Application>
  <PresentationFormat>Předvádění na obrazovce (4:3)</PresentationFormat>
  <Paragraphs>129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87</cp:revision>
  <dcterms:created xsi:type="dcterms:W3CDTF">2012-05-08T16:19:33Z</dcterms:created>
  <dcterms:modified xsi:type="dcterms:W3CDTF">2013-09-16T17:31:50Z</dcterms:modified>
</cp:coreProperties>
</file>