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65" r:id="rId5"/>
    <p:sldId id="260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5C207AE-63A4-4462-9F4D-E12255AB35A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88B23F3-C748-41D8-B49E-BF5025441AC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wipe dir="u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NÁZEV 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ŠKOLY: ZŠ Karla Klíče Hostinné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AUTOR: Mgr. Lenka Stará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NÁZEV</a:t>
            </a:r>
            <a:r>
              <a:rPr lang="cs-CZ" sz="1600">
                <a:solidFill>
                  <a:prstClr val="black"/>
                </a:solidFill>
                <a:effectLst/>
                <a:latin typeface="Tw Cen MT"/>
              </a:rPr>
              <a:t>: </a:t>
            </a:r>
            <a:r>
              <a:rPr lang="cs-CZ" sz="1600" smtClean="0">
                <a:solidFill>
                  <a:prstClr val="black"/>
                </a:solidFill>
                <a:effectLst/>
                <a:latin typeface="Tw Cen MT"/>
              </a:rPr>
              <a:t>VY_32_INOVACE_12_B_13_Mláďata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Mláďata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92896"/>
            <a:ext cx="7406640" cy="1752600"/>
          </a:xfrm>
        </p:spPr>
        <p:txBody>
          <a:bodyPr>
            <a:normAutofit/>
          </a:bodyPr>
          <a:lstStyle/>
          <a:p>
            <a:r>
              <a:rPr lang="cs-CZ" smtClean="0"/>
              <a:t>Mláďata</a:t>
            </a:r>
            <a:endParaRPr lang="cs-CZ" dirty="0" smtClean="0"/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892314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6056891"/>
              </p:ext>
            </p:extLst>
          </p:nvPr>
        </p:nvGraphicFramePr>
        <p:xfrm>
          <a:off x="1435100" y="1447800"/>
          <a:ext cx="749935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9675"/>
                <a:gridCol w="1249892"/>
                <a:gridCol w="1249891"/>
                <a:gridCol w="12498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11.3.2012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Mláďata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Kotě, štěně, kuře, house, kachně, sele, tele, jehně, kůzle, samec, samice, mládě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5382649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Mgr. Lenka Stará</a:t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 smtClean="0">
                <a:solidFill>
                  <a:prstClr val="black"/>
                </a:solidFill>
                <a:effectLst/>
                <a:latin typeface="Calibri"/>
              </a:rPr>
              <a:t>datum 11.3.2012</a:t>
            </a: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/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Určeno pro 1.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</a:t>
            </a: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cs-CZ" sz="17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Pojmenování a přiřazování  názvů zvířat k obrázkům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15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  <a:endParaRPr lang="cs-CZ" sz="15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Pojmy samec, samice, mládě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</a:t>
            </a: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5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- Najdi správné rodiče k mláděti – po kliknutí na správnou odpověď se objeví smějící se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ze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7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. Při kliknutí na špatnou odpověď se objeví mračící se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ze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8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15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6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-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Najdi správné rodiče k mláděti – po kliknutí na správnou odpověď se objeví smějící se </a:t>
            </a:r>
            <a:r>
              <a:rPr lang="cs-CZ" sz="15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ze 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7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. Při kliknutí na špatnou odpověď se objeví mračící se </a:t>
            </a:r>
            <a:r>
              <a:rPr lang="cs-CZ" sz="15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ze 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8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15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15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926687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9757" y="110752"/>
            <a:ext cx="7498080" cy="704070"/>
          </a:xfrm>
        </p:spPr>
        <p:txBody>
          <a:bodyPr>
            <a:normAutofit fontScale="90000"/>
          </a:bodyPr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064" y="4990871"/>
            <a:ext cx="1858261" cy="14866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35"/>
          <a:stretch/>
        </p:blipFill>
        <p:spPr bwMode="auto">
          <a:xfrm>
            <a:off x="4258263" y="2588904"/>
            <a:ext cx="1769062" cy="14981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46" t="17081" r="28816" b="13715"/>
          <a:stretch/>
        </p:blipFill>
        <p:spPr bwMode="auto">
          <a:xfrm>
            <a:off x="4288418" y="403520"/>
            <a:ext cx="1582057" cy="16045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8" t="9195" r="13692" b="11904"/>
          <a:stretch/>
        </p:blipFill>
        <p:spPr bwMode="auto">
          <a:xfrm>
            <a:off x="7022864" y="146846"/>
            <a:ext cx="1551047" cy="1861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796" y="4855306"/>
            <a:ext cx="1146883" cy="14636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3" t="23316" r="27256" b="13213"/>
          <a:stretch/>
        </p:blipFill>
        <p:spPr bwMode="auto">
          <a:xfrm>
            <a:off x="6738265" y="4630305"/>
            <a:ext cx="2120243" cy="16877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214"/>
          <a:stretch/>
        </p:blipFill>
        <p:spPr bwMode="auto">
          <a:xfrm>
            <a:off x="1688765" y="2761649"/>
            <a:ext cx="1715753" cy="14174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7" t="13586"/>
          <a:stretch/>
        </p:blipFill>
        <p:spPr bwMode="auto">
          <a:xfrm>
            <a:off x="1592362" y="291552"/>
            <a:ext cx="1785805" cy="157183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83"/>
          <a:stretch/>
        </p:blipFill>
        <p:spPr bwMode="auto">
          <a:xfrm>
            <a:off x="7034404" y="2312681"/>
            <a:ext cx="1527968" cy="18664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vál 22"/>
          <p:cNvSpPr/>
          <p:nvPr/>
        </p:nvSpPr>
        <p:spPr>
          <a:xfrm>
            <a:off x="-3330367" y="102221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House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-3330367" y="4865973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Tele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-3330367" y="1066367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Kachně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-1620688" y="730006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Sele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-3330367" y="3520680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Jehně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-1620690" y="3187395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Štěně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-3330367" y="2211006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Kuře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-1620689" y="1863579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Kotě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-1620688" y="4269738"/>
            <a:ext cx="1353883" cy="721133"/>
          </a:xfrm>
          <a:prstGeom prst="ellips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Kůzle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369281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23699E-6 L 0.48298 0.19099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49" y="9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27168E-6 L 0.49079 0.3859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49" y="192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52601E-6 L 0.43576 0.49202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88" y="246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3.93064E-6 L 0.65035 0.15191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17" y="75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6.35838E-7 L 0.7448 0.3012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240" y="15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3.00578E-6 L 0.5323 0.4231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15" y="21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08092E-6 L 1.20746 -0.28624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365" y="-14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8.67052E-7 L 1.02049 -0.0911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24" y="-4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93064E-6 L 1.13663 0.16832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823" y="84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6" grpId="0" animBg="1"/>
      <p:bldP spid="30" grpId="0" animBg="1"/>
      <p:bldP spid="28" grpId="0" animBg="1"/>
      <p:bldP spid="29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6344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Mláďata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908720"/>
            <a:ext cx="3657600" cy="5278720"/>
          </a:xfrm>
        </p:spPr>
        <p:txBody>
          <a:bodyPr/>
          <a:lstStyle/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 algn="ctr">
              <a:buNone/>
            </a:pPr>
            <a:r>
              <a:rPr lang="cs-CZ" dirty="0" smtClean="0"/>
              <a:t>samec	samice</a:t>
            </a:r>
          </a:p>
          <a:p>
            <a:pPr marL="82296" indent="0" algn="ctr">
              <a:buNone/>
            </a:pPr>
            <a:endParaRPr lang="cs-CZ" dirty="0"/>
          </a:p>
          <a:p>
            <a:pPr marL="82296" indent="0" algn="ctr">
              <a:buNone/>
            </a:pPr>
            <a:endParaRPr lang="cs-CZ" dirty="0" smtClean="0"/>
          </a:p>
          <a:p>
            <a:pPr marL="82296" indent="0" algn="ctr">
              <a:buNone/>
            </a:pPr>
            <a:endParaRPr lang="cs-CZ" dirty="0"/>
          </a:p>
          <a:p>
            <a:pPr marL="82296" indent="0" algn="ctr">
              <a:buNone/>
            </a:pPr>
            <a:endParaRPr lang="cs-CZ" dirty="0" smtClean="0"/>
          </a:p>
          <a:p>
            <a:pPr marL="82296" indent="0" algn="ctr">
              <a:buNone/>
            </a:pPr>
            <a:r>
              <a:rPr lang="cs-CZ" dirty="0" smtClean="0"/>
              <a:t>mláďata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908720"/>
            <a:ext cx="3657600" cy="5278720"/>
          </a:xfrm>
        </p:spPr>
        <p:txBody>
          <a:bodyPr/>
          <a:lstStyle/>
          <a:p>
            <a:pPr marL="82296" indent="0" algn="ctr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uře</a:t>
            </a:r>
          </a:p>
          <a:p>
            <a:pPr marL="82296" indent="0" algn="ctr">
              <a:buNone/>
            </a:pPr>
            <a:endParaRPr lang="cs-CZ" dirty="0" smtClean="0"/>
          </a:p>
          <a:p>
            <a:pPr marL="82296" indent="0" algn="ctr">
              <a:buNone/>
            </a:pPr>
            <a:endParaRPr lang="cs-CZ" dirty="0"/>
          </a:p>
          <a:p>
            <a:pPr marL="82296" indent="0" algn="ctr">
              <a:buNone/>
            </a:pPr>
            <a:endParaRPr lang="cs-CZ" dirty="0" smtClean="0"/>
          </a:p>
          <a:p>
            <a:pPr marL="82296" indent="0" algn="ctr">
              <a:buNone/>
            </a:pPr>
            <a:r>
              <a:rPr lang="cs-CZ" b="1" dirty="0">
                <a:solidFill>
                  <a:srgbClr val="C00000"/>
                </a:solidFill>
              </a:rPr>
              <a:t>h</a:t>
            </a:r>
            <a:r>
              <a:rPr lang="cs-CZ" b="1" dirty="0" smtClean="0">
                <a:solidFill>
                  <a:srgbClr val="C00000"/>
                </a:solidFill>
              </a:rPr>
              <a:t>ouse</a:t>
            </a:r>
            <a:endParaRPr lang="cs-CZ" b="1" dirty="0">
              <a:solidFill>
                <a:srgbClr val="C00000"/>
              </a:solidFill>
            </a:endParaRPr>
          </a:p>
          <a:p>
            <a:pPr marL="82296" indent="0" algn="ctr">
              <a:buNone/>
            </a:pPr>
            <a:endParaRPr lang="cs-CZ" dirty="0" smtClean="0"/>
          </a:p>
          <a:p>
            <a:pPr marL="82296" indent="0" algn="ctr">
              <a:buNone/>
            </a:pPr>
            <a:endParaRPr lang="cs-CZ" dirty="0"/>
          </a:p>
          <a:p>
            <a:pPr marL="82296" indent="0" algn="ctr">
              <a:buNone/>
            </a:pPr>
            <a:endParaRPr lang="cs-CZ" dirty="0" smtClean="0"/>
          </a:p>
          <a:p>
            <a:pPr marL="82296" indent="0" algn="ctr">
              <a:buNone/>
            </a:pPr>
            <a:r>
              <a:rPr lang="cs-CZ" b="1" dirty="0">
                <a:solidFill>
                  <a:srgbClr val="00B0F0"/>
                </a:solidFill>
              </a:rPr>
              <a:t>k</a:t>
            </a:r>
            <a:r>
              <a:rPr lang="cs-CZ" b="1" dirty="0" smtClean="0">
                <a:solidFill>
                  <a:srgbClr val="00B0F0"/>
                </a:solidFill>
              </a:rPr>
              <a:t>achně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5785970" y="1585866"/>
            <a:ext cx="1296144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k</a:t>
            </a:r>
            <a:r>
              <a:rPr lang="cs-CZ" sz="2000" b="1" dirty="0" smtClean="0"/>
              <a:t>ohout</a:t>
            </a:r>
          </a:p>
          <a:p>
            <a:pPr algn="ctr"/>
            <a:r>
              <a:rPr lang="cs-CZ" sz="2000" b="1" dirty="0" smtClean="0"/>
              <a:t>slepice</a:t>
            </a:r>
            <a:endParaRPr lang="cs-CZ" sz="2000" b="1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380312" y="1592796"/>
            <a:ext cx="1296144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kačer</a:t>
            </a:r>
          </a:p>
          <a:p>
            <a:pPr algn="ctr"/>
            <a:r>
              <a:rPr lang="cs-CZ" sz="2000" b="1" dirty="0" smtClean="0"/>
              <a:t>kachna</a:t>
            </a: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7380312" y="5558306"/>
            <a:ext cx="1296144" cy="9001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kačer</a:t>
            </a:r>
          </a:p>
          <a:p>
            <a:pPr algn="ctr"/>
            <a:r>
              <a:rPr lang="cs-CZ" sz="2000" b="1" dirty="0" smtClean="0"/>
              <a:t>kachna</a:t>
            </a:r>
            <a:endParaRPr lang="cs-CZ" sz="2000" b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797980" y="5558306"/>
            <a:ext cx="1296144" cy="9001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houser</a:t>
            </a:r>
          </a:p>
          <a:p>
            <a:pPr algn="ctr"/>
            <a:r>
              <a:rPr lang="cs-CZ" sz="2000" b="1" dirty="0" smtClean="0"/>
              <a:t>husa</a:t>
            </a:r>
            <a:endParaRPr lang="cs-CZ" sz="2000" b="1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7380312" y="3717032"/>
            <a:ext cx="1296144" cy="9001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houser</a:t>
            </a:r>
          </a:p>
          <a:p>
            <a:pPr algn="ctr"/>
            <a:r>
              <a:rPr lang="cs-CZ" sz="2000" b="1" dirty="0" smtClean="0"/>
              <a:t>husa</a:t>
            </a:r>
            <a:endParaRPr lang="cs-CZ" sz="2000" b="1" dirty="0"/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5797980" y="3717032"/>
            <a:ext cx="1296144" cy="9001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k</a:t>
            </a:r>
            <a:r>
              <a:rPr lang="cs-CZ" sz="2000" b="1" dirty="0" smtClean="0"/>
              <a:t>ohout</a:t>
            </a:r>
          </a:p>
          <a:p>
            <a:pPr algn="ctr"/>
            <a:r>
              <a:rPr lang="cs-CZ" sz="2000" b="1" dirty="0" smtClean="0"/>
              <a:t>slepice</a:t>
            </a:r>
            <a:endParaRPr lang="cs-CZ" sz="2000" b="1" dirty="0"/>
          </a:p>
        </p:txBody>
      </p:sp>
      <p:pic>
        <p:nvPicPr>
          <p:cNvPr id="2050" name="Picture 2" descr="C:\Users\Lenka\AppData\Local\Microsoft\Windows\Temporary Internet Files\Content.IE5\RDP0LP5D\MP900444804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331" y="1187802"/>
            <a:ext cx="1292903" cy="16962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1JHNA87K\MP900444805[1].jp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569" y="1196752"/>
            <a:ext cx="1303191" cy="17097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R8G28MHF\MP900255473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875"/>
          <a:stretch/>
        </p:blipFill>
        <p:spPr bwMode="auto">
          <a:xfrm>
            <a:off x="2123728" y="3846748"/>
            <a:ext cx="2401824" cy="15407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234041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6344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Mláďata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435608" y="836712"/>
            <a:ext cx="3657600" cy="5350728"/>
          </a:xfrm>
        </p:spPr>
        <p:txBody>
          <a:bodyPr/>
          <a:lstStyle/>
          <a:p>
            <a:pPr marL="82296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00B050"/>
                </a:solidFill>
              </a:rPr>
              <a:t>ele</a:t>
            </a:r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ele</a:t>
            </a:r>
          </a:p>
          <a:p>
            <a:pPr marL="82296" indent="0" algn="ctr">
              <a:buNone/>
            </a:pPr>
            <a:endParaRPr lang="cs-CZ" b="1" dirty="0"/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endParaRPr lang="cs-CZ" b="1" dirty="0"/>
          </a:p>
          <a:p>
            <a:pPr marL="82296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jehně</a:t>
            </a:r>
          </a:p>
          <a:p>
            <a:pPr marL="82296" indent="0" algn="ctr">
              <a:buNone/>
            </a:pPr>
            <a:endParaRPr lang="cs-CZ" b="1" dirty="0"/>
          </a:p>
          <a:p>
            <a:pPr marL="82296" indent="0" algn="ctr">
              <a:buNone/>
            </a:pP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76088" y="908720"/>
            <a:ext cx="3657600" cy="5278720"/>
          </a:xfrm>
        </p:spPr>
        <p:txBody>
          <a:bodyPr/>
          <a:lstStyle/>
          <a:p>
            <a:pPr marL="82296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kotě</a:t>
            </a:r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endParaRPr lang="cs-CZ" b="1" dirty="0"/>
          </a:p>
          <a:p>
            <a:pPr marL="82296" indent="0" algn="ctr">
              <a:buNone/>
            </a:pPr>
            <a:endParaRPr lang="cs-CZ" b="1" dirty="0"/>
          </a:p>
          <a:p>
            <a:pPr marL="82296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štěně</a:t>
            </a:r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endParaRPr lang="cs-CZ" b="1" dirty="0" smtClean="0"/>
          </a:p>
          <a:p>
            <a:pPr marL="82296" indent="0" algn="ctr">
              <a:buNone/>
            </a:pPr>
            <a:endParaRPr lang="cs-CZ" b="1" dirty="0"/>
          </a:p>
          <a:p>
            <a:pPr marL="82296" indent="0" algn="ctr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kůzle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3456143" y="1585717"/>
            <a:ext cx="1296144" cy="9001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býk</a:t>
            </a:r>
          </a:p>
          <a:p>
            <a:pPr algn="ctr"/>
            <a:r>
              <a:rPr lang="cs-CZ" sz="2000" b="1" dirty="0" smtClean="0"/>
              <a:t>kráva</a:t>
            </a:r>
            <a:endParaRPr lang="cs-CZ" sz="2000" b="1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1835696" y="5517232"/>
            <a:ext cx="1296144" cy="900100"/>
          </a:xfrm>
          <a:prstGeom prst="round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beran</a:t>
            </a:r>
          </a:p>
          <a:p>
            <a:pPr algn="ctr"/>
            <a:r>
              <a:rPr lang="cs-CZ" sz="2000" b="1" dirty="0" smtClean="0"/>
              <a:t>ovce</a:t>
            </a:r>
            <a:endParaRPr lang="cs-CZ" sz="2000" b="1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1835696" y="3526115"/>
            <a:ext cx="1296144" cy="9001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vepř</a:t>
            </a:r>
          </a:p>
          <a:p>
            <a:pPr algn="ctr"/>
            <a:r>
              <a:rPr lang="cs-CZ" sz="2000" b="1" dirty="0" smtClean="0"/>
              <a:t>prasnice</a:t>
            </a:r>
            <a:endParaRPr lang="cs-CZ" sz="2000" b="1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56143" y="3526115"/>
            <a:ext cx="1296144" cy="9001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býk</a:t>
            </a:r>
          </a:p>
          <a:p>
            <a:pPr algn="ctr"/>
            <a:r>
              <a:rPr lang="cs-CZ" sz="2000" b="1" dirty="0" smtClean="0"/>
              <a:t>kráva</a:t>
            </a:r>
            <a:endParaRPr lang="cs-CZ" sz="2000" b="1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3456143" y="5517232"/>
            <a:ext cx="1296144" cy="900100"/>
          </a:xfrm>
          <a:prstGeom prst="round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vepř</a:t>
            </a:r>
          </a:p>
          <a:p>
            <a:pPr algn="ctr"/>
            <a:r>
              <a:rPr lang="cs-CZ" sz="2000" b="1" dirty="0" smtClean="0"/>
              <a:t>prasnice</a:t>
            </a:r>
            <a:endParaRPr lang="cs-CZ" sz="2000" b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1835696" y="1589495"/>
            <a:ext cx="1296144" cy="9001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beran</a:t>
            </a:r>
          </a:p>
          <a:p>
            <a:pPr algn="ctr"/>
            <a:r>
              <a:rPr lang="cs-CZ" sz="2000" b="1" dirty="0" smtClean="0"/>
              <a:t>ovce</a:t>
            </a:r>
            <a:endParaRPr lang="cs-CZ" sz="2000" b="1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7375973" y="5517232"/>
            <a:ext cx="1296144" cy="900100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kozel</a:t>
            </a:r>
          </a:p>
          <a:p>
            <a:pPr algn="ctr"/>
            <a:r>
              <a:rPr lang="cs-CZ" sz="2000" b="1" dirty="0" smtClean="0"/>
              <a:t>koza</a:t>
            </a:r>
            <a:endParaRPr lang="cs-CZ" sz="2000" b="1" dirty="0"/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7380312" y="3526115"/>
            <a:ext cx="1296144" cy="900100"/>
          </a:xfrm>
          <a:prstGeom prst="roundRect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pes</a:t>
            </a:r>
          </a:p>
          <a:p>
            <a:pPr algn="ctr"/>
            <a:r>
              <a:rPr lang="cs-CZ" sz="2000" b="1" dirty="0" smtClean="0"/>
              <a:t>fena</a:t>
            </a:r>
            <a:endParaRPr lang="cs-CZ" sz="2000" b="1" dirty="0"/>
          </a:p>
        </p:txBody>
      </p:sp>
      <p:sp>
        <p:nvSpPr>
          <p:cNvPr id="14" name="Zaoblený obdélník 13">
            <a:hlinkClick r:id="rId2" action="ppaction://hlinksldjump"/>
          </p:cNvPr>
          <p:cNvSpPr/>
          <p:nvPr/>
        </p:nvSpPr>
        <p:spPr>
          <a:xfrm>
            <a:off x="5820219" y="1589495"/>
            <a:ext cx="1296144" cy="900100"/>
          </a:xfrm>
          <a:prstGeom prst="round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kocour	</a:t>
            </a:r>
          </a:p>
          <a:p>
            <a:pPr algn="ctr"/>
            <a:r>
              <a:rPr lang="cs-CZ" sz="2000" b="1" dirty="0" smtClean="0"/>
              <a:t>kočka</a:t>
            </a:r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5820219" y="5517232"/>
            <a:ext cx="1296144" cy="900100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kocour	</a:t>
            </a:r>
          </a:p>
          <a:p>
            <a:pPr algn="ctr"/>
            <a:r>
              <a:rPr lang="cs-CZ" sz="2000" b="1" dirty="0" smtClean="0"/>
              <a:t>kočka</a:t>
            </a:r>
          </a:p>
        </p:txBody>
      </p:sp>
      <p:sp>
        <p:nvSpPr>
          <p:cNvPr id="16" name="Zaoblený obdélník 15">
            <a:hlinkClick r:id="rId3" action="ppaction://hlinksldjump"/>
          </p:cNvPr>
          <p:cNvSpPr/>
          <p:nvPr/>
        </p:nvSpPr>
        <p:spPr>
          <a:xfrm>
            <a:off x="7375973" y="1589495"/>
            <a:ext cx="1296144" cy="900100"/>
          </a:xfrm>
          <a:prstGeom prst="round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pes</a:t>
            </a:r>
          </a:p>
          <a:p>
            <a:pPr algn="ctr"/>
            <a:r>
              <a:rPr lang="cs-CZ" sz="2000" b="1" dirty="0" smtClean="0"/>
              <a:t>fena</a:t>
            </a:r>
            <a:endParaRPr lang="cs-CZ" sz="2000" b="1" dirty="0"/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5820219" y="3526115"/>
            <a:ext cx="1296144" cy="900100"/>
          </a:xfrm>
          <a:prstGeom prst="roundRect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kozel</a:t>
            </a:r>
          </a:p>
          <a:p>
            <a:pPr algn="ctr"/>
            <a:r>
              <a:rPr lang="cs-CZ" sz="2000" b="1" dirty="0" smtClean="0"/>
              <a:t>koza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14997332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sp>
        <p:nvSpPr>
          <p:cNvPr id="4" name="Veselý obličej 3">
            <a:hlinkClick r:id="" action="ppaction://hlinkshowjump?jump=lastslideviewed"/>
          </p:cNvPr>
          <p:cNvSpPr/>
          <p:nvPr/>
        </p:nvSpPr>
        <p:spPr>
          <a:xfrm>
            <a:off x="2843808" y="1124744"/>
            <a:ext cx="3960440" cy="381642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67844" y="3849126"/>
            <a:ext cx="3312368" cy="2184084"/>
          </a:xfrm>
          <a:prstGeom prst="rect">
            <a:avLst/>
          </a:prstGeom>
          <a:noFill/>
        </p:spPr>
        <p:txBody>
          <a:bodyPr wrap="square" rtlCol="0">
            <a:prstTxWarp prst="textArchDown">
              <a:avLst/>
            </a:prstTxWarp>
            <a:spAutoFit/>
          </a:bodyPr>
          <a:lstStyle/>
          <a:p>
            <a:pPr marL="82296" lvl="0">
              <a:spcBef>
                <a:spcPts val="600"/>
              </a:spcBef>
              <a:buClr>
                <a:srgbClr val="E0B62E"/>
              </a:buClr>
              <a:buSzPct val="80000"/>
            </a:pP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6000" dirty="0" smtClean="0">
                <a:solidFill>
                  <a:srgbClr val="00B050"/>
                </a:solidFill>
              </a:rPr>
              <a:t> Jsi </a:t>
            </a:r>
            <a:r>
              <a:rPr lang="cs-CZ" sz="6000" dirty="0">
                <a:solidFill>
                  <a:srgbClr val="00B050"/>
                </a:solidFill>
              </a:rPr>
              <a:t>jednička!</a:t>
            </a:r>
          </a:p>
        </p:txBody>
      </p:sp>
    </p:spTree>
    <p:extLst>
      <p:ext uri="{BB962C8B-B14F-4D97-AF65-F5344CB8AC3E}">
        <p14:creationId xmlns:p14="http://schemas.microsoft.com/office/powerpoint/2010/main" val="1223014738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95096" y="476672"/>
            <a:ext cx="4113847" cy="40085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" name="TextovéPole 5">
            <a:hlinkClick r:id="" action="ppaction://hlinkshowjump?jump=lastslideviewed"/>
          </p:cNvPr>
          <p:cNvSpPr txBox="1"/>
          <p:nvPr/>
        </p:nvSpPr>
        <p:spPr>
          <a:xfrm>
            <a:off x="1625321" y="188640"/>
            <a:ext cx="6264696" cy="5073837"/>
          </a:xfrm>
          <a:prstGeom prst="rect">
            <a:avLst/>
          </a:prstGeom>
          <a:noFill/>
        </p:spPr>
        <p:txBody>
          <a:bodyPr wrap="square" rtlCol="0">
            <a:prstTxWarp prst="textArchDown">
              <a:avLst/>
            </a:prstTxWarp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Nevadí,</a:t>
            </a:r>
          </a:p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zkus to znovu!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651778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7498080" cy="36004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20688"/>
            <a:ext cx="7384864" cy="5616624"/>
          </a:xfrm>
        </p:spPr>
        <p:txBody>
          <a:bodyPr>
            <a:normAutofit fontScale="25000" lnSpcReduction="20000"/>
          </a:bodyPr>
          <a:lstStyle/>
          <a:p>
            <a:pPr marL="82296" indent="0">
              <a:buNone/>
            </a:pPr>
            <a:r>
              <a:rPr lang="cs-CZ" dirty="0"/>
              <a:t>Štěně. </a:t>
            </a:r>
            <a:r>
              <a:rPr lang="cs-CZ" i="1" dirty="0"/>
              <a:t>Www.google.cz</a:t>
            </a:r>
            <a:r>
              <a:rPr lang="cs-CZ" dirty="0"/>
              <a:t> [online]. 1990 [cit. 2012-03-11]. Dostupné z: http://images.google.cz/imgres?q=%C5%A1t%C4%9Bn%C4%9B&amp;hl=cs&amp;biw=1366&amp;bih=651&amp;gbv=2&amp;tbm=isch&amp;tbnid=PPN-xQJXZmQnBM:&amp;imgrefurl=http://weryk.blog.cz/0606/stene&amp;docid=yheYppNjXGOcsM&amp;imgurl=http://</a:t>
            </a:r>
            <a:r>
              <a:rPr lang="cs-CZ" dirty="0" smtClean="0"/>
              <a:t>nd01.jxs.cz/857/152/0c888d1d05_2121976_o2.jpg&amp;w=400&amp;h=320&amp;ei=U0tcT6elD-Tj4QTd29HUDw&amp;zoom=1&amp;iact=hc&amp;vpx=735&amp;vpy=176&amp;dur=198&amp;hovh=201&amp;hovw=251&amp;tx=139&amp;ty=116&amp;sig=102978044054159204600&amp;page=1&amp;tbnh=127&amp;tbnw=172&amp;start=0&amp;ndsp=19&amp;ved=1t:429,r:3,s:0</a:t>
            </a:r>
          </a:p>
          <a:p>
            <a:pPr marL="82296" indent="0">
              <a:buNone/>
            </a:pPr>
            <a:r>
              <a:rPr lang="cs-CZ" dirty="0"/>
              <a:t>Kotě.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kot%C4%9B&amp;hl=cs&amp;gbv=2&amp;biw=1366&amp;bih=651&amp;tbm=isch&amp;tbnid=xuBYgvU60rW47M:&amp;imgrefurl=http://tapety.superhry.cz/fauna/kocky/vykulene-kote/&amp;docid=n_3YP34QnP6kLM&amp;imgurl=http://data6.superhry.cz/TSO_40e1f8z/800/002/2317-800.jpg&amp;w=800&amp;h=600&amp;ei=wkxcT_K_K-_</a:t>
            </a:r>
            <a:r>
              <a:rPr lang="cs-CZ" dirty="0" smtClean="0"/>
              <a:t>14QTxssyiDw&amp;zoom=1&amp;iact=hc&amp;vpx=437&amp;vpy=319&amp;dur=2050&amp;hovh=194&amp;hovw=259&amp;tx=127&amp;ty=77&amp;sig=102978044054159204600&amp;page=1&amp;tbnh=122&amp;tbnw=151&amp;start=0&amp;ndsp=21&amp;ved=1t:429,r:9,s:0</a:t>
            </a:r>
          </a:p>
          <a:p>
            <a:pPr marL="82296" indent="0">
              <a:buNone/>
            </a:pPr>
            <a:r>
              <a:rPr lang="cs-CZ" dirty="0" smtClean="0"/>
              <a:t>S</a:t>
            </a:r>
            <a:r>
              <a:rPr lang="cs-CZ" dirty="0"/>
              <a:t>elátko.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sel%C3%A1tko&amp;hl=cs&amp;gbv=2&amp;biw=1366&amp;bih=651&amp;tbm=isch&amp;tbnid=E9wky42945BYOM:&amp;imgrefurl=http://ekonomika.idnes.cz/ruska-prisla-o-selatko-soud-ji-ho-zabavil-aby-umoril-jeji-dluh-puc-/eko-zahranicni.aspx%3Fc%3DA101019_105534_eko-zahranicni_spi&amp;docid=nyrNq9FiL-StBM&amp;imgurl=http://</a:t>
            </a:r>
            <a:r>
              <a:rPr lang="cs-CZ" dirty="0" smtClean="0"/>
              <a:t>i.idnes.cz/10/102/cl6/JB36913a_profimedia_0072033959.jpg&amp;w=630&amp;h=414&amp;ei=gE1cT5TVFcvZ4QTPvZXDDw&amp;zoom=1&amp;iact=hc&amp;vpx=528&amp;vpy=188&amp;dur=169&amp;hovh=182&amp;hovw=277&amp;tx=154&amp;ty=102&amp;sig=102978044054159204600&amp;pag</a:t>
            </a:r>
          </a:p>
          <a:p>
            <a:pPr marL="82296" indent="0">
              <a:buNone/>
            </a:pPr>
            <a:r>
              <a:rPr lang="cs-CZ" dirty="0"/>
              <a:t>Tele.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http://images.google.cz/imgres?q=tel%C3%A1tko&amp;hl=cs&amp;gbv=2&amp;biw=1366&amp;bih=651&amp;tbm=isch&amp;tbnid=zVRJbipHqq0F0M:&amp;imgrefurl=http://baby-animal-photos.blogspot.com/2010/04/cute-calf-photos.html&amp;docid=vXxmsiP_trtPiM&amp;imgurl=http://</a:t>
            </a:r>
            <a:r>
              <a:rPr lang="cs-CZ" dirty="0" smtClean="0"/>
              <a:t>ithinkthereforeierr.files.wordpress.com/2008/07/calf.jpg&amp;w=432&amp;h=274&amp;ei=Dk5cT5XAGOba4QSW1dW-CA&amp;zoom=1&amp;iact=rc&amp;dur=362&amp;sig=102978044054159204600&amp;page=1&amp;tbnh=146&amp;tbnw=196&amp;start=0&amp;ndsp=18&amp;ved=1t:429,r:17,s:0&amp;tx=103&amp;ty=75</a:t>
            </a:r>
          </a:p>
          <a:p>
            <a:pPr marL="82296" indent="0">
              <a:buNone/>
            </a:pPr>
            <a:r>
              <a:rPr lang="cs-CZ" dirty="0"/>
              <a:t>Jehně.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http://images.google.cz/imgres?q=jehn%C4%9B&amp;hl=cs&amp;gbv=2&amp;biw=1366&amp;bih=651&amp;tbm=isch&amp;tbnid=CvRvAPobHe2DAM:&amp;imgrefurl=http://www.gastrotrend.cz/7-clanky-rubriky/7-potraviny-kuchyne/1159-vyvarene-jehne.html&amp;docid=dvFveEus_yesAM&amp;imgurl=http://</a:t>
            </a:r>
            <a:r>
              <a:rPr lang="cs-CZ" dirty="0" smtClean="0"/>
              <a:t>www.gastrotrend.cz/files/files/jehne%252520280.JPG&amp;w=280&amp;h=315&amp;ei=KVNcT9TzKObP4QTz28SnDw&amp;zoom=1&amp;iact=rc&amp;dur=347&amp;sig=102978044054159204600&amp;page=1&amp;tbnh=144&amp;tbnw=123&amp;start=0&amp;ndsp=18&amp;ved=1t:429,r:0,s:0&amp;tx=54&amp;ty=82</a:t>
            </a:r>
          </a:p>
          <a:p>
            <a:pPr marL="82296" indent="0">
              <a:buNone/>
            </a:pPr>
            <a:r>
              <a:rPr lang="cs-CZ" dirty="0"/>
              <a:t>Kuřátko.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http://images.google.cz/imgres?q=ku%C5%99%C3%A1tko&amp;start=210&amp;hl=cs&amp;gbv=2&amp;biw=1366&amp;bih=651&amp;tbm=isch&amp;tbnid=Hdni45bsCwBj1M:&amp;imgrefurl=http://inki-stock.deviantart.com/art/Fluffy-chick-stock-1-93204358&amp;docid=6CFAVIc0Eds_mM&amp;imgurl=http://</a:t>
            </a:r>
            <a:r>
              <a:rPr lang="cs-CZ" dirty="0" smtClean="0"/>
              <a:t>www.deviantart.com/download/93204358/Fluffy_chick_stock_1_by_InKi_Stock.jpg&amp;w=822&amp;h=1049&amp;ei=wFNcT7vZDOb_4QSrmLmrDw&amp;zoom=1&amp;iact=hc&amp;vpx=685&amp;vpy=176&amp;dur=879&amp;hovh=254&amp;hovw=199&amp;tx=115&amp;ty=139&amp;sig=102978044054159204600&amp;page=9&amp;tbnh=149&amp;tbnw=124&amp;ndsp=27&amp;ved=1t:429,r:3,s:210</a:t>
            </a:r>
          </a:p>
          <a:p>
            <a:pPr marL="82296" indent="0">
              <a:buNone/>
            </a:pPr>
            <a:r>
              <a:rPr lang="cs-CZ" dirty="0" smtClean="0"/>
              <a:t>Kachně</a:t>
            </a:r>
            <a:r>
              <a:rPr lang="cs-CZ" dirty="0"/>
              <a:t>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http://images.google.cz/imgres?q=kachn%C4%9B&amp;hl=cs&amp;gbv=2&amp;biw=1366&amp;bih=651&amp;tbm=isch&amp;tbnid=isLaPNiDD7CGzM:&amp;imgrefurl=http://www.biglove.cz/kachne/&amp;docid=5SoIJXhptWUhAM&amp;imgurl=http://</a:t>
            </a:r>
            <a:r>
              <a:rPr lang="cs-CZ" dirty="0" smtClean="0"/>
              <a:t>www.biglove.cz/wp-content/uploads/Favim.com-19427.jpg&amp;w=500&amp;h=280&amp;ei=0FRcT7rgHKLS4QTKhMmWDw&amp;zoom=1&amp;iact=hc&amp;vpx=152&amp;vpy=211&amp;dur=72&amp;hovh=168&amp;hovw=300&amp;tx=138&amp;ty=107&amp;sig=102978044054159204600&amp;page=3&amp;tbnh=94&amp;tbnw=168&amp;start=43&amp;ndsp=24&amp;ved=1t:429,r:6,s:43</a:t>
            </a:r>
          </a:p>
          <a:p>
            <a:pPr marL="82296" indent="0">
              <a:buNone/>
            </a:pPr>
            <a:r>
              <a:rPr lang="cs-CZ" dirty="0"/>
              <a:t>Housátko.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http://images.google.cz/imgres?q=hous%C3%A1tko&amp;hl=cs&amp;gbv=2&amp;biw=1366&amp;bih=651&amp;tbm=isch&amp;tbnid=1v567LvZkw-FxM:&amp;imgrefurl=http://adeapaja.blogspot.com/2009_08_01_archive.html&amp;docid=Oe9r1OBpjwk8WM&amp;imgurl=http://1.bp.blogspot.com/_</a:t>
            </a:r>
            <a:r>
              <a:rPr lang="cs-CZ" dirty="0" smtClean="0"/>
              <a:t>ajC3CLA5-ks/SokmLnzPFSI/AAAAAAAAATE/GQe4Xbu82x0/s320/P1110561.JPG&amp;w=320&amp;h=240&amp;ei=RlVcT-b1BuyO4gTPkbHKDw&amp;zoom=1&amp;iact=rc&amp;dur=411&amp;sig=102978044054159204600&amp;page=2&amp;tbnh=142&amp;tbnw=183&amp;start=19&amp;ndsp=28&amp;ved=1t:429,r:4,s:19&amp;tx=114&amp;ty=93</a:t>
            </a:r>
          </a:p>
          <a:p>
            <a:pPr marL="82296" indent="0">
              <a:buNone/>
            </a:pPr>
            <a:r>
              <a:rPr lang="cs-CZ" dirty="0"/>
              <a:t>Kůzle. </a:t>
            </a:r>
            <a:r>
              <a:rPr lang="cs-CZ" i="1" dirty="0"/>
              <a:t>Www.google.cz</a:t>
            </a:r>
            <a:r>
              <a:rPr lang="cs-CZ" dirty="0"/>
              <a:t> [online]. 1980 [cit. 2012-03-11]. Dostupné z: http://images.google.cz/imgres?q=k%C5%AFzle&amp;hl=cs&amp;gbv=2&amp;biw=1366&amp;bih=651&amp;tbm=isch&amp;tbnid=pMyW5adAqLs80M:&amp;imgrefurl=http://www.jakbydlet.cz/clanek/493_kozi-mleko.aspx&amp;docid=wmQOoC58J_3ERM&amp;imgurl=http://www.jakbydlet.cz/images/po%2525C4%25258Dten%2525C3%2525AD%2525C4%25258Dko/k%2525C5%2525AFzl%2525C3%2525A1tko.jpg&amp;w=250&amp;h=179&amp;ei=D1ZcT67yBM3c4QT62q3RDw&amp;zoom=1&amp;iact=hc&amp;vpx=579&amp;vpy=35&amp;dur=238&amp;hovh=143&amp;hovw=200&amp;tx=52&amp;ty=80&amp;sig=102978044054159204600&amp;page=3&amp;tbnh=132&amp;tbnw=170&amp;start=45&amp;ndsp=25&amp;ved=1t:429,r</a:t>
            </a:r>
            <a:r>
              <a:rPr lang="cs-CZ" dirty="0" smtClean="0"/>
              <a:t>:</a:t>
            </a:r>
          </a:p>
          <a:p>
            <a:pPr marL="82296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72532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187</TotalTime>
  <Words>476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NÁZEV ŠKOLY: ZŠ Karla Klíče Hostinné AUTOR: Mgr. Lenka Stará NÁZEV: VY_32_INOVACE_12_B_13_Mláďata TÉMA: Mláďata ČÍSLO PROJEKTU: CZ.1.07/1.4.00/21.2131</vt:lpstr>
      <vt:lpstr>Prezentace aplikace PowerPoint</vt:lpstr>
      <vt:lpstr>Mgr. Lenka Stará datum 11.3.2012 Určeno pro 1. ročník</vt:lpstr>
      <vt:lpstr>Prezentace aplikace PowerPoint</vt:lpstr>
      <vt:lpstr>Mláďata</vt:lpstr>
      <vt:lpstr>Mláďata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VY_??_INOVACE_??_Jaro TÉMA: Jaro ČÍSLO PROJEKTU: CZ.1.07/1.4.00/21.2131</dc:title>
  <dc:creator>Lenka Stará</dc:creator>
  <cp:lastModifiedBy>Lenka Stará</cp:lastModifiedBy>
  <cp:revision>25</cp:revision>
  <dcterms:created xsi:type="dcterms:W3CDTF">2012-03-05T14:50:17Z</dcterms:created>
  <dcterms:modified xsi:type="dcterms:W3CDTF">2012-03-11T08:57:27Z</dcterms:modified>
</cp:coreProperties>
</file>