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4" r:id="rId4"/>
    <p:sldId id="275" r:id="rId5"/>
    <p:sldId id="273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0AD5D-A3F0-42E1-8269-2684279794C9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84E52-EC5A-4A29-9AC4-AAEE514BD5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40DA0-C496-4F43-A5AE-491509CA1276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CD5C7-F5A2-46E1-B0C6-5FCBE640FB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EB75F-9BC8-4D8D-8215-317FED2E6425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60A74-9DA0-44C2-991E-68CCCEB47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624FC-BCCE-44FC-8739-482FEF19D4A7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66BA4-825A-44C7-8353-A1D7F04AE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C5CB4-8D60-47BE-ADED-510861725514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F366C-0380-440D-ACAD-A49AECF7CA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E66B9A-A9F1-456F-8DD6-AD5DB72789CC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EDEC0-CC0A-424D-807F-FDF48736E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49B1C-81AE-483B-A155-ABF49CBE5B27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1FF76-FF31-4995-AC0B-9A2DA04FE6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19EE3-2EC0-4A88-B34B-EF0C66E0857A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ECA1F-68C3-43F3-A148-F5B84DDDC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8FCD3-DAB3-4970-A315-AB882B0E14DE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436DA-A4E5-496E-8CE7-55AB74CF9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B28B2-EC92-4FE6-8B23-ACBBD386BCA0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7043C4-0445-4E91-B477-9246CCF83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7E734-514A-4C9E-8789-082CAEB1A727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3EFE3-D3EC-47C2-AF63-19BABDF3E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20000"/>
                <a:lumOff val="80000"/>
              </a:scheme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40B7CF-AFCB-43FD-8F0F-F2E31DEBB3ED}" type="datetimeFigureOut">
              <a:rPr lang="cs-CZ"/>
              <a:pPr>
                <a:defRPr/>
              </a:pPr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45BEAF-42ED-4705-971B-4D32FDE6E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image" Target="../media/image28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12" Type="http://schemas.openxmlformats.org/officeDocument/2006/relationships/image" Target="../media/image27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11" Type="http://schemas.openxmlformats.org/officeDocument/2006/relationships/image" Target="../media/image26.jpeg"/><Relationship Id="rId5" Type="http://schemas.openxmlformats.org/officeDocument/2006/relationships/image" Target="../media/image20.jpeg"/><Relationship Id="rId15" Type="http://schemas.openxmlformats.org/officeDocument/2006/relationships/image" Target="../media/image3.jpeg"/><Relationship Id="rId10" Type="http://schemas.openxmlformats.org/officeDocument/2006/relationships/image" Target="../media/image25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Relationship Id="rId14" Type="http://schemas.openxmlformats.org/officeDocument/2006/relationships/image" Target="../media/image29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13" Type="http://schemas.openxmlformats.org/officeDocument/2006/relationships/image" Target="../media/image41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12" Type="http://schemas.openxmlformats.org/officeDocument/2006/relationships/image" Target="../media/image40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11" Type="http://schemas.openxmlformats.org/officeDocument/2006/relationships/image" Target="../media/image39.jpeg"/><Relationship Id="rId5" Type="http://schemas.openxmlformats.org/officeDocument/2006/relationships/image" Target="../media/image33.jpeg"/><Relationship Id="rId15" Type="http://schemas.openxmlformats.org/officeDocument/2006/relationships/image" Target="../media/image3.jpeg"/><Relationship Id="rId10" Type="http://schemas.openxmlformats.org/officeDocument/2006/relationships/image" Target="../media/image38.jpeg"/><Relationship Id="rId4" Type="http://schemas.openxmlformats.org/officeDocument/2006/relationships/image" Target="../media/image32.jpeg"/><Relationship Id="rId9" Type="http://schemas.openxmlformats.org/officeDocument/2006/relationships/image" Target="../media/image37.jpeg"/><Relationship Id="rId14" Type="http://schemas.openxmlformats.org/officeDocument/2006/relationships/image" Target="../media/image42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skolakov3b.sweb.cz/vyjmenovana_slova_po_P/poradi/radaP1.htm" TargetMode="External"/><Relationship Id="rId2" Type="http://schemas.openxmlformats.org/officeDocument/2006/relationships/hyperlink" Target="http://skolakov3b.sweb.cz/vyjmenovana_slova_po_L/poradi/radaL1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knihy.cpress.cz/?p=searching&amp;type=author&amp;searchFor=M&amp;search=Eva+Mr%C3%A1zkov%C3%A1&amp;searchBy=author" TargetMode="External"/><Relationship Id="rId4" Type="http://schemas.openxmlformats.org/officeDocument/2006/relationships/hyperlink" Target="http://knihy.cpress.cz/bystra-kobyla-bila-kopyty-na-babykove-mytin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ckova-NB\Desktop\vyjm.slova po po\vyjm.slova po 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267744" cy="2360515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0" y="260350"/>
            <a:ext cx="10656888" cy="14700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Vyjmenovaná slova </a:t>
            </a:r>
            <a:br>
              <a:rPr lang="cs-CZ" sz="48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</a:b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</a:rPr>
              <a:t>po P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27784" y="2276872"/>
            <a:ext cx="4608512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VY_32_Inovace_19MT-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4</a:t>
            </a: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619250" y="2492375"/>
            <a:ext cx="6408738" cy="28813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autor: Mgr. Tereza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Mačková</a:t>
            </a:r>
            <a:endParaRPr lang="cs-CZ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ZŠ a MŠ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Nedašov</a:t>
            </a:r>
            <a:endParaRPr lang="cs-CZ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4797425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8313" y="333375"/>
          <a:ext cx="8388351" cy="6144589"/>
        </p:xfrm>
        <a:graphic>
          <a:graphicData uri="http://schemas.openxmlformats.org/drawingml/2006/table">
            <a:tbl>
              <a:tblPr/>
              <a:tblGrid>
                <a:gridCol w="3435229"/>
                <a:gridCol w="709517"/>
                <a:gridCol w="771565"/>
                <a:gridCol w="771565"/>
                <a:gridCol w="771565"/>
                <a:gridCol w="164526"/>
                <a:gridCol w="799929"/>
                <a:gridCol w="964455"/>
              </a:tblGrid>
              <a:tr h="659740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Anotace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600" b="0" i="0" u="none" strike="noStrike" baseline="0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slouží jako motivace k úvodní hodině vyjmenovaných slov.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seznamuje žáky s pořadím vyjmenovaných slov po p a jejich základním významem. Součástí  jsou i  nejčastější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příbuzná slova k jednotlivým vyjmenovaným slovům.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Autor</a:t>
                      </a:r>
                    </a:p>
                    <a:p>
                      <a:pPr algn="l" fontAlgn="b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Datum zhotovení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Tereza</a:t>
                      </a:r>
                      <a:r>
                        <a:rPr lang="cs-CZ" sz="1600" b="0" i="0" u="none" strike="noStrike" baseline="0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b="0" i="0" u="none" strike="noStrike" baseline="0" dirty="0" err="1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Mačková</a:t>
                      </a:r>
                      <a:endParaRPr lang="cs-CZ" sz="1600" b="0" i="0" u="none" strike="noStrike" baseline="0" dirty="0" smtClean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 fontAlgn="b"/>
                      <a:r>
                        <a:rPr lang="cs-CZ" sz="1600" b="0" i="0" u="none" strike="noStrike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620" marR="7620" marT="9525" marB="9525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Jazyk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</a:p>
                  </a:txBody>
                  <a:tcPr marL="7620" marR="7620" marT="9525" marB="9525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Očekávaný výstup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Umí vyjmenovat</a:t>
                      </a:r>
                      <a:r>
                        <a:rPr lang="cs-CZ" sz="1600" b="0" i="0" u="none" strike="noStrike" baseline="0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ve správném pořadí vyjmenovaná slova,chápe jejich význam, ovládá jejich pravopis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Speciální vzdělávací potřeby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žádné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Klíčová slova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Vyjmenovaná</a:t>
                      </a:r>
                      <a:r>
                        <a:rPr lang="cs-CZ" sz="1600" b="0" i="0" u="none" strike="noStrike" baseline="0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slova po P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Druh učebního materiálu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Druh </a:t>
                      </a:r>
                      <a:r>
                        <a:rPr lang="cs-CZ" sz="1400" b="1" i="0" u="none" strike="noStrike" dirty="0" err="1">
                          <a:solidFill>
                            <a:srgbClr val="000000"/>
                          </a:solidFill>
                          <a:latin typeface="Times New Roman"/>
                        </a:rPr>
                        <a:t>interaktivity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aktivita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Cílová skupina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žák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867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Stupeň a typ vzdělávání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základní vzdělávání – první stupeň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Typická věková skupina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.ročník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27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Celková velikost</a:t>
                      </a:r>
                    </a:p>
                  </a:txBody>
                  <a:tcPr marL="7620" marR="7620" marT="9525" marB="9525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8,62MB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9525" marB="9525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620" marR="7620" marT="7620" marB="0" anchor="b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260648"/>
            <a:ext cx="532859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2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Pýr a kopaná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50825" y="1700213"/>
            <a:ext cx="7705725" cy="347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Slepýš s panem netopýrem</a:t>
            </a:r>
          </a:p>
          <a:p>
            <a:r>
              <a:rPr lang="cs-CZ" sz="2000"/>
              <a:t>hádají se s pyšným pýrem,</a:t>
            </a:r>
          </a:p>
          <a:p>
            <a:r>
              <a:rPr lang="cs-CZ" sz="2000"/>
              <a:t>co vyrostl před bránou</a:t>
            </a:r>
          </a:p>
          <a:p>
            <a:pPr>
              <a:buFontTx/>
              <a:buChar char="-"/>
            </a:pPr>
            <a:r>
              <a:rPr lang="cs-CZ" sz="2000"/>
              <a:t>že bude hrát kopanou?</a:t>
            </a:r>
          </a:p>
          <a:p>
            <a:r>
              <a:rPr lang="cs-CZ" sz="2000"/>
              <a:t>„Koukněte na čímana,</a:t>
            </a:r>
          </a:p>
          <a:p>
            <a:r>
              <a:rPr lang="cs-CZ" sz="2000"/>
              <a:t>on by chtěl hrát gólmana!“</a:t>
            </a:r>
          </a:p>
          <a:p>
            <a:r>
              <a:rPr lang="cs-CZ" sz="2000"/>
              <a:t>Pýr na oba šklebil pysk, chlubil se,</a:t>
            </a:r>
          </a:p>
          <a:p>
            <a:r>
              <a:rPr lang="cs-CZ" sz="2000"/>
              <a:t>že s ním má celé mužstvo zisk.</a:t>
            </a:r>
          </a:p>
          <a:p>
            <a:r>
              <a:rPr lang="cs-CZ" sz="2000"/>
              <a:t>Ve finále v kopané cenu jistě dostane.</a:t>
            </a:r>
          </a:p>
          <a:p>
            <a:r>
              <a:rPr lang="cs-CZ" sz="2000"/>
              <a:t>Už to vidí, přímo cítí,</a:t>
            </a:r>
          </a:p>
          <a:p>
            <a:r>
              <a:rPr lang="cs-CZ" sz="2000"/>
              <a:t>jak se mu medaile na hrudi třpytí</a:t>
            </a:r>
            <a:r>
              <a:rPr lang="cs-CZ"/>
              <a:t>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43438" y="1700213"/>
            <a:ext cx="4716462" cy="409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„Tenhle plevel musí pryč,</a:t>
            </a:r>
          </a:p>
          <a:p>
            <a:r>
              <a:rPr lang="cs-CZ" sz="2000"/>
              <a:t>vždyť nechytí žádný míč!“</a:t>
            </a:r>
          </a:p>
          <a:p>
            <a:r>
              <a:rPr lang="cs-CZ" sz="2000"/>
              <a:t>A přinesli si na něj rýč.</a:t>
            </a:r>
          </a:p>
          <a:p>
            <a:r>
              <a:rPr lang="cs-CZ" sz="2000"/>
              <a:t>Netopýr tak ryl, až se sypal pyl.</a:t>
            </a:r>
          </a:p>
          <a:p>
            <a:r>
              <a:rPr lang="cs-CZ" sz="2000"/>
              <a:t>Nacpal pýr do pytle, klopýtá přes trávu,</a:t>
            </a:r>
          </a:p>
          <a:p>
            <a:r>
              <a:rPr lang="cs-CZ" sz="2000"/>
              <a:t>pak všechen pýr nastele pod krávu.</a:t>
            </a:r>
          </a:p>
          <a:p>
            <a:r>
              <a:rPr lang="cs-CZ" sz="2000"/>
              <a:t>Pýr se pýří, u krav pyká a zpytuje svědomí.</a:t>
            </a:r>
          </a:p>
          <a:p>
            <a:r>
              <a:rPr lang="cs-CZ" sz="2000"/>
              <a:t>„Kdo se cpe i tam, kam nemá –</a:t>
            </a:r>
          </a:p>
          <a:p>
            <a:r>
              <a:rPr lang="cs-CZ" sz="2000"/>
              <a:t>a k tomu to neumí – dopadne jak pýr,“</a:t>
            </a:r>
          </a:p>
          <a:p>
            <a:r>
              <a:rPr lang="cs-CZ" sz="2000"/>
              <a:t>čepýří se netopýr,</a:t>
            </a:r>
          </a:p>
          <a:p>
            <a:r>
              <a:rPr lang="cs-CZ" sz="2000"/>
              <a:t>„abys neskončil i ty pod kravskými kopyty.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188640"/>
            <a:ext cx="6552728" cy="132343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VYJMENOVANÁ SLOVA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  <a:cs typeface="+mn-cs"/>
              </a:rPr>
              <a:t>PO   P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83768" y="1772816"/>
            <a:ext cx="1296144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pýcha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55776" y="2492896"/>
            <a:ext cx="122413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pytel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55776" y="3140968"/>
            <a:ext cx="158417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pysk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39752" y="3789040"/>
            <a:ext cx="172819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netopýr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411760" y="4437112"/>
            <a:ext cx="122413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slepýš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5085184"/>
            <a:ext cx="108012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pyl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733256"/>
            <a:ext cx="1656184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kopyto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1772816"/>
            <a:ext cx="1728192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klopýtat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2348880"/>
            <a:ext cx="194421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třpytit se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3068960"/>
            <a:ext cx="230425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zpytovat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868144" y="3789040"/>
            <a:ext cx="1296144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pykat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4509120"/>
            <a:ext cx="1224136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pýr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5157192"/>
            <a:ext cx="1512168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pýřit se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5733256"/>
            <a:ext cx="1800200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  <a:latin typeface="+mn-lt"/>
                <a:cs typeface="+mn-cs"/>
              </a:rPr>
              <a:t>čepýřit 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0"/>
            <a:ext cx="4248472" cy="258532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Povýšenost,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přílišné sebevědomí,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hrdost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35896" y="2420888"/>
            <a:ext cx="4392488" cy="1200329"/>
          </a:xfrm>
          <a:prstGeom prst="rect">
            <a:avLst/>
          </a:prstGeom>
          <a:noFill/>
          <a:ln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pyšná, pyšnit se,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přepych, pýchavka(houba)</a:t>
            </a:r>
            <a:endParaRPr lang="cs-CZ" sz="24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11188" y="3573463"/>
            <a:ext cx="8104187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Pozor!</a:t>
            </a:r>
          </a:p>
          <a:p>
            <a:r>
              <a:rPr lang="cs-CZ" sz="2800">
                <a:latin typeface="Calibri" pitchFamily="34" charset="0"/>
              </a:rPr>
              <a:t>p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ý</a:t>
            </a:r>
            <a:r>
              <a:rPr lang="cs-CZ" sz="2800">
                <a:latin typeface="Calibri" pitchFamily="34" charset="0"/>
              </a:rPr>
              <a:t>cha (Pýcha je špatná vlastnost.)</a:t>
            </a: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solidFill>
                  <a:srgbClr val="0070C0"/>
                </a:solidFill>
                <a:latin typeface="Calibri" pitchFamily="34" charset="0"/>
              </a:rPr>
              <a:t>píchá  </a:t>
            </a:r>
            <a:r>
              <a:rPr lang="cs-CZ" sz="2800">
                <a:latin typeface="Calibri" pitchFamily="34" charset="0"/>
              </a:rPr>
              <a:t>(Trn kaktusu píchá.)</a:t>
            </a: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</p:txBody>
      </p:sp>
      <p:pic>
        <p:nvPicPr>
          <p:cNvPr id="6150" name="Picture 6" descr="http://www.skolaplumlov.tym.cz/dumy/VY_32_INOVACE_1114/pyc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79999" cy="2880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3850" y="5732463"/>
            <a:ext cx="8351838" cy="95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Rodiče jsou 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šní na Emu, </a:t>
            </a:r>
          </a:p>
          <a:p>
            <a:pPr algn="ctr"/>
            <a:r>
              <a:rPr lang="cs-CZ" sz="2800"/>
              <a:t>která zvítězila v pěvecké soutěži.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707904" y="2996952"/>
            <a:ext cx="4392488" cy="1261884"/>
          </a:xfrm>
          <a:prstGeom prst="rect">
            <a:avLst/>
          </a:prstGeom>
          <a:noFill/>
          <a:ln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pytlíček</a:t>
            </a:r>
            <a:r>
              <a:rPr lang="cs-CZ" sz="28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, </a:t>
            </a: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pytlovina</a:t>
            </a:r>
            <a:r>
              <a:rPr lang="cs-CZ" sz="28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, </a:t>
            </a: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pytlák,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pytlačil, strašpytel</a:t>
            </a:r>
          </a:p>
        </p:txBody>
      </p:sp>
      <p:pic>
        <p:nvPicPr>
          <p:cNvPr id="2050" name="Picture 2" descr="C:\Users\Mackova-NB\Desktop\vyjm.slova po po\pyt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3573544" cy="306896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248472" cy="258532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Obal na sypký,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kusový a jiný materiál</a:t>
            </a:r>
          </a:p>
        </p:txBody>
      </p:sp>
      <p:sp>
        <p:nvSpPr>
          <p:cNvPr id="7173" name="TextovéPole 5"/>
          <p:cNvSpPr txBox="1">
            <a:spLocks noChangeArrowheads="1"/>
          </p:cNvSpPr>
          <p:nvPr/>
        </p:nvSpPr>
        <p:spPr bwMode="auto">
          <a:xfrm>
            <a:off x="4284663" y="2060575"/>
            <a:ext cx="2374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1476375" y="5157788"/>
            <a:ext cx="62642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Plný 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tel brambor unese jenom silák.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0" y="5876925"/>
            <a:ext cx="96123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Zedníci potřebují na stavbu ještě několik 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tlů cementu.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ackova-NB\Desktop\vyjm.slova po po\pys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096000" cy="3096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248472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Část úst, ret nebo tlamy u zvířat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060848"/>
            <a:ext cx="3600400" cy="830997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pyskovat, ptakopysk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3284538"/>
            <a:ext cx="8104188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Pozor!</a:t>
            </a:r>
          </a:p>
          <a:p>
            <a:r>
              <a:rPr lang="cs-CZ" sz="2800">
                <a:latin typeface="Calibri" pitchFamily="34" charset="0"/>
              </a:rPr>
              <a:t>na p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y</a:t>
            </a:r>
            <a:r>
              <a:rPr lang="cs-CZ" sz="2800">
                <a:latin typeface="Calibri" pitchFamily="34" charset="0"/>
              </a:rPr>
              <a:t>sku (pusa zvířete)       </a:t>
            </a:r>
            <a:r>
              <a:rPr lang="cs-CZ" sz="2800">
                <a:solidFill>
                  <a:srgbClr val="002060"/>
                </a:solidFill>
                <a:latin typeface="Calibri" pitchFamily="34" charset="0"/>
              </a:rPr>
              <a:t>na písku</a:t>
            </a:r>
            <a:r>
              <a:rPr lang="cs-CZ" sz="2800">
                <a:latin typeface="Calibri" pitchFamily="34" charset="0"/>
              </a:rPr>
              <a:t> (písek na stavbu)</a:t>
            </a: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8198" name="TextovéPole 7"/>
          <p:cNvSpPr txBox="1">
            <a:spLocks noChangeArrowheads="1"/>
          </p:cNvSpPr>
          <p:nvPr/>
        </p:nvSpPr>
        <p:spPr bwMode="auto">
          <a:xfrm>
            <a:off x="539750" y="4508500"/>
            <a:ext cx="41767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 p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y</a:t>
            </a:r>
            <a:r>
              <a:rPr lang="cs-CZ" sz="2400">
                <a:latin typeface="Calibri" pitchFamily="34" charset="0"/>
              </a:rPr>
              <a:t>sku krávy seděla moucha.</a:t>
            </a:r>
          </a:p>
        </p:txBody>
      </p:sp>
      <p:sp>
        <p:nvSpPr>
          <p:cNvPr id="8199" name="TextovéPole 8"/>
          <p:cNvSpPr txBox="1">
            <a:spLocks noChangeArrowheads="1"/>
          </p:cNvSpPr>
          <p:nvPr/>
        </p:nvSpPr>
        <p:spPr bwMode="auto">
          <a:xfrm>
            <a:off x="4859338" y="4508500"/>
            <a:ext cx="3671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Děti si hrály na písku.</a:t>
            </a:r>
          </a:p>
        </p:txBody>
      </p:sp>
      <p:sp>
        <p:nvSpPr>
          <p:cNvPr id="8200" name="TextovéPole 7"/>
          <p:cNvSpPr txBox="1">
            <a:spLocks noChangeArrowheads="1"/>
          </p:cNvSpPr>
          <p:nvPr/>
        </p:nvSpPr>
        <p:spPr bwMode="auto">
          <a:xfrm>
            <a:off x="2051050" y="5805488"/>
            <a:ext cx="5257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Ret u zvířat nazýváme 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sk.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198" grpId="0"/>
      <p:bldP spid="8199" grpId="0"/>
      <p:bldP spid="820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ckova-NB\Desktop\vyjm.slova po po\netopy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987824" cy="2987824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248472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Malý létající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hmyzožravý savec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060848"/>
            <a:ext cx="3600400" cy="830997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netopýrek, netopýří</a:t>
            </a:r>
          </a:p>
        </p:txBody>
      </p:sp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1331913" y="3644900"/>
            <a:ext cx="74168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Netop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r připomíná létající myš, </a:t>
            </a:r>
          </a:p>
          <a:p>
            <a:pPr algn="ctr"/>
            <a:r>
              <a:rPr lang="cs-CZ" sz="2800"/>
              <a:t>ale má blanitá křídla.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763713" y="5229225"/>
            <a:ext cx="7921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Já jsem netop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r, nepleť si mě s upírem!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ckova-NB\Desktop\vyjm.slova po po\slepy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248472" cy="258532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Beznohý plaz,  podobný hadu,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beznohý ještěr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0225" y="3860800"/>
            <a:ext cx="695325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Pozor!</a:t>
            </a:r>
          </a:p>
          <a:p>
            <a:r>
              <a:rPr lang="cs-CZ" sz="2800">
                <a:latin typeface="Calibri" pitchFamily="34" charset="0"/>
              </a:rPr>
              <a:t>slep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ý</a:t>
            </a:r>
            <a:r>
              <a:rPr lang="cs-CZ" sz="2800">
                <a:latin typeface="Calibri" pitchFamily="34" charset="0"/>
              </a:rPr>
              <a:t>š (živočich)                       </a:t>
            </a:r>
            <a:r>
              <a:rPr lang="cs-CZ" sz="2800">
                <a:solidFill>
                  <a:srgbClr val="002060"/>
                </a:solidFill>
                <a:latin typeface="Calibri" pitchFamily="34" charset="0"/>
              </a:rPr>
              <a:t>slepíš</a:t>
            </a:r>
            <a:r>
              <a:rPr lang="cs-CZ" sz="2800">
                <a:latin typeface="Calibri" pitchFamily="34" charset="0"/>
              </a:rPr>
              <a:t> (lepidlem)  </a:t>
            </a: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95936" y="2708920"/>
            <a:ext cx="3600400" cy="830997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slepýší</a:t>
            </a:r>
            <a:endParaRPr lang="cs-CZ" sz="24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35038" y="5589588"/>
            <a:ext cx="82089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Beznohý plaz podobný hadu se jmenuje slep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š.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92275" y="6334125"/>
            <a:ext cx="79200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Uklidni se, to není zmije, ale slep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š!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ckova-NB\Desktop\vyjm.slova po po\py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248472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Jemný prášek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v prašníku rostlin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060848"/>
            <a:ext cx="3600400" cy="830997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pylový, opylovat, </a:t>
            </a:r>
            <a:r>
              <a:rPr lang="cs-CZ" sz="2400" dirty="0" err="1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opýlit</a:t>
            </a:r>
            <a:endParaRPr lang="cs-CZ" sz="24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8313" y="3213100"/>
            <a:ext cx="8185150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  <a:latin typeface="+mn-lt"/>
                <a:cs typeface="+mn-cs"/>
              </a:rPr>
              <a:t>Pozor!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p</a:t>
            </a:r>
            <a:r>
              <a:rPr lang="cs-CZ" sz="2800" b="1" dirty="0">
                <a:solidFill>
                  <a:srgbClr val="FF0000"/>
                </a:solidFill>
                <a:latin typeface="+mn-lt"/>
                <a:cs typeface="+mn-cs"/>
              </a:rPr>
              <a:t>y</a:t>
            </a:r>
            <a:r>
              <a:rPr lang="cs-CZ" sz="2800" dirty="0">
                <a:latin typeface="+mn-lt"/>
                <a:cs typeface="+mn-cs"/>
              </a:rPr>
              <a:t>l (žlutý prášek na květinách)       </a:t>
            </a:r>
            <a:r>
              <a:rPr lang="cs-CZ" sz="2800" dirty="0">
                <a:solidFill>
                  <a:srgbClr val="002060"/>
                </a:solidFill>
                <a:latin typeface="+mn-lt"/>
                <a:cs typeface="+mn-cs"/>
              </a:rPr>
              <a:t>pil</a:t>
            </a:r>
            <a:r>
              <a:rPr lang="cs-CZ" sz="2800" dirty="0">
                <a:latin typeface="+mn-lt"/>
                <a:cs typeface="+mn-cs"/>
              </a:rPr>
              <a:t> (polykat tekutinu)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op</a:t>
            </a:r>
            <a:r>
              <a:rPr lang="cs-CZ" sz="2800" b="1" dirty="0">
                <a:solidFill>
                  <a:srgbClr val="FF0000"/>
                </a:solidFill>
                <a:latin typeface="+mn-lt"/>
                <a:cs typeface="+mn-cs"/>
              </a:rPr>
              <a:t>y</a:t>
            </a:r>
            <a:r>
              <a:rPr lang="cs-CZ" sz="2800" dirty="0">
                <a:latin typeface="+mn-lt"/>
                <a:cs typeface="+mn-cs"/>
              </a:rPr>
              <a:t>lovat (přenášením pylem)         </a:t>
            </a: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opilovat </a:t>
            </a:r>
            <a:r>
              <a:rPr lang="cs-CZ" sz="2800" dirty="0">
                <a:latin typeface="+mn-lt"/>
                <a:cs typeface="+mn-cs"/>
              </a:rPr>
              <a:t>(pilníkem)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258888" y="5373688"/>
            <a:ext cx="73453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Přičichla jsem si k pampelišce </a:t>
            </a:r>
          </a:p>
          <a:p>
            <a:pPr algn="ctr"/>
            <a:r>
              <a:rPr lang="cs-CZ" sz="2800"/>
              <a:t>a hned jsem měla žlutý nos od 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lu.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ckova-NB\Desktop\vyjm.slova po po\kopy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608512" cy="258532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Rohovité zakončení     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prstů savců - kopytníků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95936" y="2780928"/>
            <a:ext cx="3600400" cy="1569660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kopýtko,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lichokopytník,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sudokopytník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92275" y="5084763"/>
            <a:ext cx="64087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Nikdy nevstupuj ke koni zezadu, mohl by se leknout a kopnout tě kop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tem.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ckova-NB\Desktop\vyjm.slova po po\klopyta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608512" cy="258532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Vrávoravě se pohybovat,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zakopávat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95936" y="2420888"/>
            <a:ext cx="3600400" cy="1200329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klopýtnutí,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klopýtající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00113" y="4365625"/>
            <a:ext cx="792003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V lese se ráda dívám do korun stromů, </a:t>
            </a:r>
          </a:p>
          <a:p>
            <a:pPr algn="ctr"/>
            <a:r>
              <a:rPr lang="cs-CZ" sz="2800"/>
              <a:t>často ale klop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tám o kořeny i kameny</a:t>
            </a:r>
          </a:p>
          <a:p>
            <a:pPr algn="ctr"/>
            <a:r>
              <a:rPr lang="cs-CZ" sz="2800"/>
              <a:t> a domů se vracím s rozbitým kolenem.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Mackova-NB\Desktop\vyjm.slova po po\trpyt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608512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Lesknout se,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zářit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060848"/>
            <a:ext cx="3600400" cy="1569660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třpyt, třpytivý,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zatřpytit se,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třpytka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35150" y="5229225"/>
            <a:ext cx="6337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Kovové předměty se na slunci třp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tí.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00113" y="5876925"/>
            <a:ext cx="7775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Mamince se na prstě třp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tí nový zlatý prstýnek.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ackova-NB\Desktop\vyjm.slova po po\zpytova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608512" cy="17543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Přemýšlet o své vině,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mít výčitky svědomí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060848"/>
            <a:ext cx="3600400" cy="1200329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zpytující,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nevyzpytatelný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4941888"/>
            <a:ext cx="76327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Adam uhodil mladšího bratra, potom ve svém pokoji zp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toval svědomí.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ckova-NB\Desktop\vyjm.slova po po\pyka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4608512" cy="258532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Nést trest za své chyby,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trpět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67944" y="2708920"/>
            <a:ext cx="3600400" cy="830997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odpykání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68313" y="4581525"/>
            <a:ext cx="84963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Maminka  za trest zakázala Adamovi sledovat televizi, Adam teď p</a:t>
            </a:r>
            <a:r>
              <a:rPr lang="cs-CZ" sz="2800" b="1">
                <a:solidFill>
                  <a:srgbClr val="FF0000"/>
                </a:solidFill>
              </a:rPr>
              <a:t>y</a:t>
            </a:r>
            <a:r>
              <a:rPr lang="cs-CZ" sz="2800"/>
              <a:t>ká za své nepěkné chování.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Mackova-NB\Desktop\vyjm.slova po po\py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5040560" cy="258532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Plevele trávy,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vytrvalé byliny tvořící trsy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708920"/>
            <a:ext cx="3600400" cy="830997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pýří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4213" y="4076700"/>
            <a:ext cx="9144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Na zahrádce můžeme zahlédnout plevel zvaný 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r.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68313" y="4797425"/>
            <a:ext cx="83153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Zahradníkovi dalo spoustu práce </a:t>
            </a:r>
          </a:p>
          <a:p>
            <a:pPr algn="ctr"/>
            <a:r>
              <a:rPr lang="cs-CZ" sz="2800"/>
              <a:t>zbavit se 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ru v záhonu.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Mackova-NB\Desktop\vyjm.slova po po\pyr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635896" y="0"/>
            <a:ext cx="5040560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Červenat se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427984" y="2060848"/>
            <a:ext cx="3600400" cy="830997"/>
          </a:xfrm>
          <a:prstGeom prst="rect">
            <a:avLst/>
          </a:prstGeom>
          <a:noFill/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zapýřit se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6375" y="4437063"/>
            <a:ext cx="655161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Chlapec se 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řil, když ho dospělí vyzvali, aby zarecitoval nějakou báseň.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Mackova-NB\Desktop\vyjm.slova po po\cepyrit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880000" cy="2880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6" name="TextovéPole 5"/>
          <p:cNvSpPr txBox="1"/>
          <p:nvPr/>
        </p:nvSpPr>
        <p:spPr>
          <a:xfrm>
            <a:off x="3419872" y="0"/>
            <a:ext cx="5040560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abic Typesetting" pitchFamily="66" charset="-78"/>
                <a:cs typeface="Arabic Typesetting" pitchFamily="66" charset="-78"/>
              </a:rPr>
              <a:t>Čechrat si peří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23928" y="2060848"/>
            <a:ext cx="3600400" cy="156966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rgbClr val="000000">
                <a:alpha val="38000"/>
              </a:srgbClr>
            </a:outerShdw>
            <a:softEdge rad="317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u="sng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Slova příbuzná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čepýření,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rozčepýřený,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začepýřit se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1413" y="4652963"/>
            <a:ext cx="70580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Slepice na dvoře se čep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ří.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6375" y="5589588"/>
            <a:ext cx="68405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Vrabčáci štěbetali a čep</a:t>
            </a:r>
            <a:r>
              <a:rPr lang="cs-CZ" sz="2800" b="1">
                <a:solidFill>
                  <a:srgbClr val="FF0000"/>
                </a:solidFill>
              </a:rPr>
              <a:t>ý</a:t>
            </a:r>
            <a:r>
              <a:rPr lang="cs-CZ" sz="2800"/>
              <a:t>řili si křidélka.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Mackova-NB\Desktop\vyjm.slova po po\pytel.jpg"/>
          <p:cNvPicPr>
            <a:picLocks noChangeAspect="1" noChangeArrowheads="1"/>
          </p:cNvPicPr>
          <p:nvPr/>
        </p:nvPicPr>
        <p:blipFill>
          <a:blip r:embed="rId2" cstate="print"/>
          <a:srcRect b="21412"/>
          <a:stretch>
            <a:fillRect/>
          </a:stretch>
        </p:blipFill>
        <p:spPr bwMode="auto">
          <a:xfrm>
            <a:off x="7449079" y="1556792"/>
            <a:ext cx="1694921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387" name="Picture 27" descr="C:\Users\Mackova-NB\Desktop\vyjm.slova po po\pysk.jpg"/>
          <p:cNvPicPr>
            <a:picLocks noChangeAspect="1" noChangeArrowheads="1"/>
          </p:cNvPicPr>
          <p:nvPr/>
        </p:nvPicPr>
        <p:blipFill>
          <a:blip r:embed="rId3" cstate="print"/>
          <a:srcRect b="21412"/>
          <a:stretch>
            <a:fillRect/>
          </a:stretch>
        </p:blipFill>
        <p:spPr bwMode="auto">
          <a:xfrm>
            <a:off x="7308304" y="3501008"/>
            <a:ext cx="1694920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388" name="Picture 28" descr="C:\Users\Mackova-NB\Desktop\vyjm.slova po po\netopyr.jpg"/>
          <p:cNvPicPr>
            <a:picLocks noChangeAspect="1" noChangeArrowheads="1"/>
          </p:cNvPicPr>
          <p:nvPr/>
        </p:nvPicPr>
        <p:blipFill>
          <a:blip r:embed="rId4" cstate="print"/>
          <a:srcRect b="26177"/>
          <a:stretch>
            <a:fillRect/>
          </a:stretch>
        </p:blipFill>
        <p:spPr bwMode="auto">
          <a:xfrm>
            <a:off x="3923928" y="5157192"/>
            <a:ext cx="1804310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392" name="Picture 32" descr="C:\Users\Mackova-NB\Desktop\vyjm.slova po po\slepys.jpg"/>
          <p:cNvPicPr>
            <a:picLocks noChangeAspect="1" noChangeArrowheads="1"/>
          </p:cNvPicPr>
          <p:nvPr/>
        </p:nvPicPr>
        <p:blipFill>
          <a:blip r:embed="rId5" cstate="print"/>
          <a:srcRect b="30942"/>
          <a:stretch>
            <a:fillRect/>
          </a:stretch>
        </p:blipFill>
        <p:spPr bwMode="auto">
          <a:xfrm>
            <a:off x="0" y="1412776"/>
            <a:ext cx="1928800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393" name="Picture 33" descr="C:\Users\Mackova-NB\Desktop\vyjm.slova po po\pyl.jpg"/>
          <p:cNvPicPr>
            <a:picLocks noChangeAspect="1" noChangeArrowheads="1"/>
          </p:cNvPicPr>
          <p:nvPr/>
        </p:nvPicPr>
        <p:blipFill>
          <a:blip r:embed="rId6" cstate="print"/>
          <a:srcRect b="21412"/>
          <a:stretch>
            <a:fillRect/>
          </a:stretch>
        </p:blipFill>
        <p:spPr bwMode="auto">
          <a:xfrm>
            <a:off x="1979712" y="1412776"/>
            <a:ext cx="1694920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394" name="Picture 34" descr="C:\Users\Mackova-NB\Desktop\vyjm.slova po po\kopyto.jpg"/>
          <p:cNvPicPr>
            <a:picLocks noChangeAspect="1" noChangeArrowheads="1"/>
          </p:cNvPicPr>
          <p:nvPr/>
        </p:nvPicPr>
        <p:blipFill>
          <a:blip r:embed="rId7" cstate="print"/>
          <a:srcRect b="21412"/>
          <a:stretch>
            <a:fillRect/>
          </a:stretch>
        </p:blipFill>
        <p:spPr bwMode="auto">
          <a:xfrm>
            <a:off x="3779912" y="1484784"/>
            <a:ext cx="1694920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395" name="Picture 35" descr="C:\Users\Mackova-NB\Desktop\vyjm.slova po po\klopytat.jpg"/>
          <p:cNvPicPr>
            <a:picLocks noChangeAspect="1" noChangeArrowheads="1"/>
          </p:cNvPicPr>
          <p:nvPr/>
        </p:nvPicPr>
        <p:blipFill>
          <a:blip r:embed="rId8" cstate="print"/>
          <a:srcRect b="21412"/>
          <a:stretch>
            <a:fillRect/>
          </a:stretch>
        </p:blipFill>
        <p:spPr bwMode="auto">
          <a:xfrm>
            <a:off x="5580112" y="1556792"/>
            <a:ext cx="1694920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396" name="Picture 36" descr="C:\Users\Mackova-NB\Desktop\vyjm.slova po po\trpytit.jpg"/>
          <p:cNvPicPr>
            <a:picLocks noChangeAspect="1" noChangeArrowheads="1"/>
          </p:cNvPicPr>
          <p:nvPr/>
        </p:nvPicPr>
        <p:blipFill>
          <a:blip r:embed="rId9" cstate="print"/>
          <a:srcRect b="26177"/>
          <a:stretch>
            <a:fillRect/>
          </a:stretch>
        </p:blipFill>
        <p:spPr bwMode="auto">
          <a:xfrm>
            <a:off x="0" y="3501008"/>
            <a:ext cx="1804310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398" name="Picture 38" descr="C:\Users\Mackova-NB\Desktop\vyjm.slova po po\zpytovat.jpg"/>
          <p:cNvPicPr>
            <a:picLocks noChangeAspect="1" noChangeArrowheads="1"/>
          </p:cNvPicPr>
          <p:nvPr/>
        </p:nvPicPr>
        <p:blipFill>
          <a:blip r:embed="rId10" cstate="print"/>
          <a:srcRect b="26177"/>
          <a:stretch>
            <a:fillRect/>
          </a:stretch>
        </p:blipFill>
        <p:spPr bwMode="auto">
          <a:xfrm>
            <a:off x="1907704" y="3501008"/>
            <a:ext cx="1804310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399" name="Picture 39" descr="C:\Users\Mackova-NB\Desktop\vyjm.slova po po\pykat.jpg"/>
          <p:cNvPicPr>
            <a:picLocks noChangeAspect="1" noChangeArrowheads="1"/>
          </p:cNvPicPr>
          <p:nvPr/>
        </p:nvPicPr>
        <p:blipFill>
          <a:blip r:embed="rId11" cstate="print"/>
          <a:srcRect b="23766"/>
          <a:stretch>
            <a:fillRect/>
          </a:stretch>
        </p:blipFill>
        <p:spPr bwMode="auto">
          <a:xfrm>
            <a:off x="3707904" y="3501008"/>
            <a:ext cx="1747247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400" name="Picture 40" descr="C:\Users\Mackova-NB\Desktop\vyjm.slova po po\pyr.jpg"/>
          <p:cNvPicPr>
            <a:picLocks noChangeAspect="1" noChangeArrowheads="1"/>
          </p:cNvPicPr>
          <p:nvPr/>
        </p:nvPicPr>
        <p:blipFill>
          <a:blip r:embed="rId12" cstate="print"/>
          <a:srcRect b="28530"/>
          <a:stretch>
            <a:fillRect/>
          </a:stretch>
        </p:blipFill>
        <p:spPr bwMode="auto">
          <a:xfrm>
            <a:off x="5436096" y="3501008"/>
            <a:ext cx="1863729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401" name="Picture 41" descr="C:\Users\Mackova-NB\Desktop\vyjm.slova po po\pyrit.jpg"/>
          <p:cNvPicPr>
            <a:picLocks noChangeAspect="1" noChangeArrowheads="1"/>
          </p:cNvPicPr>
          <p:nvPr/>
        </p:nvPicPr>
        <p:blipFill>
          <a:blip r:embed="rId13" cstate="print"/>
          <a:srcRect b="26177"/>
          <a:stretch>
            <a:fillRect/>
          </a:stretch>
        </p:blipFill>
        <p:spPr bwMode="auto">
          <a:xfrm>
            <a:off x="179512" y="5085184"/>
            <a:ext cx="1804310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pic>
        <p:nvPicPr>
          <p:cNvPr id="15402" name="Picture 42" descr="C:\Users\Mackova-NB\Desktop\vyjm.slova po po\cepyritse.jpg"/>
          <p:cNvPicPr>
            <a:picLocks noChangeAspect="1" noChangeArrowheads="1"/>
          </p:cNvPicPr>
          <p:nvPr/>
        </p:nvPicPr>
        <p:blipFill>
          <a:blip r:embed="rId14" cstate="print"/>
          <a:srcRect b="23766"/>
          <a:stretch>
            <a:fillRect/>
          </a:stretch>
        </p:blipFill>
        <p:spPr bwMode="auto">
          <a:xfrm>
            <a:off x="2051720" y="5157192"/>
            <a:ext cx="1747247" cy="1332000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20495" name="TextovéPole 45"/>
          <p:cNvSpPr txBox="1">
            <a:spLocks noChangeArrowheads="1"/>
          </p:cNvSpPr>
          <p:nvPr/>
        </p:nvSpPr>
        <p:spPr bwMode="auto">
          <a:xfrm>
            <a:off x="1692275" y="188913"/>
            <a:ext cx="61198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 i="1" dirty="0" smtClean="0">
                <a:latin typeface="Calibri" pitchFamily="34" charset="0"/>
              </a:rPr>
              <a:t>Poznáš, </a:t>
            </a:r>
            <a:r>
              <a:rPr lang="cs-CZ" sz="2400" b="1" i="1" dirty="0">
                <a:latin typeface="Calibri" pitchFamily="34" charset="0"/>
              </a:rPr>
              <a:t>ke kterým vyjmenovaným slovům patří tyto obrázky?</a:t>
            </a:r>
          </a:p>
        </p:txBody>
      </p: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250825" y="2708275"/>
            <a:ext cx="1368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slepýš</a:t>
            </a:r>
          </a:p>
        </p:txBody>
      </p:sp>
      <p:sp>
        <p:nvSpPr>
          <p:cNvPr id="48" name="TextovéPole 47"/>
          <p:cNvSpPr txBox="1">
            <a:spLocks noChangeArrowheads="1"/>
          </p:cNvSpPr>
          <p:nvPr/>
        </p:nvSpPr>
        <p:spPr bwMode="auto">
          <a:xfrm>
            <a:off x="2268538" y="2708275"/>
            <a:ext cx="9350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pyl</a:t>
            </a:r>
          </a:p>
        </p:txBody>
      </p: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4067175" y="2781300"/>
            <a:ext cx="10810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kopyto</a:t>
            </a:r>
          </a:p>
        </p:txBody>
      </p: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5795963" y="2781300"/>
            <a:ext cx="11525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klopýtat</a:t>
            </a: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667625" y="2781300"/>
            <a:ext cx="12969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pytel</a:t>
            </a: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250825" y="4724400"/>
            <a:ext cx="1368425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třpytit se</a:t>
            </a:r>
          </a:p>
        </p:txBody>
      </p:sp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2339975" y="4724400"/>
            <a:ext cx="1152525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zpytovat</a:t>
            </a: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3995738" y="4797425"/>
            <a:ext cx="12239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pykat</a:t>
            </a: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5724525" y="4797425"/>
            <a:ext cx="12239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pýr</a:t>
            </a: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7380288" y="4797425"/>
            <a:ext cx="15128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pysk</a:t>
            </a: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0" y="6381750"/>
            <a:ext cx="18351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pýřit se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2124075" y="6381750"/>
            <a:ext cx="1368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čepýřit se</a:t>
            </a: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4067175" y="6381750"/>
            <a:ext cx="15128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netopýr</a:t>
            </a:r>
          </a:p>
        </p:txBody>
      </p:sp>
      <p:pic>
        <p:nvPicPr>
          <p:cNvPr id="29" name="Picture 6" descr="http://www.skolaplumlov.tym.cz/dumy/VY_32_INOVACE_1114/pycha.jpg"/>
          <p:cNvPicPr>
            <a:picLocks noChangeAspect="1" noChangeArrowheads="1"/>
          </p:cNvPicPr>
          <p:nvPr/>
        </p:nvPicPr>
        <p:blipFill>
          <a:blip r:embed="rId15" cstate="print"/>
          <a:srcRect b="26219"/>
          <a:stretch>
            <a:fillRect/>
          </a:stretch>
        </p:blipFill>
        <p:spPr bwMode="auto">
          <a:xfrm>
            <a:off x="5796136" y="5157192"/>
            <a:ext cx="1756745" cy="1296144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6011863" y="6457950"/>
            <a:ext cx="15128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pýcha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3"/>
          <p:cNvSpPr txBox="1">
            <a:spLocks noChangeArrowheads="1"/>
          </p:cNvSpPr>
          <p:nvPr/>
        </p:nvSpPr>
        <p:spPr bwMode="auto">
          <a:xfrm>
            <a:off x="1692275" y="333375"/>
            <a:ext cx="59753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 i="1">
                <a:latin typeface="Calibri" pitchFamily="34" charset="0"/>
              </a:rPr>
              <a:t>Pokus se seřadit vyjmenovaná slova ve správném pořadí</a:t>
            </a:r>
          </a:p>
        </p:txBody>
      </p:sp>
      <p:pic>
        <p:nvPicPr>
          <p:cNvPr id="28" name="Picture 2" descr="C:\Users\Mackova-NB\Desktop\vyjm.slova po po\cepyrit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5597525"/>
            <a:ext cx="1260475" cy="1260475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21508" name="Picture 2" descr="C:\Users\Mackova-NB\Desktop\vyjm.slova po po\slepy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5597525"/>
            <a:ext cx="126047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 descr="C:\Users\Mackova-NB\Desktop\vyjm.slova po po\pyte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597525"/>
            <a:ext cx="126047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C:\Users\Mackova-NB\Desktop\vyjm.slova po po\pys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5599113"/>
            <a:ext cx="126047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5" descr="C:\Users\Mackova-NB\Desktop\vyjm.slova po po\pyri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750" y="5599113"/>
            <a:ext cx="1258888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6" descr="C:\Users\Mackova-NB\Desktop\vyjm.slova po po\py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750" y="2997200"/>
            <a:ext cx="1260475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7" descr="C:\Users\Mackova-NB\Desktop\vyjm.slova po po\pyl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4292600"/>
            <a:ext cx="126047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4" name="Picture 8" descr="C:\Users\Mackova-NB\Desktop\vyjm.slova po po\pykat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4292600"/>
            <a:ext cx="126047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5" name="Picture 9" descr="C:\Users\Mackova-NB\Desktop\vyjm.slova po po\netopyr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11863" y="4292600"/>
            <a:ext cx="1258887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6" name="Picture 10" descr="C:\Users\Mackova-NB\Desktop\vyjm.slova po po\kopyto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476375" y="4292600"/>
            <a:ext cx="126047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7" name="Picture 11" descr="C:\Users\Mackova-NB\Desktop\vyjm.slova po po\klopytat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011863" y="5599113"/>
            <a:ext cx="1258887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8" name="Picture 12" descr="C:\Users\Mackova-NB\Desktop\vyjm.slova po po\trpytit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24750" y="4292600"/>
            <a:ext cx="125888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9" name="Picture 13" descr="C:\Users\Mackova-NB\Desktop\vyjm.slova po po\zpytovat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059113" y="4292600"/>
            <a:ext cx="126047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6" descr="http://www.skolaplumlov.tym.cz/dumy/VY_32_INOVACE_1114/pycha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012160" y="2996952"/>
            <a:ext cx="1268760" cy="1268760"/>
          </a:xfrm>
          <a:prstGeom prst="rect">
            <a:avLst/>
          </a:prstGeom>
          <a:noFill/>
          <a:ln>
            <a:solidFill>
              <a:srgbClr val="FFC000"/>
            </a:solidFill>
          </a:ln>
          <a:effectLst>
            <a:softEdge rad="3175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99 -0.00416 C -0.20174 -0.00671 -0.29323 -0.01781 -0.38438 -0.03307 C -0.40973 -0.03122 -0.43664 -0.03608 -0.46042 -0.02359 C -0.49375 -0.0296 -0.45556 -0.02313 -0.5349 -0.02729 C -0.53785 -0.02752 -0.5408 -0.02845 -0.54375 -0.02914 C -0.54584 -0.0296 -0.54792 -0.03099 -0.55 -0.03122 C -0.56424 -0.03215 -0.57865 -0.03215 -0.59306 -0.03307 C -0.60677 -0.03469 -0.62032 -0.03515 -0.63334 -0.0407 C -0.64202 -0.05134 -0.64653 -0.06776 -0.64966 -0.08256 C -0.65018 -0.08511 -0.65035 -0.08742 -0.65105 -0.0902 C -0.65191 -0.0939 -0.65417 -0.1013 -0.65417 -0.10107 C -0.65816 -0.13136 -0.65921 -0.1605 -0.6599 -0.19103 C -0.65973 -0.20375 -0.65886 -0.22872 -0.65886 -0.22872 " pathEditMode="relative" rAng="0" ptsTypes="ffffffffffff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" y="-1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1.79463E-6 C 0.00018 -0.02891 -3.61111E-6 -0.0525 -0.00451 -0.07955 C -0.00382 -0.12812 -0.01371 -0.19704 0.01962 -0.24214 C 0.02674 -0.25162 0.03351 -0.2611 0.04219 -0.26919 C 0.04618 -0.27312 0.05191 -0.2759 0.05434 -0.28076 C 0.0599 -0.29116 0.06632 -0.30111 0.07431 -0.30967 C 0.08004 -0.31591 0.0849 -0.32285 0.09046 -0.32909 C 0.09462 -0.33302 0.10243 -0.34066 0.10243 -0.34042 C 0.1066 -0.35962 0.11615 -0.37881 0.12309 -0.39685 C 0.12466 -0.40125 0.12552 -0.40587 0.12709 -0.41027 C 0.1283 -0.4142 0.13125 -0.42183 0.13125 -0.4216 C 0.13195 -0.42784 0.13177 -0.43362 0.13316 -0.43941 C 0.13368 -0.44149 0.13629 -0.44288 0.13733 -0.44496 C 0.1415 -0.45883 0.13837 -0.47386 0.14323 -0.48751 C 0.14757 -0.60245 0.14757 -0.56244 0.14757 -0.60707 " pathEditMode="relative" rAng="0" ptsTypes="ffffffffffffffA">
                                      <p:cBhvr>
                                        <p:cTn id="10" dur="2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-3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79463E-6 C -0.00086 -0.00694 -0.00243 -0.01318 -0.00295 -0.01989 C -0.00486 -0.04556 -0.00382 -0.07909 -0.01145 -0.10291 C -0.01475 -0.12766 -0.01545 -0.1524 -0.01857 -0.17715 C -0.01927 -0.18224 -0.02048 -0.18732 -0.02152 -0.19241 C -0.02239 -0.19681 -0.02448 -0.20536 -0.02448 -0.20513 C -0.02621 -0.22664 -0.02899 -0.24884 -0.03437 -0.26873 C -0.03593 -0.28978 -0.03784 -0.31105 -0.0401 -0.3321 C -0.04114 -0.35361 -0.04288 -0.37419 -0.04566 -0.39523 C -0.04652 -0.40217 -0.046 -0.41027 -0.05 -0.41512 C -0.05399 -0.41998 -0.06423 -0.42021 -0.06857 -0.4216 C -0.06996 -0.42206 -0.07135 -0.42322 -0.07291 -0.42391 C -0.09739 -0.43617 -0.07239 -0.42761 -0.12829 -0.43039 C -0.14079 -0.43432 -0.15034 -0.44588 -0.16267 -0.45236 C -0.17118 -0.45675 -0.17586 -0.4697 -0.18402 -0.47386 C -0.19114 -0.4956 -0.1927 -0.52035 -0.19982 -0.54186 C -0.20277 -0.56868 -0.2026 -0.56822 -0.2026 -0.60707 " pathEditMode="relative" rAng="0" ptsTypes="ffffffffffffffffA">
                                      <p:cBhvr>
                                        <p:cTn id="14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" y="-3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70028E-8 C -0.01355 -0.02983 -0.00678 -0.09413 -0.00747 -0.1117 C -0.00834 -0.13506 -0.01928 -0.18062 -0.0316 -0.20074 C -0.03316 -0.21277 -0.03438 -0.22294 -0.04063 -0.23289 C -0.04688 -0.25347 -0.0566 -0.2722 -0.06823 -0.28978 C -0.07309 -0.29695 -0.07587 -0.30458 -0.08299 -0.3099 C -0.09219 -0.32493 -0.10313 -0.3395 -0.11962 -0.34436 C -0.13403 -0.34204 -0.14011 -0.34019 -0.15452 -0.34228 C -0.16268 -0.34528 -0.17049 -0.34783 -0.17865 -0.35037 C -0.1823 -0.3513 -0.18976 -0.35453 -0.18976 -0.3543 C -0.19584 -0.35916 -0.20018 -0.35939 -0.20434 -0.36656 C -0.21042 -0.38691 -0.20625 -0.37049 -0.20625 -0.41697 " pathEditMode="relative" rAng="0" ptsTypes="fffffffffffA">
                                      <p:cBhvr>
                                        <p:cTn id="18" dur="20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" y="-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79463E-6 C 0.00955 -0.01781 0.0217 -0.02243 0.03455 -0.02729 C 0.05243 -0.04209 0.03281 -0.02706 0.05243 -0.03839 C 0.07952 -0.05435 0.10608 -0.07285 0.13386 -0.08372 C 0.15139 -0.09066 0.16754 -0.10638 0.18525 -0.11309 C 0.19618 -0.11725 0.19983 -0.11609 0.21389 -0.11748 C 0.22483 -0.12072 0.23247 -0.12627 0.24375 -0.13344 C 0.27136 -0.15102 0.30486 -0.17252 0.31302 -0.23242 C 0.31406 -0.25832 0.31476 -0.28376 0.31702 -0.30943 C 0.31545 -0.33094 0.31198 -0.35083 0.31077 -0.37257 C 0.30903 -0.40171 0.3099 -0.43709 0.30469 -0.46508 C 0.30295 -0.49237 0.30018 -0.53145 0.29288 -0.5555 C 0.29028 -0.56383 0.28837 -0.56984 0.28455 -0.57539 C 0.28195 -0.57863 0.27726 -0.58464 0.27726 -0.58441 C 0.27587 -0.59227 0.27674 -0.5895 0.275 -0.59343 L 0.2724 -0.60707 " pathEditMode="relative" rAng="0" ptsTypes="ffffffffffffffAA">
                                      <p:cBhvr>
                                        <p:cTn id="22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" y="-3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-3.70028E-8 C 0.00868 -0.00324 0.00799 -0.00324 0.01771 -0.00439 C 0.03351 -0.00624 0.06476 -0.00879 0.06476 -0.00856 C 0.11233 -0.0192 0.15816 -0.01989 0.20677 -0.02128 C 0.21875 -0.03353 0.22882 -0.04857 0.24063 -0.06129 C 0.25851 -0.08048 0.27014 -0.09135 0.28091 -0.12049 C 0.28282 -0.13321 0.28768 -0.14385 0.29046 -0.15611 C 0.29532 -0.19635 0.2941 -0.23589 0.28403 -0.27405 C 0.28351 -0.2833 0.28351 -0.29255 0.28247 -0.30157 C 0.27986 -0.32331 0.26858 -0.34181 0.26789 -0.36448 C 0.26736 -0.38205 0.26789 -0.39963 0.26789 -0.41697 " pathEditMode="relative" rAng="0" ptsTypes="ffffffffffA">
                                      <p:cBhvr>
                                        <p:cTn id="26" dur="2000" fill="hold"/>
                                        <p:tgtEl>
                                          <p:spTgt spid="215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" y="-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3691E-6 C -0.01857 -0.00254 -0.03663 -0.00624 -0.05538 -0.00809 C -0.06354 -0.00994 -0.07187 -0.0148 -0.07986 -0.01642 C -0.0908 -0.0185 -0.10156 -0.02128 -0.11232 -0.02451 C -0.11562 -0.02544 -0.12118 -0.02636 -0.12448 -0.02868 C -0.12621 -0.02983 -0.12743 -0.03191 -0.12916 -0.03284 C -0.13316 -0.03469 -0.14149 -0.03677 -0.14149 -0.03677 C -0.1467 -0.0414 -0.1493 -0.04741 -0.15382 -0.05319 C -0.1658 -0.10037 -0.15833 -0.13436 -0.15833 -0.19473 " pathEditMode="relative" ptsTypes="ffffffffA">
                                      <p:cBhvr>
                                        <p:cTn id="30" dur="20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79463E-6 C -0.05764 -0.00139 -0.10695 -0.0067 -0.16268 -0.00856 C -0.17917 -0.01133 -0.19375 -0.01364 -0.21059 -0.01526 C -0.22518 -0.02382 -0.23785 -0.02428 -0.25417 -0.02567 C -0.30487 -0.02359 -0.35434 -0.01734 -0.40504 -0.01526 C -0.42396 -0.01596 -0.44271 -0.01619 -0.46146 -0.01734 C -0.47188 -0.01804 -0.47917 -0.02937 -0.48629 -0.03862 C -0.49775 -0.05296 -0.50313 -0.06429 -0.50799 -0.08557 C -0.5099 -0.10754 -0.51077 -0.12974 -0.51233 -0.15171 C -0.51042 -0.20328 -0.51754 -0.25902 -0.50643 -0.30782 C -0.50382 -0.34112 -0.50365 -0.34089 -0.50365 -0.38668 " pathEditMode="relative" rAng="0" ptsTypes="ffffffffffA">
                                      <p:cBhvr>
                                        <p:cTn id="34" dur="20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" y="-1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23034E-6 C -0.03664 -0.00185 -0.06789 -0.00324 -0.1033 -0.01087 C -0.11667 -0.01365 -0.13004 -0.02012 -0.14358 -0.02197 C -0.22084 -0.03238 -0.29983 -0.0333 -0.37743 -0.03562 C -0.38455 -0.03793 -0.39132 -0.0414 -0.39844 -0.04371 C -0.45295 -0.03885 -0.44479 -0.0407 -0.47761 -0.03284 C -0.48837 -0.0266 -0.49914 -0.03099 -0.50816 -0.04094 C -0.51042 -0.04649 -0.51233 -0.05181 -0.51459 -0.05736 C -0.51632 -0.06221 -0.51771 -0.07378 -0.51771 -0.07331 C -0.51719 -0.11008 -0.51459 -0.14662 -0.51459 -0.18293 C -0.51459 -0.18756 -0.51615 -0.19195 -0.51615 -0.19635 " pathEditMode="relative" rAng="0" ptsTypes="ffffffffffA">
                                      <p:cBhvr>
                                        <p:cTn id="38" dur="2000" fill="hold"/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" y="-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83904E-6 C 0.01997 0.01365 0.07639 0.00463 0.09896 0.00347 C 0.10747 -0.00208 0.11111 -0.01017 0.11528 -0.01942 C 0.11927 -0.04047 0.12379 -0.06105 0.12795 -0.08233 C 0.12518 -0.12951 0.12448 -0.13968 0.12448 -0.19727 " pathEditMode="relative" rAng="0" ptsTypes="ffffA">
                                      <p:cBhvr>
                                        <p:cTn id="42" dur="2000" fill="hold"/>
                                        <p:tgtEl>
                                          <p:spTgt spid="215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" y="-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44311E-6 C 0.04914 0.00393 0.09861 0.00347 0.14792 0.00532 C 0.22379 0.00162 0.29723 0.00416 0.37361 0.00717 C 0.40903 0.01457 0.44827 0.01665 0.48403 0.01827 C 0.48525 0.01827 0.55 0.01712 0.56927 0.01457 C 0.575 0.01388 0.58021 0.01064 0.58594 0.00902 C 0.5941 0.00648 0.60278 0.00763 0.61129 0.00717 C 0.61511 0.00555 0.61962 0.00601 0.62327 0.00324 C 0.62483 0.00208 0.62882 -0.00832 0.62934 -0.00925 C 0.62969 -0.01249 0.63004 -0.01526 0.63056 -0.01827 C 0.63143 -0.02336 0.63368 -0.03307 0.63368 -0.03284 C 0.63282 -0.06036 0.63559 -0.08395 0.62327 -0.10592 C 0.62275 -0.10777 0.6224 -0.10962 0.62171 -0.11124 C 0.62084 -0.11355 0.61945 -0.11494 0.61875 -0.11702 C 0.61789 -0.11933 0.61615 -0.13159 0.6158 -0.13321 C 0.61528 -0.15495 0.61424 -0.17715 0.61424 -0.19866 " pathEditMode="relative" rAng="0" ptsTypes="fffffffffffffffA">
                                      <p:cBhvr>
                                        <p:cTn id="46" dur="2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" y="-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9 -0.05551 C 0.00869 -0.04995 0.00591 -0.03539 0.00504 -0.02798 C 0.00382 -0.01758 0.00191 0.00324 0.00191 0.00347 C 0.00174 0.00902 0.00157 0.0703 -0.00434 0.08302 C -0.00954 0.09459 -0.02222 0.10129 -0.0309 0.10893 C -0.04357 0.12003 -0.05347 0.12673 -0.06822 0.13483 C -0.08263 0.14292 -0.09322 0.15356 -0.1059 0.16443 C -0.12083 0.17738 -0.14166 0.17646 -0.15885 0.18016 C -0.18784 0.1864 -0.20416 0.18918 -0.23541 0.19033 C -0.25104 0.19218 -0.26527 0.19588 -0.28072 0.19727 C -0.28593 0.19935 -0.28975 0.20259 -0.29496 0.20444 C -0.30746 0.20837 -0.32118 0.20837 -0.33402 0.20953 C -0.39652 0.20814 -0.45902 0.20814 -0.52152 0.20606 C -0.53506 0.2056 -0.54861 0.20213 -0.56215 0.20074 C -0.57309 0.19981 -0.59496 0.19727 -0.59496 0.1975 C -0.6309 0.18871 -0.66753 0.19033 -0.70434 0.18871 C -0.71579 0.18432 -0.71059 0.18617 -0.71996 0.18339 C -0.73975 0.18409 -0.75954 0.18409 -0.77934 0.18524 C -0.78194 0.18524 -0.78454 0.18663 -0.78715 0.18686 C -0.79913 0.18779 -0.82291 0.18871 -0.82291 0.18894 " pathEditMode="relative" rAng="0" ptsTypes="fffffffffffffffffffA">
                                      <p:cBhvr>
                                        <p:cTn id="50" dur="2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6" y="1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43 -0.02012 C -0.02274 -0.01017 -0.07812 -0.01249 -0.10277 -0.01179 C -0.16579 -0.01434 -0.22326 -0.01503 -0.28732 -0.01387 C -0.32378 -0.01017 -0.35243 -0.00879 -0.39201 -0.00786 C -0.42118 -1.67438E-6 -0.36475 -0.0148 -0.45052 -0.00162 C -0.4625 0.00023 -0.47534 0.0074 -0.48732 0.01064 C -0.50711 0.00185 -0.48645 0.01041 -0.53819 0.00648 C -0.54791 0.00578 -0.55781 0.00023 -0.56736 -0.00162 C -0.58784 -0.00555 -0.60746 -0.01341 -0.62743 -0.02012 C -0.63211 -0.02636 -0.63784 -0.02868 -0.6427 -0.03446 C -0.646 -0.03839 -0.64895 -0.04255 -0.65208 -0.04671 C -0.65763 -0.05388 -0.65868 -0.06313 -0.66284 -0.07123 C -0.66475 -0.07955 -0.66684 -0.08765 -0.66892 -0.09597 C -0.66996 -0.10014 -0.67204 -0.10823 -0.67204 -0.108 C -0.67152 -0.1117 -0.67066 -0.12234 -0.66892 -0.12673 C -0.66718 -0.13113 -0.66284 -0.13899 -0.66284 -0.13876 C -0.6592 -0.15772 -0.66128 -0.16929 -0.66128 -0.1901 " pathEditMode="relative" rAng="0" ptsTypes="ffffffffffffffffA">
                                      <p:cBhvr>
                                        <p:cTn id="54" dur="20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" y="-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87 0.03493 C 0.04201 0.04302 0.05694 0.0377 0.075 0.03678 C 0.09375 0.02706 0.11493 0.04071 0.13403 0.03123 C 0.15104 0.00671 0.15642 -0.03469 0.16423 -0.06568 C 0.16666 -0.07516 0.1717 -0.09366 0.1717 -0.09343 C 0.17639 -0.13297 0.17309 -0.10106 0.17309 -0.1901 " pathEditMode="relative" rAng="0" ptsTypes="fffffA">
                                      <p:cBhvr>
                                        <p:cTn id="5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-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2339975" y="404813"/>
            <a:ext cx="43926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/>
              <a:t>Metodika</a:t>
            </a: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1116013" y="1773238"/>
            <a:ext cx="7272337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/>
              <a:t>Jako motivaci na úvod hodiny můžeme dětem přečíst pohádku       Pýr a kopaná. Po přečtení se pokusíme najít v pohádce vyjmenovaná slova po p. Následuje seznámení s jednotlivými vyjmenovanými slovy. Vysvětlujeme si jejich význam, seznamujeme se s příbuznými slovy a jejich užitím ve větách. Následuje správné pojmenování  obrázků a úplně nakonec zkusíme vyjmenovaná slova seřadit.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775"/>
            <a:ext cx="8939213" cy="4525963"/>
          </a:xfrm>
        </p:spPr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C00000"/>
                </a:solidFill>
                <a:hlinkClick r:id="rId2"/>
              </a:rPr>
              <a:t>Vyjmenovaná slova hravě-nově ,Hana </a:t>
            </a:r>
            <a:r>
              <a:rPr lang="cs-CZ" sz="2800" dirty="0" err="1" smtClean="0">
                <a:solidFill>
                  <a:srgbClr val="C00000"/>
                </a:solidFill>
                <a:hlinkClick r:id="rId2"/>
              </a:rPr>
              <a:t>Mulhauserová</a:t>
            </a:r>
            <a:endParaRPr lang="cs-CZ" sz="2800" dirty="0" smtClean="0">
              <a:solidFill>
                <a:srgbClr val="C00000"/>
              </a:solidFill>
              <a:hlinkClick r:id="rId2"/>
            </a:endParaRPr>
          </a:p>
          <a:p>
            <a:pPr>
              <a:defRPr/>
            </a:pPr>
            <a:r>
              <a:rPr lang="cs-CZ" sz="2800" dirty="0" smtClean="0">
                <a:solidFill>
                  <a:srgbClr val="C00000"/>
                </a:solidFill>
                <a:hlinkClick r:id="rId2"/>
              </a:rPr>
              <a:t>Škola hrou – Hana Sedláčková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hlinkClick r:id="rId3"/>
              </a:rPr>
              <a:t>http://skolakov3b.sweb.cz/</a:t>
            </a:r>
            <a:r>
              <a:rPr lang="cs-CZ" dirty="0" err="1" smtClean="0">
                <a:hlinkClick r:id="rId3"/>
              </a:rPr>
              <a:t>vyjmenovana</a:t>
            </a:r>
            <a:r>
              <a:rPr lang="cs-CZ" dirty="0" smtClean="0">
                <a:hlinkClick r:id="rId3"/>
              </a:rPr>
              <a:t>_slova_po_P/</a:t>
            </a:r>
            <a:r>
              <a:rPr lang="cs-CZ" dirty="0" err="1" smtClean="0">
                <a:hlinkClick r:id="rId3"/>
              </a:rPr>
              <a:t>poradi</a:t>
            </a:r>
            <a:r>
              <a:rPr lang="cs-CZ" dirty="0" smtClean="0">
                <a:hlinkClick r:id="rId3"/>
              </a:rPr>
              <a:t>/radaP1.htm</a:t>
            </a:r>
            <a:endParaRPr lang="cs-CZ" dirty="0" smtClean="0"/>
          </a:p>
          <a:p>
            <a:pPr>
              <a:buFont typeface="Arial" pitchFamily="34" charset="0"/>
              <a:buChar char="•"/>
              <a:defRPr/>
            </a:pPr>
            <a:r>
              <a:rPr lang="cs-CZ" sz="2800" dirty="0" smtClean="0">
                <a:hlinkClick r:id="rId4" tooltip="Bystrá kobyla bila kopyty na babykové mýtině"/>
              </a:rPr>
              <a:t>Bystrá kobyla bila kopyty na babykové mýtině</a:t>
            </a:r>
            <a:endParaRPr lang="cs-CZ" sz="2800" dirty="0" smtClean="0"/>
          </a:p>
          <a:p>
            <a:pPr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a jiné vylomeniny s vyjmenovanými slovy - </a:t>
            </a:r>
            <a:r>
              <a:rPr lang="cs-CZ" sz="2800" dirty="0" smtClean="0">
                <a:hlinkClick r:id="rId5" tooltip="Eva Mrázková"/>
              </a:rPr>
              <a:t>Eva Mrázková</a:t>
            </a: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858</Words>
  <Application>Microsoft Office PowerPoint</Application>
  <PresentationFormat>Předvádění na obrazovce (4:3)</PresentationFormat>
  <Paragraphs>241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7" baseType="lpstr">
      <vt:lpstr>Arial</vt:lpstr>
      <vt:lpstr>Calibri</vt:lpstr>
      <vt:lpstr>Algerian</vt:lpstr>
      <vt:lpstr>Times New Roman</vt:lpstr>
      <vt:lpstr>Motiv sady Office</vt:lpstr>
      <vt:lpstr>Vyjmenovaná slova  po P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 po P</dc:title>
  <dc:creator>Mackova-NB</dc:creator>
  <cp:lastModifiedBy>Dum</cp:lastModifiedBy>
  <cp:revision>37</cp:revision>
  <dcterms:created xsi:type="dcterms:W3CDTF">2012-01-29T14:07:42Z</dcterms:created>
  <dcterms:modified xsi:type="dcterms:W3CDTF">2013-11-12T13:08:15Z</dcterms:modified>
</cp:coreProperties>
</file>