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Default Extension="wdp" ContentType="image/vnd.ms-photo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52" r:id="rId1"/>
  </p:sldMasterIdLst>
  <p:sldIdLst>
    <p:sldId id="256" r:id="rId2"/>
    <p:sldId id="257" r:id="rId3"/>
    <p:sldId id="258" r:id="rId4"/>
    <p:sldId id="259" r:id="rId5"/>
    <p:sldId id="260" r:id="rId6"/>
    <p:sldId id="262" r:id="rId7"/>
    <p:sldId id="261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Nadpis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2" name="Podnadpis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5C207AE-63A4-4462-9F4D-E12255AB35AE}" type="datetimeFigureOut">
              <a:rPr lang="cs-CZ" smtClean="0"/>
              <a:pPr/>
              <a:t>16.3.2012</a:t>
            </a:fld>
            <a:endParaRPr lang="cs-CZ"/>
          </a:p>
        </p:txBody>
      </p:sp>
      <p:sp>
        <p:nvSpPr>
          <p:cNvPr id="20" name="Zástupný symbol pro zápatí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10" name="Zástupný symbol pro číslo snímku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88B23F3-C748-41D8-B49E-BF5025441AC6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Ovál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ál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  <p:transition spd="slow">
    <p:strips dir="ld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5C207AE-63A4-4462-9F4D-E12255AB35AE}" type="datetimeFigureOut">
              <a:rPr lang="cs-CZ" smtClean="0"/>
              <a:pPr/>
              <a:t>16.3.2012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88B23F3-C748-41D8-B49E-BF5025441AC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strips dir="ld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5C207AE-63A4-4462-9F4D-E12255AB35AE}" type="datetimeFigureOut">
              <a:rPr lang="cs-CZ" smtClean="0"/>
              <a:pPr/>
              <a:t>16.3.2012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88B23F3-C748-41D8-B49E-BF5025441AC6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Obdélník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ál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ál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  <p:transition spd="slow">
    <p:strips dir="ld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5C207AE-63A4-4462-9F4D-E12255AB35AE}" type="datetimeFigureOut">
              <a:rPr lang="cs-CZ" smtClean="0"/>
              <a:pPr/>
              <a:t>16.3.2012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88B23F3-C748-41D8-B49E-BF5025441AC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strips dir="ld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5C207AE-63A4-4462-9F4D-E12255AB35AE}" type="datetimeFigureOut">
              <a:rPr lang="cs-CZ" smtClean="0"/>
              <a:pPr/>
              <a:t>16.3.2012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88B23F3-C748-41D8-B49E-BF5025441AC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strips dir="ld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5C207AE-63A4-4462-9F4D-E12255AB35AE}" type="datetimeFigureOut">
              <a:rPr lang="cs-CZ" smtClean="0"/>
              <a:pPr/>
              <a:t>16.3.2012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88B23F3-C748-41D8-B49E-BF5025441AC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strips dir="ld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5C207AE-63A4-4462-9F4D-E12255AB35AE}" type="datetimeFigureOut">
              <a:rPr lang="cs-CZ" smtClean="0"/>
              <a:pPr/>
              <a:t>16.3.2012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88B23F3-C748-41D8-B49E-BF5025441AC6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Obdélník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  <p:transition spd="slow">
    <p:strips dir="ld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5C207AE-63A4-4462-9F4D-E12255AB35AE}" type="datetimeFigureOut">
              <a:rPr lang="cs-CZ" smtClean="0"/>
              <a:pPr/>
              <a:t>16.3.2012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88B23F3-C748-41D8-B49E-BF5025441AC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strips dir="ld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5C207AE-63A4-4462-9F4D-E12255AB35AE}" type="datetimeFigureOut">
              <a:rPr lang="cs-CZ" smtClean="0"/>
              <a:pPr/>
              <a:t>16.3.2012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88B23F3-C748-41D8-B49E-BF5025441AC6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9" name="Vývojový diagram: postup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Vývojový diagram: postup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  <p:transition spd="slow">
    <p:strips dir="ld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5C207AE-63A4-4462-9F4D-E12255AB35AE}" type="datetimeFigureOut">
              <a:rPr lang="cs-CZ" smtClean="0"/>
              <a:pPr/>
              <a:t>16.3.2012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88B23F3-C748-41D8-B49E-BF5025441AC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strips dir="ld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5C207AE-63A4-4462-9F4D-E12255AB35AE}" type="datetimeFigureOut">
              <a:rPr lang="cs-CZ" smtClean="0"/>
              <a:pPr/>
              <a:t>16.3.2012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88B23F3-C748-41D8-B49E-BF5025441AC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strips dir="ld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ýseč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ál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Prstenec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Zástupný symbol pro nadpis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Zástupný symbol pro text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4" name="Zástupný symbol pro datum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A5C207AE-63A4-4462-9F4D-E12255AB35AE}" type="datetimeFigureOut">
              <a:rPr lang="cs-CZ" smtClean="0"/>
              <a:pPr/>
              <a:t>16.3.2012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988B23F3-C748-41D8-B49E-BF5025441AC6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5" name="Obdélník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53" r:id="rId1"/>
    <p:sldLayoutId id="2147483854" r:id="rId2"/>
    <p:sldLayoutId id="2147483855" r:id="rId3"/>
    <p:sldLayoutId id="2147483856" r:id="rId4"/>
    <p:sldLayoutId id="2147483857" r:id="rId5"/>
    <p:sldLayoutId id="2147483858" r:id="rId6"/>
    <p:sldLayoutId id="2147483859" r:id="rId7"/>
    <p:sldLayoutId id="2147483860" r:id="rId8"/>
    <p:sldLayoutId id="2147483861" r:id="rId9"/>
    <p:sldLayoutId id="2147483862" r:id="rId10"/>
    <p:sldLayoutId id="2147483863" r:id="rId11"/>
  </p:sldLayoutIdLst>
  <p:transition spd="slow">
    <p:strips dir="ld"/>
  </p:transition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7" Type="http://schemas.openxmlformats.org/officeDocument/2006/relationships/image" Target="../media/image8.jpeg"/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w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png"/><Relationship Id="rId5" Type="http://schemas.microsoft.com/office/2007/relationships/hdphoto" Target="../media/hdphoto1.wdp"/><Relationship Id="rId4" Type="http://schemas.openxmlformats.org/officeDocument/2006/relationships/image" Target="../media/image11.png"/></Relationships>
</file>

<file path=ppt/slides/_rels/slide6.xml.rels><?xml version="1.0" encoding="UTF-8" standalone="yes"?>
<Relationships xmlns="http://schemas.openxmlformats.org/package/2006/relationships"><Relationship Id="rId8" Type="http://schemas.microsoft.com/office/2007/relationships/hdphoto" Target="../media/hdphoto4.wdp"/><Relationship Id="rId13" Type="http://schemas.openxmlformats.org/officeDocument/2006/relationships/image" Target="../media/image20.jpeg"/><Relationship Id="rId3" Type="http://schemas.openxmlformats.org/officeDocument/2006/relationships/image" Target="../media/image14.png"/><Relationship Id="rId7" Type="http://schemas.openxmlformats.org/officeDocument/2006/relationships/image" Target="../media/image16.png"/><Relationship Id="rId12" Type="http://schemas.openxmlformats.org/officeDocument/2006/relationships/image" Target="../media/image19.jpeg"/><Relationship Id="rId17" Type="http://schemas.openxmlformats.org/officeDocument/2006/relationships/image" Target="../media/image23.jpeg"/><Relationship Id="rId2" Type="http://schemas.openxmlformats.org/officeDocument/2006/relationships/image" Target="../media/image13.wmf"/><Relationship Id="rId16" Type="http://schemas.microsoft.com/office/2007/relationships/hdphoto" Target="../media/hdphoto6.wdp"/><Relationship Id="rId1" Type="http://schemas.openxmlformats.org/officeDocument/2006/relationships/slideLayout" Target="../slideLayouts/slideLayout2.xml"/><Relationship Id="rId6" Type="http://schemas.microsoft.com/office/2007/relationships/hdphoto" Target="../media/hdphoto3.wdp"/><Relationship Id="rId11" Type="http://schemas.openxmlformats.org/officeDocument/2006/relationships/image" Target="../media/image18.wmf"/><Relationship Id="rId5" Type="http://schemas.openxmlformats.org/officeDocument/2006/relationships/image" Target="../media/image15.png"/><Relationship Id="rId15" Type="http://schemas.openxmlformats.org/officeDocument/2006/relationships/image" Target="../media/image22.png"/><Relationship Id="rId10" Type="http://schemas.microsoft.com/office/2007/relationships/hdphoto" Target="../media/hdphoto5.wdp"/><Relationship Id="rId4" Type="http://schemas.microsoft.com/office/2007/relationships/hdphoto" Target="../media/hdphoto2.wdp"/><Relationship Id="rId9" Type="http://schemas.openxmlformats.org/officeDocument/2006/relationships/image" Target="../media/image17.png"/><Relationship Id="rId14" Type="http://schemas.openxmlformats.org/officeDocument/2006/relationships/image" Target="../media/image21.jpe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sz="1600" dirty="0" smtClean="0">
                <a:solidFill>
                  <a:prstClr val="black"/>
                </a:solidFill>
                <a:effectLst/>
                <a:latin typeface="Tw Cen MT"/>
              </a:rPr>
              <a:t>NÁZEV </a:t>
            </a:r>
            <a:r>
              <a:rPr lang="cs-CZ" sz="1600" dirty="0">
                <a:solidFill>
                  <a:prstClr val="black"/>
                </a:solidFill>
                <a:effectLst/>
                <a:latin typeface="Tw Cen MT"/>
              </a:rPr>
              <a:t>ŠKOLY: ZŠ Karla Klíče Hostinné</a:t>
            </a:r>
            <a:br>
              <a:rPr lang="cs-CZ" sz="1600" dirty="0">
                <a:solidFill>
                  <a:prstClr val="black"/>
                </a:solidFill>
                <a:effectLst/>
                <a:latin typeface="Tw Cen MT"/>
              </a:rPr>
            </a:br>
            <a:r>
              <a:rPr lang="cs-CZ" sz="1600" dirty="0">
                <a:solidFill>
                  <a:prstClr val="black"/>
                </a:solidFill>
                <a:effectLst/>
                <a:latin typeface="Tw Cen MT"/>
              </a:rPr>
              <a:t>AUTOR: Mgr. Lenka Stará</a:t>
            </a:r>
            <a:br>
              <a:rPr lang="cs-CZ" sz="1600" dirty="0">
                <a:solidFill>
                  <a:prstClr val="black"/>
                </a:solidFill>
                <a:effectLst/>
                <a:latin typeface="Tw Cen MT"/>
              </a:rPr>
            </a:br>
            <a:r>
              <a:rPr lang="cs-CZ" sz="1600" dirty="0">
                <a:solidFill>
                  <a:prstClr val="black"/>
                </a:solidFill>
                <a:effectLst/>
                <a:latin typeface="Tw Cen MT"/>
              </a:rPr>
              <a:t>NÁZEV: </a:t>
            </a:r>
            <a:r>
              <a:rPr lang="cs-CZ" sz="1600" dirty="0" smtClean="0">
                <a:solidFill>
                  <a:prstClr val="black"/>
                </a:solidFill>
                <a:effectLst/>
                <a:latin typeface="Tw Cen MT"/>
              </a:rPr>
              <a:t>VY_32_INOVACE_12_B_15_Na zahradě</a:t>
            </a:r>
            <a:r>
              <a:rPr lang="cs-CZ" sz="1600" dirty="0">
                <a:solidFill>
                  <a:prstClr val="black"/>
                </a:solidFill>
                <a:effectLst/>
                <a:latin typeface="Tw Cen MT"/>
              </a:rPr>
              <a:t/>
            </a:r>
            <a:br>
              <a:rPr lang="cs-CZ" sz="1600" dirty="0">
                <a:solidFill>
                  <a:prstClr val="black"/>
                </a:solidFill>
                <a:effectLst/>
                <a:latin typeface="Tw Cen MT"/>
              </a:rPr>
            </a:br>
            <a:r>
              <a:rPr lang="cs-CZ" sz="1600" dirty="0">
                <a:solidFill>
                  <a:prstClr val="black"/>
                </a:solidFill>
                <a:effectLst/>
                <a:latin typeface="Tw Cen MT"/>
              </a:rPr>
              <a:t>TÉMA: </a:t>
            </a:r>
            <a:r>
              <a:rPr lang="cs-CZ" sz="1600" dirty="0" smtClean="0">
                <a:solidFill>
                  <a:prstClr val="black"/>
                </a:solidFill>
                <a:effectLst/>
                <a:latin typeface="Tw Cen MT"/>
              </a:rPr>
              <a:t>Na zahradě</a:t>
            </a:r>
            <a:r>
              <a:rPr lang="cs-CZ" sz="1600" dirty="0">
                <a:solidFill>
                  <a:prstClr val="black"/>
                </a:solidFill>
                <a:effectLst/>
                <a:latin typeface="Tw Cen MT"/>
              </a:rPr>
              <a:t/>
            </a:r>
            <a:br>
              <a:rPr lang="cs-CZ" sz="1600" dirty="0">
                <a:solidFill>
                  <a:prstClr val="black"/>
                </a:solidFill>
                <a:effectLst/>
                <a:latin typeface="Tw Cen MT"/>
              </a:rPr>
            </a:br>
            <a:r>
              <a:rPr lang="cs-CZ" sz="1600" dirty="0">
                <a:solidFill>
                  <a:prstClr val="black"/>
                </a:solidFill>
                <a:effectLst/>
                <a:latin typeface="Tw Cen MT"/>
              </a:rPr>
              <a:t>ČÍSLO PROJEKTU: CZ.1.07/1.4.00/21.2131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475656" y="2492896"/>
            <a:ext cx="7406640" cy="1752600"/>
          </a:xfrm>
        </p:spPr>
        <p:txBody>
          <a:bodyPr>
            <a:normAutofit/>
          </a:bodyPr>
          <a:lstStyle/>
          <a:p>
            <a:r>
              <a:rPr lang="cs-CZ" dirty="0" smtClean="0"/>
              <a:t>Na zahradě</a:t>
            </a:r>
          </a:p>
          <a:p>
            <a:r>
              <a:rPr lang="cs-CZ" dirty="0" smtClean="0"/>
              <a:t>Mgr. Lenka Stará</a:t>
            </a:r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835696" y="5229200"/>
            <a:ext cx="6473825" cy="1249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1205892314"/>
      </p:ext>
    </p:extLst>
  </p:cSld>
  <p:clrMapOvr>
    <a:masterClrMapping/>
  </p:clrMapOvr>
  <p:transition spd="slow">
    <p:strips dir="ld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2878671515"/>
              </p:ext>
            </p:extLst>
          </p:nvPr>
        </p:nvGraphicFramePr>
        <p:xfrm>
          <a:off x="1435100" y="1447800"/>
          <a:ext cx="7499350" cy="34137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749675"/>
                <a:gridCol w="1249892"/>
                <a:gridCol w="1249891"/>
                <a:gridCol w="1249892"/>
              </a:tblGrid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Autor</a:t>
                      </a:r>
                      <a:endParaRPr lang="cs-CZ" dirty="0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r>
                        <a:rPr lang="cs-CZ" dirty="0" smtClean="0"/>
                        <a:t>Mgr. Lenka Stará</a:t>
                      </a:r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Vytvořeno dne</a:t>
                      </a:r>
                      <a:endParaRPr lang="cs-CZ" dirty="0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r>
                        <a:rPr lang="cs-CZ" dirty="0" smtClean="0"/>
                        <a:t>11.3.2012</a:t>
                      </a:r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Odpilotováno</a:t>
                      </a:r>
                      <a:r>
                        <a:rPr lang="cs-CZ" baseline="0" dirty="0" smtClean="0"/>
                        <a:t> dne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Ve třídě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1.C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Vzdělávací oblast</a:t>
                      </a:r>
                      <a:endParaRPr lang="cs-CZ" dirty="0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r>
                        <a:rPr lang="cs-CZ" dirty="0" smtClean="0"/>
                        <a:t>Člověk</a:t>
                      </a:r>
                      <a:r>
                        <a:rPr lang="cs-CZ" baseline="0" dirty="0" smtClean="0"/>
                        <a:t> a jeho svět</a:t>
                      </a:r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Vzdělávací obor</a:t>
                      </a:r>
                      <a:endParaRPr lang="cs-CZ" dirty="0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r>
                        <a:rPr lang="cs-CZ" dirty="0" smtClean="0"/>
                        <a:t>Prvouka</a:t>
                      </a:r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Téma </a:t>
                      </a:r>
                      <a:endParaRPr lang="cs-CZ" dirty="0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r>
                        <a:rPr lang="cs-CZ" dirty="0" smtClean="0"/>
                        <a:t>Na zahradě</a:t>
                      </a:r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Klíčová slova</a:t>
                      </a:r>
                      <a:endParaRPr lang="cs-CZ" dirty="0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r>
                        <a:rPr lang="cs-CZ" dirty="0" smtClean="0"/>
                        <a:t>Sejeme, sázíme, semena, rostliny, hrábě, lopata, motyka, vidle, rycí vidle, kolečko,</a:t>
                      </a:r>
                      <a:r>
                        <a:rPr lang="cs-CZ" baseline="0" dirty="0" smtClean="0"/>
                        <a:t> kbelík</a:t>
                      </a:r>
                      <a:r>
                        <a:rPr lang="cs-CZ" baseline="0" smtClean="0"/>
                        <a:t>, zahradní </a:t>
                      </a:r>
                      <a:r>
                        <a:rPr lang="cs-CZ" dirty="0" smtClean="0"/>
                        <a:t>nůžky</a:t>
                      </a:r>
                      <a:r>
                        <a:rPr lang="cs-CZ" baseline="0" dirty="0" smtClean="0"/>
                        <a:t> </a:t>
                      </a:r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1765382649"/>
      </p:ext>
    </p:extLst>
  </p:cSld>
  <p:clrMapOvr>
    <a:masterClrMapping/>
  </p:clrMapOvr>
  <p:transition spd="slow">
    <p:strips dir="ld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2300" dirty="0">
                <a:solidFill>
                  <a:prstClr val="black"/>
                </a:solidFill>
                <a:effectLst/>
                <a:latin typeface="Calibri"/>
              </a:rPr>
              <a:t>Mgr. Lenka Stará</a:t>
            </a:r>
            <a:br>
              <a:rPr lang="cs-CZ" sz="2300" dirty="0">
                <a:solidFill>
                  <a:prstClr val="black"/>
                </a:solidFill>
                <a:effectLst/>
                <a:latin typeface="Calibri"/>
              </a:rPr>
            </a:br>
            <a:r>
              <a:rPr lang="cs-CZ" sz="2300" dirty="0" smtClean="0">
                <a:solidFill>
                  <a:prstClr val="black"/>
                </a:solidFill>
                <a:effectLst/>
                <a:latin typeface="Calibri"/>
              </a:rPr>
              <a:t>datum 11.3.2012</a:t>
            </a:r>
            <a:r>
              <a:rPr lang="cs-CZ" sz="2300" dirty="0">
                <a:solidFill>
                  <a:prstClr val="black"/>
                </a:solidFill>
                <a:effectLst/>
                <a:latin typeface="Calibri"/>
              </a:rPr>
              <a:t/>
            </a:r>
            <a:br>
              <a:rPr lang="cs-CZ" sz="2300" dirty="0">
                <a:solidFill>
                  <a:prstClr val="black"/>
                </a:solidFill>
                <a:effectLst/>
                <a:latin typeface="Calibri"/>
              </a:rPr>
            </a:br>
            <a:r>
              <a:rPr lang="cs-CZ" sz="2300" dirty="0">
                <a:solidFill>
                  <a:prstClr val="black"/>
                </a:solidFill>
                <a:effectLst/>
                <a:latin typeface="Calibri"/>
              </a:rPr>
              <a:t>Určeno pro 1. </a:t>
            </a:r>
            <a:r>
              <a:rPr lang="cs-CZ" sz="2300" dirty="0" smtClean="0">
                <a:solidFill>
                  <a:prstClr val="black"/>
                </a:solidFill>
                <a:effectLst/>
                <a:latin typeface="Calibri"/>
              </a:rPr>
              <a:t>ročník</a:t>
            </a:r>
            <a:br>
              <a:rPr lang="cs-CZ" sz="2300" dirty="0" smtClean="0">
                <a:solidFill>
                  <a:prstClr val="black"/>
                </a:solidFill>
                <a:effectLst/>
                <a:latin typeface="Calibri"/>
              </a:rPr>
            </a:br>
            <a:r>
              <a:rPr lang="cs-CZ" sz="2300" dirty="0" smtClean="0">
                <a:solidFill>
                  <a:prstClr val="black"/>
                </a:solidFill>
                <a:effectLst/>
                <a:latin typeface="Calibri"/>
              </a:rPr>
              <a:t>Prezentace obsahuje animace.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lvl="0" indent="0">
              <a:spcBef>
                <a:spcPct val="20000"/>
              </a:spcBef>
              <a:buClrTx/>
              <a:buSzTx/>
              <a:buNone/>
            </a:pPr>
            <a:r>
              <a:rPr lang="cs-CZ" sz="1700" b="1" dirty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ANOTACE</a:t>
            </a:r>
            <a:endParaRPr lang="cs-CZ" sz="1700" dirty="0">
              <a:solidFill>
                <a:prstClr val="black"/>
              </a:solidFill>
              <a:latin typeface="Calibri" pitchFamily="34" charset="0"/>
              <a:cs typeface="Calibri" pitchFamily="34" charset="0"/>
            </a:endParaRPr>
          </a:p>
          <a:p>
            <a:pPr marL="0" lvl="0" indent="0">
              <a:spcBef>
                <a:spcPct val="20000"/>
              </a:spcBef>
              <a:buClrTx/>
              <a:buSzTx/>
              <a:buNone/>
            </a:pPr>
            <a:endParaRPr lang="cs-CZ" sz="1600" b="1" i="1" dirty="0" smtClean="0">
              <a:solidFill>
                <a:prstClr val="black"/>
              </a:solidFill>
              <a:latin typeface="Calibri" pitchFamily="34" charset="0"/>
              <a:cs typeface="Calibri" pitchFamily="34" charset="0"/>
            </a:endParaRPr>
          </a:p>
          <a:p>
            <a:pPr marL="0" lvl="0" indent="0">
              <a:spcBef>
                <a:spcPct val="20000"/>
              </a:spcBef>
              <a:buClrTx/>
              <a:buSzTx/>
              <a:buNone/>
            </a:pPr>
            <a:r>
              <a:rPr lang="cs-CZ" sz="1600" b="1" i="1" dirty="0" smtClean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Výklad:</a:t>
            </a:r>
            <a:endParaRPr lang="cs-CZ" sz="1700" b="1" i="1" dirty="0">
              <a:solidFill>
                <a:prstClr val="black"/>
              </a:solidFill>
              <a:latin typeface="Calibri" pitchFamily="34" charset="0"/>
              <a:cs typeface="Calibri" pitchFamily="34" charset="0"/>
            </a:endParaRPr>
          </a:p>
          <a:p>
            <a:pPr marL="0" lvl="0" indent="0">
              <a:spcBef>
                <a:spcPct val="20000"/>
              </a:spcBef>
              <a:buClrTx/>
              <a:buSzTx/>
              <a:buNone/>
            </a:pPr>
            <a:r>
              <a:rPr lang="cs-CZ" sz="1500" b="1" i="1" dirty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Str. 4 </a:t>
            </a:r>
            <a:r>
              <a:rPr lang="cs-CZ" sz="1500" dirty="0" smtClean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– Vysvětlíme si rozdíl mezi setím a sázením. Sejeme semena a sázíme malé rostlinky.</a:t>
            </a:r>
          </a:p>
          <a:p>
            <a:pPr marL="0" lvl="0" indent="0">
              <a:spcBef>
                <a:spcPct val="20000"/>
              </a:spcBef>
              <a:buClrTx/>
              <a:buSzTx/>
              <a:buNone/>
            </a:pPr>
            <a:r>
              <a:rPr lang="cs-CZ" sz="1500" b="1" i="1" dirty="0" smtClean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Str</a:t>
            </a:r>
            <a:r>
              <a:rPr lang="cs-CZ" sz="1500" b="1" i="1" dirty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. 5 – </a:t>
            </a:r>
            <a:r>
              <a:rPr lang="cs-CZ" sz="1500" dirty="0" smtClean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Co potřebují rostliny k životu? Obrázek slunce = světlo, teplo; obrázek mraku s kapkou = voda; obrázek větrníku = vzduch. Obrázek rostlin – klíčící semeno, klíček, rostlina, kořen, stonek, listy. </a:t>
            </a:r>
          </a:p>
          <a:p>
            <a:pPr marL="0" lvl="0" indent="0">
              <a:spcBef>
                <a:spcPct val="20000"/>
              </a:spcBef>
              <a:buClrTx/>
              <a:buSzTx/>
              <a:buNone/>
            </a:pPr>
            <a:r>
              <a:rPr lang="cs-CZ" sz="1500" b="1" i="1" dirty="0" smtClean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Str</a:t>
            </a:r>
            <a:r>
              <a:rPr lang="cs-CZ" sz="1500" b="1" i="1" dirty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. 6 – </a:t>
            </a:r>
            <a:r>
              <a:rPr lang="cs-CZ" sz="1500" dirty="0" smtClean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Pojmenujeme nářadí, řekneme si, k čemu se používá.</a:t>
            </a:r>
          </a:p>
        </p:txBody>
      </p:sp>
    </p:spTree>
    <p:extLst>
      <p:ext uri="{BB962C8B-B14F-4D97-AF65-F5344CB8AC3E}">
        <p14:creationId xmlns:p14="http://schemas.microsoft.com/office/powerpoint/2010/main" xmlns="" val="1005926687"/>
      </p:ext>
    </p:extLst>
  </p:cSld>
  <p:clrMapOvr>
    <a:masterClrMapping/>
  </p:clrMapOvr>
  <p:transition spd="slow">
    <p:strips dir="ld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562074"/>
          </a:xfrm>
        </p:spPr>
        <p:txBody>
          <a:bodyPr>
            <a:normAutofit fontScale="90000"/>
          </a:bodyPr>
          <a:lstStyle/>
          <a:p>
            <a:pPr algn="ctr"/>
            <a:r>
              <a:rPr lang="cs-CZ" dirty="0" smtClean="0"/>
              <a:t>Na zahradě</a:t>
            </a:r>
            <a:endParaRPr lang="cs-CZ" dirty="0"/>
          </a:p>
        </p:txBody>
      </p:sp>
      <p:pic>
        <p:nvPicPr>
          <p:cNvPr id="1029" name="Picture 5" descr="C:\Users\Lenka\AppData\Local\Microsoft\Windows\Temporary Internet Files\Content.IE5\23M89SOR\MC900428223[1].wmf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flipH="1">
            <a:off x="1860164" y="1227017"/>
            <a:ext cx="1584176" cy="1841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Lenka\AppData\Local\Microsoft\Windows\Temporary Internet Files\Content.IE5\QI5IW9YL\MC900425906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516216" y="1230504"/>
            <a:ext cx="1619250" cy="1838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Users\Lenka\AppData\Local\Microsoft\Windows\Temporary Internet Files\Content.IE5\P4OCJY1L\MC900425908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427984" y="1227017"/>
            <a:ext cx="1349375" cy="1841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1979712" y="3428998"/>
            <a:ext cx="15121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solidFill>
                  <a:srgbClr val="FF0000"/>
                </a:solidFill>
              </a:rPr>
              <a:t>Sejeme</a:t>
            </a:r>
            <a:r>
              <a:rPr lang="cs-CZ" b="1" dirty="0" smtClean="0"/>
              <a:t> </a:t>
            </a:r>
            <a:r>
              <a:rPr lang="cs-CZ" b="1" dirty="0" smtClean="0">
                <a:solidFill>
                  <a:schemeClr val="accent6">
                    <a:lumMod val="50000"/>
                  </a:schemeClr>
                </a:solidFill>
              </a:rPr>
              <a:t>semena</a:t>
            </a:r>
            <a:r>
              <a:rPr lang="cs-CZ" b="1" dirty="0" smtClean="0"/>
              <a:t>.</a:t>
            </a:r>
            <a:endParaRPr lang="cs-CZ" b="1" dirty="0"/>
          </a:p>
        </p:txBody>
      </p:sp>
      <p:sp>
        <p:nvSpPr>
          <p:cNvPr id="7" name="TextovéPole 6"/>
          <p:cNvSpPr txBox="1"/>
          <p:nvPr/>
        </p:nvSpPr>
        <p:spPr>
          <a:xfrm>
            <a:off x="5652120" y="3428997"/>
            <a:ext cx="10801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solidFill>
                  <a:srgbClr val="FF0000"/>
                </a:solidFill>
              </a:rPr>
              <a:t>Sázíme</a:t>
            </a:r>
            <a:r>
              <a:rPr lang="cs-CZ" b="1" dirty="0" smtClean="0"/>
              <a:t> </a:t>
            </a:r>
            <a:r>
              <a:rPr lang="cs-CZ" b="1" dirty="0" smtClean="0">
                <a:solidFill>
                  <a:srgbClr val="00B050"/>
                </a:solidFill>
              </a:rPr>
              <a:t>rostliny</a:t>
            </a:r>
            <a:r>
              <a:rPr lang="cs-CZ" b="1" dirty="0" smtClean="0"/>
              <a:t>.</a:t>
            </a:r>
            <a:endParaRPr lang="cs-CZ" b="1" dirty="0"/>
          </a:p>
        </p:txBody>
      </p:sp>
      <p:pic>
        <p:nvPicPr>
          <p:cNvPr id="1033" name="Picture 9" descr="C:\Users\Lenka\AppData\Local\Microsoft\Windows\Temporary Internet Files\Content.IE5\23M89SOR\MP900422182[1].jp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21503" b="10808"/>
          <a:stretch/>
        </p:blipFill>
        <p:spPr bwMode="auto">
          <a:xfrm>
            <a:off x="4644007" y="4563584"/>
            <a:ext cx="1995242" cy="2024843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C:\Users\Lenka\AppData\Local\Microsoft\Windows\Temporary Internet Files\Content.IE5\IAUD2KQS\MP900431723[1]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639249" y="4563584"/>
            <a:ext cx="2027095" cy="2027095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37" name="Picture 13" descr="C:\Users\Lenka\AppData\Local\Microsoft\Windows\Temporary Internet Files\Content.IE5\23M89SOR\MP900431717[1]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723374" y="4563584"/>
            <a:ext cx="2024843" cy="2024843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895028177"/>
      </p:ext>
    </p:extLst>
  </p:cSld>
  <p:clrMapOvr>
    <a:masterClrMapping/>
  </p:clrMapOvr>
  <p:transition spd="slow">
    <p:strips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7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0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500"/>
                            </p:stCondLst>
                            <p:childTnLst>
                              <p:par>
                                <p:cTn id="17" presetID="47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53" presetClass="entr" presetSubtype="1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0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0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0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3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000"/>
                            </p:stCondLst>
                            <p:childTnLst>
                              <p:par>
                                <p:cTn id="3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0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0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0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0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0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0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562074"/>
          </a:xfrm>
        </p:spPr>
        <p:txBody>
          <a:bodyPr>
            <a:normAutofit fontScale="90000"/>
          </a:bodyPr>
          <a:lstStyle/>
          <a:p>
            <a:pPr algn="ctr"/>
            <a:r>
              <a:rPr lang="cs-CZ" dirty="0" smtClean="0"/>
              <a:t>Na zahradě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435608" y="836712"/>
            <a:ext cx="7498080" cy="5411688"/>
          </a:xfrm>
        </p:spPr>
        <p:txBody>
          <a:bodyPr/>
          <a:lstStyle/>
          <a:p>
            <a:pPr marL="82296" indent="0">
              <a:buNone/>
            </a:pPr>
            <a:r>
              <a:rPr lang="cs-CZ" dirty="0" smtClean="0"/>
              <a:t> </a:t>
            </a:r>
          </a:p>
          <a:p>
            <a:pPr marL="82296" indent="0">
              <a:buNone/>
            </a:pPr>
            <a:endParaRPr lang="cs-CZ" dirty="0"/>
          </a:p>
          <a:p>
            <a:pPr marL="82296" indent="0">
              <a:buNone/>
            </a:pPr>
            <a:endParaRPr lang="cs-CZ" dirty="0" smtClean="0"/>
          </a:p>
          <a:p>
            <a:pPr marL="82296" indent="0">
              <a:buNone/>
            </a:pPr>
            <a:endParaRPr lang="cs-CZ" dirty="0"/>
          </a:p>
        </p:txBody>
      </p:sp>
      <p:pic>
        <p:nvPicPr>
          <p:cNvPr id="2050" name="Picture 2" descr="C:\Users\Lenka\AppData\Local\Microsoft\Windows\Temporary Internet Files\Content.IE5\QI5IW9YL\MP900433069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547664" y="2695956"/>
            <a:ext cx="6898439" cy="41522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Zaoblený obdélníkový popisek 3"/>
          <p:cNvSpPr/>
          <p:nvPr/>
        </p:nvSpPr>
        <p:spPr>
          <a:xfrm>
            <a:off x="1547664" y="802796"/>
            <a:ext cx="2003616" cy="1217824"/>
          </a:xfrm>
          <a:prstGeom prst="wedgeRoundRectCallout">
            <a:avLst>
              <a:gd name="adj1" fmla="val 78876"/>
              <a:gd name="adj2" fmla="val -43629"/>
              <a:gd name="adj3" fmla="val 16667"/>
            </a:avLst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i="1" dirty="0" smtClean="0"/>
              <a:t>Co potřebují rostliny k životu?</a:t>
            </a:r>
            <a:endParaRPr lang="cs-CZ" sz="2400" i="1" dirty="0"/>
          </a:p>
        </p:txBody>
      </p:sp>
      <p:pic>
        <p:nvPicPr>
          <p:cNvPr id="2051" name="Picture 3" descr="C:\Users\Lenka\AppData\Local\Microsoft\Windows\Temporary Internet Files\Content.IE5\B4KQEXI7\MC900440405[1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034052" y="911509"/>
            <a:ext cx="2016224" cy="20162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C:\Users\Lenka\AppData\Local\Microsoft\Windows\Temporary Internet Files\Content.IE5\RDP0LP5D\MP900438573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 xmlns="">
                  <a14:imgLayer r:embed="rId5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020188" y="1411708"/>
            <a:ext cx="1711244" cy="12842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7" name="Picture 9" descr="C:\Users\Lenka\AppData\Local\Microsoft\Windows\Temporary Internet Files\Content.IE5\OMPPDY13\MC900432588[1]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267743" y="2096385"/>
            <a:ext cx="1721027" cy="17210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932898775"/>
      </p:ext>
    </p:extLst>
  </p:cSld>
  <p:clrMapOvr>
    <a:masterClrMapping/>
  </p:clrMapOvr>
  <p:transition spd="slow">
    <p:strips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0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0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20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490066"/>
          </a:xfrm>
        </p:spPr>
        <p:txBody>
          <a:bodyPr>
            <a:normAutofit fontScale="90000"/>
          </a:bodyPr>
          <a:lstStyle/>
          <a:p>
            <a:pPr algn="ctr"/>
            <a:r>
              <a:rPr lang="cs-CZ" dirty="0" smtClean="0"/>
              <a:t>Na zahradě</a:t>
            </a:r>
            <a:endParaRPr lang="cs-CZ" dirty="0"/>
          </a:p>
        </p:txBody>
      </p:sp>
      <p:pic>
        <p:nvPicPr>
          <p:cNvPr id="3083" name="Picture 11" descr="C:\Users\Lenka\AppData\Local\Microsoft\Windows\Temporary Internet Files\Content.IE5\MWPBBGB1\MC900030295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649839">
            <a:off x="5341353" y="1195391"/>
            <a:ext cx="2219249" cy="21762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85" name="Picture 13" descr="C:\Users\Lenka\AppData\Local\Microsoft\Windows\Temporary Internet Files\Content.IE5\2P8WKYRZ\MP900289619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backgroundRemoval t="9726" b="96509" l="4667" r="92667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20863605">
            <a:off x="3790147" y="2177195"/>
            <a:ext cx="3657600" cy="24444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86" name="Picture 14" descr="C:\Users\Lenka\AppData\Local\Microsoft\Windows\Temporary Internet Files\Content.IE5\QI5IW9YL\MP900289622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 xmlns="">
                  <a14:imgLayer r:embed="rId6">
                    <a14:imgEffect>
                      <a14:backgroundRemoval t="8794" b="89447" l="1667" r="955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235476">
            <a:off x="1092470" y="893887"/>
            <a:ext cx="3657600" cy="24262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87" name="Picture 15" descr="C:\Users\Lenka\AppData\Local\Microsoft\Windows\Temporary Internet Files\Content.IE5\P4OCJY1L\MP900289625[1]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BEBA8EAE-BF5A-486C-A8C5-ECC9F3942E4B}">
                <a14:imgProps xmlns:a14="http://schemas.microsoft.com/office/drawing/2010/main" xmlns="">
                  <a14:imgLayer r:embed="rId8">
                    <a14:imgEffect>
                      <a14:backgroundRemoval t="7731" b="95012" l="1167" r="98167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000011" y="1061279"/>
            <a:ext cx="3657600" cy="24444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89" name="Picture 17" descr="C:\Users\Lenka\AppData\Local\Microsoft\Windows\Temporary Internet Files\Content.IE5\OMPPDY13\MP900289623[1]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BEBA8EAE-BF5A-486C-A8C5-ECC9F3942E4B}">
                <a14:imgProps xmlns:a14="http://schemas.microsoft.com/office/drawing/2010/main" xmlns="">
                  <a14:imgLayer r:embed="rId10">
                    <a14:imgEffect>
                      <a14:backgroundRemoval t="9726" b="92020" l="3167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20936660">
            <a:off x="5118037" y="2480162"/>
            <a:ext cx="3657600" cy="24444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91" name="Picture 19" descr="C:\Users\Lenka\AppData\Local\Microsoft\Windows\Temporary Internet Files\Content.IE5\CZIFSG7U\MC900149819[1].wmf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9679585">
            <a:off x="6806161" y="4213542"/>
            <a:ext cx="2287824" cy="8055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92" name="Picture 20" descr="C:\Users\Lenka\AppData\Local\Microsoft\Windows\Temporary Internet Files\Content.IE5\RDP0LP5D\MP900386678[1].jpg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319929" y="5434752"/>
            <a:ext cx="1626908" cy="11605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94" name="Picture 22" descr="C:\Users\Lenka\AppData\Local\Microsoft\Windows\Temporary Internet Files\Content.IE5\57J6J4ZZ\MP900430445[1].jpg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flipH="1">
            <a:off x="1094047" y="4791524"/>
            <a:ext cx="3969026" cy="19700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1435608" y="6023030"/>
            <a:ext cx="270077" cy="225370"/>
          </a:xfrm>
        </p:spPr>
        <p:txBody>
          <a:bodyPr>
            <a:normAutofit fontScale="32500" lnSpcReduction="20000"/>
          </a:bodyPr>
          <a:lstStyle/>
          <a:p>
            <a:endParaRPr lang="cs-CZ" dirty="0"/>
          </a:p>
        </p:txBody>
      </p:sp>
      <p:pic>
        <p:nvPicPr>
          <p:cNvPr id="3095" name="Picture 23" descr="C:\Users\Lenka\AppData\Local\Microsoft\Windows\Temporary Internet Files\Content.IE5\B4KQEXI7\MP900386674[1].jpg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022547" y="5564146"/>
            <a:ext cx="1445515" cy="10311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C:\Users\Lenka\AppData\Local\Microsoft\Windows\Temporary Internet Files\Content.IE5\57J6J4ZZ\MP900175489[1].jpg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BEBA8EAE-BF5A-486C-A8C5-ECC9F3942E4B}">
                <a14:imgProps xmlns:a14="http://schemas.microsoft.com/office/drawing/2010/main" xmlns="">
                  <a14:imgLayer r:embed="rId16">
                    <a14:imgEffect>
                      <a14:backgroundRemoval t="9333" b="90000" l="9901" r="95545">
                        <a14:foregroundMark x1="36386" y1="49000" x2="84406" y2="43833"/>
                        <a14:foregroundMark x1="83663" y1="44500" x2="80941" y2="76667"/>
                        <a14:foregroundMark x1="80941" y1="76667" x2="78713" y2="79333"/>
                        <a14:foregroundMark x1="76980" y1="80500" x2="62376" y2="85833"/>
                        <a14:foregroundMark x1="61881" y1="85500" x2="48267" y2="8433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666293" y="3129285"/>
            <a:ext cx="1247840" cy="18532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Obdélník 2"/>
          <p:cNvSpPr/>
          <p:nvPr/>
        </p:nvSpPr>
        <p:spPr>
          <a:xfrm>
            <a:off x="2555776" y="1644541"/>
            <a:ext cx="1264420" cy="407763"/>
          </a:xfrm>
          <a:prstGeom prst="rect">
            <a:avLst/>
          </a:prstGeom>
          <a:blipFill>
            <a:blip r:embed="rId17" cstate="print"/>
            <a:tile tx="0" ty="0" sx="100000" sy="100000" flip="none" algn="tl"/>
          </a:blipFill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000" b="1" dirty="0"/>
              <a:t>r</a:t>
            </a:r>
            <a:r>
              <a:rPr lang="cs-CZ" sz="2000" b="1" dirty="0" smtClean="0"/>
              <a:t>ycí vidle</a:t>
            </a:r>
            <a:endParaRPr lang="cs-CZ" sz="2000" b="1" dirty="0"/>
          </a:p>
        </p:txBody>
      </p:sp>
      <p:sp>
        <p:nvSpPr>
          <p:cNvPr id="4" name="Obdélník 3"/>
          <p:cNvSpPr/>
          <p:nvPr/>
        </p:nvSpPr>
        <p:spPr>
          <a:xfrm>
            <a:off x="4939068" y="1694037"/>
            <a:ext cx="761722" cy="412356"/>
          </a:xfrm>
          <a:prstGeom prst="rect">
            <a:avLst/>
          </a:prstGeom>
          <a:blipFill>
            <a:blip r:embed="rId17" cstate="print"/>
            <a:tile tx="0" ty="0" sx="100000" sy="100000" flip="none" algn="tl"/>
          </a:blipFill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000" b="1" dirty="0" smtClean="0"/>
              <a:t>vidle</a:t>
            </a:r>
            <a:endParaRPr lang="cs-CZ" sz="2000" b="1" dirty="0"/>
          </a:p>
        </p:txBody>
      </p:sp>
      <p:sp>
        <p:nvSpPr>
          <p:cNvPr id="6" name="Obdélník 5"/>
          <p:cNvSpPr/>
          <p:nvPr/>
        </p:nvSpPr>
        <p:spPr>
          <a:xfrm>
            <a:off x="5889849" y="2736178"/>
            <a:ext cx="936104" cy="393107"/>
          </a:xfrm>
          <a:prstGeom prst="rect">
            <a:avLst/>
          </a:prstGeom>
          <a:blipFill>
            <a:blip r:embed="rId17" cstate="print"/>
            <a:tile tx="0" ty="0" sx="100000" sy="100000" flip="none" algn="tl"/>
          </a:blipFill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000" b="1" dirty="0" smtClean="0"/>
              <a:t>hrábě</a:t>
            </a:r>
            <a:endParaRPr lang="cs-CZ" sz="2000" b="1" dirty="0"/>
          </a:p>
        </p:txBody>
      </p:sp>
      <p:sp>
        <p:nvSpPr>
          <p:cNvPr id="19" name="Obdélník 18"/>
          <p:cNvSpPr/>
          <p:nvPr/>
        </p:nvSpPr>
        <p:spPr>
          <a:xfrm>
            <a:off x="6766579" y="3354609"/>
            <a:ext cx="994146" cy="412354"/>
          </a:xfrm>
          <a:prstGeom prst="rect">
            <a:avLst/>
          </a:prstGeom>
          <a:blipFill>
            <a:blip r:embed="rId17" cstate="print"/>
            <a:tile tx="0" ty="0" sx="100000" sy="100000" flip="none" algn="tl"/>
          </a:blipFill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000" b="1" dirty="0" smtClean="0"/>
              <a:t>lopata</a:t>
            </a:r>
            <a:endParaRPr lang="cs-CZ" sz="2000" b="1" dirty="0"/>
          </a:p>
        </p:txBody>
      </p:sp>
      <p:sp>
        <p:nvSpPr>
          <p:cNvPr id="20" name="Obdélník 19"/>
          <p:cNvSpPr/>
          <p:nvPr/>
        </p:nvSpPr>
        <p:spPr>
          <a:xfrm>
            <a:off x="7558837" y="4069704"/>
            <a:ext cx="1109429" cy="412353"/>
          </a:xfrm>
          <a:prstGeom prst="rect">
            <a:avLst/>
          </a:prstGeom>
          <a:blipFill>
            <a:blip r:embed="rId17" cstate="print"/>
            <a:tile tx="0" ty="0" sx="100000" sy="100000" flip="none" algn="tl"/>
          </a:blipFill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000" b="1" dirty="0" smtClean="0"/>
              <a:t>motyka</a:t>
            </a:r>
            <a:endParaRPr lang="cs-CZ" sz="2000" b="1" dirty="0"/>
          </a:p>
        </p:txBody>
      </p:sp>
      <p:sp>
        <p:nvSpPr>
          <p:cNvPr id="21" name="Obdélník 20"/>
          <p:cNvSpPr/>
          <p:nvPr/>
        </p:nvSpPr>
        <p:spPr>
          <a:xfrm>
            <a:off x="1115616" y="4129052"/>
            <a:ext cx="1101091" cy="393106"/>
          </a:xfrm>
          <a:prstGeom prst="rect">
            <a:avLst/>
          </a:prstGeom>
          <a:blipFill>
            <a:blip r:embed="rId17" cstate="print"/>
            <a:tile tx="0" ty="0" sx="100000" sy="100000" flip="none" algn="tl"/>
          </a:blipFill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000" b="1" dirty="0" smtClean="0"/>
              <a:t>kbelík</a:t>
            </a:r>
            <a:endParaRPr lang="cs-CZ" sz="2000" b="1" dirty="0"/>
          </a:p>
        </p:txBody>
      </p:sp>
      <p:sp>
        <p:nvSpPr>
          <p:cNvPr id="22" name="Obdélník 21"/>
          <p:cNvSpPr/>
          <p:nvPr/>
        </p:nvSpPr>
        <p:spPr>
          <a:xfrm>
            <a:off x="1403648" y="6072479"/>
            <a:ext cx="1363473" cy="412353"/>
          </a:xfrm>
          <a:prstGeom prst="rect">
            <a:avLst/>
          </a:prstGeom>
          <a:blipFill>
            <a:blip r:embed="rId17" cstate="print"/>
            <a:tile tx="0" ty="0" sx="100000" sy="100000" flip="none" algn="tl"/>
          </a:blipFill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000" b="1" dirty="0" smtClean="0"/>
              <a:t>kolečko</a:t>
            </a:r>
            <a:endParaRPr lang="cs-CZ" sz="2000" b="1" dirty="0"/>
          </a:p>
        </p:txBody>
      </p:sp>
      <p:sp>
        <p:nvSpPr>
          <p:cNvPr id="23" name="Obdélník 22"/>
          <p:cNvSpPr/>
          <p:nvPr/>
        </p:nvSpPr>
        <p:spPr>
          <a:xfrm>
            <a:off x="5052003" y="5614063"/>
            <a:ext cx="982730" cy="400953"/>
          </a:xfrm>
          <a:prstGeom prst="rect">
            <a:avLst/>
          </a:prstGeom>
          <a:blipFill>
            <a:blip r:embed="rId17" cstate="print"/>
            <a:tile tx="0" ty="0" sx="100000" sy="100000" flip="none" algn="tl"/>
          </a:blipFill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000" b="1" dirty="0" smtClean="0"/>
              <a:t>nůžky</a:t>
            </a:r>
            <a:endParaRPr lang="cs-CZ" sz="2000" b="1" dirty="0"/>
          </a:p>
        </p:txBody>
      </p:sp>
      <p:sp>
        <p:nvSpPr>
          <p:cNvPr id="24" name="Obdélník 23"/>
          <p:cNvSpPr/>
          <p:nvPr/>
        </p:nvSpPr>
        <p:spPr>
          <a:xfrm>
            <a:off x="6821091" y="5544134"/>
            <a:ext cx="1292461" cy="400953"/>
          </a:xfrm>
          <a:prstGeom prst="rect">
            <a:avLst/>
          </a:prstGeom>
          <a:blipFill>
            <a:blip r:embed="rId17" cstate="print"/>
            <a:tile tx="0" ty="0" sx="100000" sy="100000" flip="none" algn="tl"/>
          </a:blipFill>
        </p:spPr>
        <p:style>
          <a:lnRef idx="2">
            <a:schemeClr val="accent3"/>
          </a:lnRef>
          <a:fillRef idx="1002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000" b="1" dirty="0" smtClean="0"/>
              <a:t>motyčka</a:t>
            </a:r>
            <a:endParaRPr lang="cs-CZ" sz="2000" b="1" dirty="0"/>
          </a:p>
        </p:txBody>
      </p:sp>
      <p:sp>
        <p:nvSpPr>
          <p:cNvPr id="25" name="Obdélník 24"/>
          <p:cNvSpPr/>
          <p:nvPr/>
        </p:nvSpPr>
        <p:spPr>
          <a:xfrm>
            <a:off x="6473381" y="1816373"/>
            <a:ext cx="976204" cy="412356"/>
          </a:xfrm>
          <a:prstGeom prst="rect">
            <a:avLst/>
          </a:prstGeom>
          <a:blipFill>
            <a:blip r:embed="rId17" cstate="print"/>
            <a:tile tx="0" ty="0" sx="100000" sy="100000" flip="none" algn="tl"/>
          </a:blipFill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000" b="1" dirty="0" smtClean="0"/>
              <a:t>hrábě</a:t>
            </a:r>
            <a:endParaRPr lang="cs-CZ" sz="2000" b="1" dirty="0"/>
          </a:p>
        </p:txBody>
      </p:sp>
    </p:spTree>
    <p:extLst>
      <p:ext uri="{BB962C8B-B14F-4D97-AF65-F5344CB8AC3E}">
        <p14:creationId xmlns:p14="http://schemas.microsoft.com/office/powerpoint/2010/main" xmlns="" val="2173181764"/>
      </p:ext>
    </p:extLst>
  </p:cSld>
  <p:clrMapOvr>
    <a:masterClrMapping/>
  </p:clrMapOvr>
  <p:transition spd="slow">
    <p:strips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30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1000"/>
                                        <p:tgtEl>
                                          <p:spTgt spid="30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5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1000"/>
                                        <p:tgtEl>
                                          <p:spTgt spid="30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1000"/>
                                        <p:tgtEl>
                                          <p:spTgt spid="30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1000"/>
                                        <p:tgtEl>
                                          <p:spTgt spid="30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6500"/>
                            </p:stCondLst>
                            <p:childTnLst>
                              <p:par>
                                <p:cTn id="25" presetID="22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1000"/>
                                        <p:tgtEl>
                                          <p:spTgt spid="30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32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35" dur="2000"/>
                                        <p:tgtEl>
                                          <p:spTgt spid="30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38" dur="2000"/>
                                        <p:tgtEl>
                                          <p:spTgt spid="30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41" dur="2000"/>
                                        <p:tgtEl>
                                          <p:spTgt spid="30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6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634082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Použité zdroje: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435608" y="908720"/>
            <a:ext cx="7498080" cy="5339680"/>
          </a:xfrm>
        </p:spPr>
        <p:txBody>
          <a:bodyPr/>
          <a:lstStyle/>
          <a:p>
            <a:pPr marL="82296" indent="0">
              <a:buNone/>
            </a:pPr>
            <a:r>
              <a:rPr lang="cs-CZ" dirty="0" smtClean="0"/>
              <a:t>Otevřená galerie Microsoft.com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407045483"/>
      </p:ext>
    </p:extLst>
  </p:cSld>
  <p:clrMapOvr>
    <a:masterClrMapping/>
  </p:clrMapOvr>
  <p:transition spd="slow">
    <p:strips dir="ld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lunovrat">
  <a:themeElements>
    <a:clrScheme name="Administrativní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Slunovrat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lunovrat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117</TotalTime>
  <Words>187</Words>
  <Application>Microsoft Office PowerPoint</Application>
  <PresentationFormat>Předvádění na obrazovce (4:3)</PresentationFormat>
  <Paragraphs>45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Slunovrat</vt:lpstr>
      <vt:lpstr>NÁZEV ŠKOLY: ZŠ Karla Klíče Hostinné AUTOR: Mgr. Lenka Stará NÁZEV: VY_32_INOVACE_12_B_15_Na zahradě TÉMA: Na zahradě ČÍSLO PROJEKTU: CZ.1.07/1.4.00/21.2131</vt:lpstr>
      <vt:lpstr>Snímek 2</vt:lpstr>
      <vt:lpstr>Mgr. Lenka Stará datum 11.3.2012 Určeno pro 1. ročník Prezentace obsahuje animace.</vt:lpstr>
      <vt:lpstr>Na zahradě</vt:lpstr>
      <vt:lpstr>Na zahradě</vt:lpstr>
      <vt:lpstr>Na zahradě</vt:lpstr>
      <vt:lpstr>Použité zdroje: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NÁZEV ŠKOLY: ZŠ Karla Klíče Hostinné AUTOR: Mgr. Lenka Stará NÁZEV: VY_??_INOVACE_??_Jaro TÉMA: Jaro ČÍSLO PROJEKTU: CZ.1.07/1.4.00/21.2131</dc:title>
  <dc:creator>Lenka Stará</dc:creator>
  <cp:lastModifiedBy>Dum</cp:lastModifiedBy>
  <cp:revision>21</cp:revision>
  <dcterms:created xsi:type="dcterms:W3CDTF">2012-03-05T14:50:17Z</dcterms:created>
  <dcterms:modified xsi:type="dcterms:W3CDTF">2012-03-16T10:22:41Z</dcterms:modified>
</cp:coreProperties>
</file>