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103" d="100"/>
          <a:sy n="103" d="100"/>
        </p:scale>
        <p:origin x="-2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5C207AE-63A4-4462-9F4D-E12255AB35A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88B23F3-C748-41D8-B49E-BF5025441A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microsoft.com/office/2007/relationships/hdphoto" Target="../media/hdphoto3.wdp"/><Relationship Id="rId5" Type="http://schemas.openxmlformats.org/officeDocument/2006/relationships/image" Target="../media/image5.png"/><Relationship Id="rId15" Type="http://schemas.openxmlformats.org/officeDocument/2006/relationships/image" Target="../media/image12.wmf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6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aple_leaves.jpg" TargetMode="External"/><Relationship Id="rId3" Type="http://schemas.openxmlformats.org/officeDocument/2006/relationships/hyperlink" Target="http://cs.wikipedia.org/wiki/Soubor:A_sunflower.jpg" TargetMode="External"/><Relationship Id="rId7" Type="http://schemas.openxmlformats.org/officeDocument/2006/relationships/hyperlink" Target="http://cs.wikipedia.org/wiki/Soubor:Kuusk_Keila-Paldiski_rdt_%C3%A4%C3%A4res.jpg" TargetMode="External"/><Relationship Id="rId2" Type="http://schemas.openxmlformats.org/officeDocument/2006/relationships/hyperlink" Target="http://cs.wikipedia.org/wiki/Soubor:Narcissus_poeticus_(Habitus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Dryopteris_filix-mas_001.jpg" TargetMode="External"/><Relationship Id="rId5" Type="http://schemas.openxmlformats.org/officeDocument/2006/relationships/hyperlink" Target="http://cs.wikipedia.org/wiki/Soubor:Fragaria_vesca_close-up_4.jpg" TargetMode="External"/><Relationship Id="rId10" Type="http://schemas.openxmlformats.org/officeDocument/2006/relationships/hyperlink" Target="http://cs.wikipedia.org/wiki/Soubor:Sipkovy_ker.jpg" TargetMode="External"/><Relationship Id="rId4" Type="http://schemas.openxmlformats.org/officeDocument/2006/relationships/hyperlink" Target="http://cs.wikipedia.org/wiki/Soubor:Wheat_field.jpg" TargetMode="External"/><Relationship Id="rId9" Type="http://schemas.openxmlformats.org/officeDocument/2006/relationships/hyperlink" Target="http://cs.wikipedia.org/wiki/Soubor:Taxus_baccata_03_ie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NÁZEV 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ŠKOLY: ZŠ Karla Klíče Hostinné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AUTOR: Mgr. Lenka Stará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VY_32_INOVACE_12_B_14_Rostliny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TÉMA: 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Rostliny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ČÍSLO PROJEKTU: CZ.1.07/1.4.00/21.2131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492896"/>
            <a:ext cx="7406640" cy="1752600"/>
          </a:xfrm>
        </p:spPr>
        <p:txBody>
          <a:bodyPr>
            <a:normAutofit/>
          </a:bodyPr>
          <a:lstStyle/>
          <a:p>
            <a:r>
              <a:rPr lang="cs-CZ" smtClean="0"/>
              <a:t>Rostliny</a:t>
            </a:r>
            <a:endParaRPr lang="cs-CZ" dirty="0" smtClean="0"/>
          </a:p>
          <a:p>
            <a:r>
              <a:rPr lang="cs-CZ" dirty="0" smtClean="0"/>
              <a:t>Mgr. Lenka Stará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6473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058923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16320443"/>
              </p:ext>
            </p:extLst>
          </p:nvPr>
        </p:nvGraphicFramePr>
        <p:xfrm>
          <a:off x="1435100" y="1447800"/>
          <a:ext cx="749935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675"/>
                <a:gridCol w="1249892"/>
                <a:gridCol w="1249891"/>
                <a:gridCol w="124989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11.3.2012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Rostliny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Bylina, dřevina, strom, keř, poupě, květy, plody, semena, listy, stonek, kmen, cibulka, kořeny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6538264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>
                <a:solidFill>
                  <a:prstClr val="black"/>
                </a:solidFill>
                <a:effectLst/>
                <a:latin typeface="Calibri"/>
              </a:rPr>
              <a:t>Mgr. Lenka Stará</a:t>
            </a:r>
            <a:br>
              <a:rPr lang="cs-CZ" sz="23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cs-CZ" sz="2300" dirty="0" smtClean="0">
                <a:solidFill>
                  <a:prstClr val="black"/>
                </a:solidFill>
                <a:effectLst/>
                <a:latin typeface="Calibri"/>
              </a:rPr>
              <a:t>datum 11.3.2012</a:t>
            </a:r>
            <a:r>
              <a:rPr lang="cs-CZ" sz="2300" dirty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cs-CZ" sz="23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cs-CZ" sz="2300" dirty="0">
                <a:solidFill>
                  <a:prstClr val="black"/>
                </a:solidFill>
                <a:effectLst/>
                <a:latin typeface="Calibri"/>
              </a:rPr>
              <a:t>Určeno pro 1. 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7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endParaRPr lang="cs-CZ" sz="17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Výklad:</a:t>
            </a:r>
            <a:endParaRPr lang="cs-CZ" sz="17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4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Popsání rozdílů mezi bylinami a dřevinami, rozlišeno orámováním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5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části rostlin popsány na tulipánu – květ, list, stonek, cibulka, kořeny – po kliknutí animace šipkami. Další části rostlin – poupě, plod, semena</a:t>
            </a:r>
            <a:endParaRPr lang="cs-CZ" sz="15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6 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části dřevin – strom – koruna( větve, listy), kmen, kořeny; květy, plody – růže šípková </a:t>
            </a:r>
            <a:endParaRPr lang="cs-CZ" sz="17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92668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6344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95756" y="1522020"/>
            <a:ext cx="3657600" cy="466344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cs-CZ" dirty="0"/>
          </a:p>
          <a:p>
            <a:pPr marL="82296" indent="0" algn="ctr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608856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DŘEVINY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90872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prstClr val="black"/>
                </a:solidFill>
              </a:rPr>
              <a:t>Rostliny dělíme na </a:t>
            </a:r>
            <a:r>
              <a:rPr lang="cs-CZ" sz="2800" b="1" dirty="0">
                <a:solidFill>
                  <a:srgbClr val="FFC000"/>
                </a:solidFill>
              </a:rPr>
              <a:t>byliny</a:t>
            </a:r>
            <a:r>
              <a:rPr lang="cs-CZ" sz="2800" dirty="0">
                <a:solidFill>
                  <a:prstClr val="black"/>
                </a:solidFill>
              </a:rPr>
              <a:t> a </a:t>
            </a:r>
            <a:r>
              <a:rPr lang="cs-CZ" sz="2800" b="1" dirty="0" smtClean="0">
                <a:solidFill>
                  <a:srgbClr val="FF6700">
                    <a:lumMod val="75000"/>
                  </a:srgbClr>
                </a:solidFill>
              </a:rPr>
              <a:t>dřeviny.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1510691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</a:rPr>
              <a:t>BYLINY</a:t>
            </a:r>
            <a:endParaRPr lang="cs-CZ" sz="2800" b="1" dirty="0">
              <a:solidFill>
                <a:srgbClr val="FFC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4687" y="2033911"/>
            <a:ext cx="1473965" cy="1965286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5316" y="2033910"/>
            <a:ext cx="1415913" cy="1965287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33911"/>
            <a:ext cx="1219734" cy="1626313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0245" y="3910167"/>
            <a:ext cx="1170875" cy="878156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4687" y="4941168"/>
            <a:ext cx="2220996" cy="1619304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7627" y="2033911"/>
            <a:ext cx="1836276" cy="2754413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4159" y="4405901"/>
            <a:ext cx="1382173" cy="1250835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1850" y="5067057"/>
            <a:ext cx="1707829" cy="1493415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83"/>
          <a:stretch/>
        </p:blipFill>
        <p:spPr bwMode="auto">
          <a:xfrm>
            <a:off x="3731078" y="5333172"/>
            <a:ext cx="1515589" cy="1227300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 descr="C:\Users\Lenka\AppData\Local\Microsoft\Windows\Temporary Internet Files\Content.IE5\P4OCJY1L\MC900123225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70946">
            <a:off x="5199876" y="5784466"/>
            <a:ext cx="982708" cy="114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4285674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/>
          <a:lstStyle/>
          <a:p>
            <a:pPr marL="82296" indent="0" algn="ctr">
              <a:buNone/>
            </a:pPr>
            <a:r>
              <a:rPr lang="cs-CZ" dirty="0" smtClean="0"/>
              <a:t>Byliny mají stonek.</a:t>
            </a:r>
            <a:endParaRPr lang="cs-CZ" dirty="0"/>
          </a:p>
        </p:txBody>
      </p:sp>
      <p:pic>
        <p:nvPicPr>
          <p:cNvPr id="2051" name="Picture 3" descr="C:\Users\Lenka\AppData\Local\Microsoft\Windows\Temporary Internet Files\Content.IE5\OMPPDY13\MP90043313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27" b="89981" l="83429" r="98286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188"/>
          <a:stretch/>
        </p:blipFill>
        <p:spPr bwMode="auto">
          <a:xfrm>
            <a:off x="3851920" y="1442187"/>
            <a:ext cx="1800200" cy="529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699183" y="2184383"/>
            <a:ext cx="1068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16505" y="3075406"/>
            <a:ext cx="63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21276" y="4934091"/>
            <a:ext cx="1366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cibulka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5785641"/>
            <a:ext cx="121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kořeny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40884" y="4039710"/>
            <a:ext cx="1184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stonek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68344" y="325362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24328" y="45131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semena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24328" y="217350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poupě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C:\Users\Lenka\AppData\Local\Microsoft\Windows\Temporary Internet Files\Content.IE5\AM70CH1E\MP90040726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2080" y="1731190"/>
            <a:ext cx="1001989" cy="136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IAUD2KQS\MP9004006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971134">
            <a:off x="6137318" y="3108504"/>
            <a:ext cx="971515" cy="121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enka\AppData\Local\Microsoft\Windows\Temporary Internet Files\Content.IE5\57J6J4ZZ\MC9003701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075779">
            <a:off x="6483383" y="4442022"/>
            <a:ext cx="907999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Přímá spojnice se šipkou 17"/>
          <p:cNvCxnSpPr>
            <a:stCxn id="8" idx="3"/>
          </p:cNvCxnSpPr>
          <p:nvPr/>
        </p:nvCxnSpPr>
        <p:spPr>
          <a:xfrm flipV="1">
            <a:off x="2767507" y="2404338"/>
            <a:ext cx="1084413" cy="1087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2791814" y="5661248"/>
            <a:ext cx="1364906" cy="35431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2608154" y="3099239"/>
            <a:ext cx="1548566" cy="22537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2871599" y="4306235"/>
            <a:ext cx="1700401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2932060" y="4974797"/>
            <a:ext cx="1377060" cy="16694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9861819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836712"/>
            <a:ext cx="7498080" cy="5411688"/>
          </a:xfrm>
        </p:spPr>
        <p:txBody>
          <a:bodyPr/>
          <a:lstStyle/>
          <a:p>
            <a:pPr marL="82296" indent="0" algn="ctr">
              <a:buNone/>
            </a:pPr>
            <a:r>
              <a:rPr lang="cs-CZ" dirty="0" smtClean="0"/>
              <a:t>Dřeviny jsou stromy a keře. Jejich stonek je ze dřeva – kmen.</a:t>
            </a:r>
          </a:p>
        </p:txBody>
      </p:sp>
      <p:pic>
        <p:nvPicPr>
          <p:cNvPr id="3074" name="Picture 2" descr="C:\Users\Lenka\AppData\Local\Microsoft\Windows\Temporary Internet Files\Content.IE5\23M89SOR\MC900441870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59632"/>
            <a:ext cx="4586808" cy="4586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23M89SOR\MC9001232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4898" y="4839152"/>
            <a:ext cx="1216702" cy="141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P4OCJY1L\MP900406901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29" t="20642" r="1484" b="44823"/>
          <a:stretch/>
        </p:blipFill>
        <p:spPr bwMode="auto">
          <a:xfrm>
            <a:off x="6529554" y="3645024"/>
            <a:ext cx="1508811" cy="76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2695816"/>
            <a:ext cx="1244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rgbClr val="92D05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koruna</a:t>
            </a:r>
            <a:endParaRPr lang="cs-CZ" sz="2400" b="1" dirty="0">
              <a:ln>
                <a:solidFill>
                  <a:srgbClr val="92D05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26495" y="3922203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kmen</a:t>
            </a:r>
            <a:endParaRPr lang="cs-CZ" sz="2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62082" y="5085184"/>
            <a:ext cx="120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kořeny</a:t>
            </a:r>
            <a:endParaRPr lang="cs-CZ" sz="24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8184" y="2926648"/>
            <a:ext cx="993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větve</a:t>
            </a:r>
            <a:endParaRPr lang="cs-CZ" sz="2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6053" y="2050297"/>
            <a:ext cx="1100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rgbClr val="92D05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</a:t>
            </a:r>
            <a:endParaRPr lang="cs-CZ" sz="2400" b="1" dirty="0">
              <a:ln>
                <a:solidFill>
                  <a:srgbClr val="92D05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941600" y="379657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rgbClr val="FF505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květy</a:t>
            </a:r>
            <a:endParaRPr lang="cs-CZ" sz="2400" b="1" dirty="0">
              <a:ln>
                <a:solidFill>
                  <a:srgbClr val="FF505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973605" y="485435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>
                  <a:solidFill>
                    <a:srgbClr val="FF505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</a:t>
            </a:r>
            <a:endParaRPr lang="cs-CZ" sz="2400" b="1" dirty="0">
              <a:ln>
                <a:solidFill>
                  <a:srgbClr val="FF505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16634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r>
              <a:rPr lang="cs-CZ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836712"/>
            <a:ext cx="7498080" cy="5411688"/>
          </a:xfrm>
        </p:spPr>
        <p:txBody>
          <a:bodyPr>
            <a:normAutofit fontScale="92500" lnSpcReduction="20000"/>
          </a:bodyPr>
          <a:lstStyle/>
          <a:p>
            <a:pPr marL="82296" lvl="0" indent="0">
              <a:buClr>
                <a:srgbClr val="7E97AD"/>
              </a:buClr>
              <a:buNone/>
            </a:pPr>
            <a:r>
              <a:rPr lang="cs-CZ" sz="1300" dirty="0" smtClean="0">
                <a:solidFill>
                  <a:srgbClr val="000000"/>
                </a:solidFill>
              </a:rPr>
              <a:t>Otevřená galerie Microsoft.com</a:t>
            </a:r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300" dirty="0" err="1" smtClean="0">
                <a:solidFill>
                  <a:srgbClr val="000000"/>
                </a:solidFill>
              </a:rPr>
              <a:t>Narcissus</a:t>
            </a:r>
            <a:r>
              <a:rPr lang="cs-CZ" sz="1300" dirty="0" smtClean="0">
                <a:solidFill>
                  <a:srgbClr val="000000"/>
                </a:solidFill>
              </a:rPr>
              <a:t> </a:t>
            </a:r>
            <a:r>
              <a:rPr lang="cs-CZ" sz="1300" dirty="0" err="1">
                <a:solidFill>
                  <a:srgbClr val="000000"/>
                </a:solidFill>
              </a:rPr>
              <a:t>poeticus</a:t>
            </a:r>
            <a:r>
              <a:rPr lang="cs-CZ" sz="1300" dirty="0">
                <a:solidFill>
                  <a:srgbClr val="000000"/>
                </a:solidFill>
              </a:rPr>
              <a:t> (Habitus).</a:t>
            </a:r>
            <a:r>
              <a:rPr lang="cs-CZ" sz="1300" dirty="0" err="1">
                <a:solidFill>
                  <a:srgbClr val="000000"/>
                </a:solidFill>
              </a:rPr>
              <a:t>jpg</a:t>
            </a:r>
            <a:r>
              <a:rPr lang="cs-CZ" sz="1300" dirty="0">
                <a:solidFill>
                  <a:srgbClr val="000000"/>
                </a:solidFill>
              </a:rPr>
              <a:t>. In: </a:t>
            </a:r>
            <a:r>
              <a:rPr lang="cs-CZ" sz="1300" i="1" dirty="0" err="1">
                <a:solidFill>
                  <a:srgbClr val="000000"/>
                </a:solidFill>
              </a:rPr>
              <a:t>Wikipedia</a:t>
            </a:r>
            <a:r>
              <a:rPr lang="cs-CZ" sz="1300" dirty="0">
                <a:solidFill>
                  <a:srgbClr val="000000"/>
                </a:solidFill>
              </a:rPr>
              <a:t>: </a:t>
            </a:r>
            <a:r>
              <a:rPr lang="cs-CZ" sz="1300" i="1" dirty="0" err="1">
                <a:solidFill>
                  <a:srgbClr val="000000"/>
                </a:solidFill>
              </a:rPr>
              <a:t>the</a:t>
            </a:r>
            <a:r>
              <a:rPr lang="cs-CZ" sz="1300" i="1" dirty="0">
                <a:solidFill>
                  <a:srgbClr val="000000"/>
                </a:solidFill>
              </a:rPr>
              <a:t> free </a:t>
            </a:r>
            <a:r>
              <a:rPr lang="cs-CZ" sz="1300" i="1" dirty="0" err="1">
                <a:solidFill>
                  <a:srgbClr val="000000"/>
                </a:solidFill>
              </a:rPr>
              <a:t>encyclopedia</a:t>
            </a:r>
            <a:r>
              <a:rPr lang="cs-CZ" sz="1300" dirty="0">
                <a:solidFill>
                  <a:srgbClr val="000000"/>
                </a:solidFill>
              </a:rPr>
              <a:t> [online]. San Francisco (CA): </a:t>
            </a:r>
            <a:r>
              <a:rPr lang="cs-CZ" sz="1300" dirty="0" err="1">
                <a:solidFill>
                  <a:srgbClr val="000000"/>
                </a:solidFill>
              </a:rPr>
              <a:t>Wikimedia</a:t>
            </a:r>
            <a:r>
              <a:rPr lang="cs-CZ" sz="1300" dirty="0">
                <a:solidFill>
                  <a:srgbClr val="000000"/>
                </a:solidFill>
              </a:rPr>
              <a:t> </a:t>
            </a:r>
            <a:r>
              <a:rPr lang="cs-CZ" sz="1300" dirty="0" err="1">
                <a:solidFill>
                  <a:srgbClr val="000000"/>
                </a:solidFill>
              </a:rPr>
              <a:t>Foundation</a:t>
            </a:r>
            <a:r>
              <a:rPr lang="cs-CZ" sz="1300" dirty="0">
                <a:solidFill>
                  <a:srgbClr val="000000"/>
                </a:solidFill>
              </a:rPr>
              <a:t>, 2001- [cit. 2012-03-10]. Dostupné z: </a:t>
            </a:r>
            <a:r>
              <a:rPr lang="cs-CZ" sz="1300" dirty="0">
                <a:solidFill>
                  <a:srgbClr val="000000"/>
                </a:solidFill>
                <a:hlinkClick r:id="rId2"/>
              </a:rPr>
              <a:t>http://cs.wikipedia.org/wiki/Soubor:Narcissus_poeticus_(Habitus).</a:t>
            </a:r>
            <a:r>
              <a:rPr lang="cs-CZ" sz="1300" dirty="0" smtClean="0">
                <a:solidFill>
                  <a:srgbClr val="000000"/>
                </a:solidFill>
                <a:hlinkClick r:id="rId2"/>
              </a:rPr>
              <a:t>jpg</a:t>
            </a:r>
            <a:endParaRPr lang="cs-CZ" sz="1300" dirty="0" smtClean="0">
              <a:solidFill>
                <a:srgbClr val="000000"/>
              </a:solidFill>
            </a:endParaRPr>
          </a:p>
          <a:p>
            <a:pPr marL="82296" lvl="0" indent="0">
              <a:buClr>
                <a:srgbClr val="7E97AD"/>
              </a:buClr>
              <a:buNone/>
            </a:pPr>
            <a:r>
              <a:rPr lang="en-US" sz="1400" dirty="0"/>
              <a:t>A sunflower.jpg. In: </a:t>
            </a:r>
            <a:r>
              <a:rPr lang="en-US" sz="1400" i="1" dirty="0"/>
              <a:t>Wikipedia</a:t>
            </a:r>
            <a:r>
              <a:rPr lang="en-US" sz="1400" dirty="0"/>
              <a:t>: </a:t>
            </a:r>
            <a:r>
              <a:rPr lang="en-US" sz="1400" i="1" dirty="0"/>
              <a:t>the free encyclopedia</a:t>
            </a:r>
            <a:r>
              <a:rPr lang="en-US" sz="1400" dirty="0"/>
              <a:t> [online]. San Francisco (CA): Wikimedia Foundation, 2001- [cit. 2012-03-11]. </a:t>
            </a:r>
            <a:r>
              <a:rPr lang="en-US" sz="1400" dirty="0" err="1"/>
              <a:t>Dostupné</a:t>
            </a:r>
            <a:r>
              <a:rPr lang="en-US" sz="1400" dirty="0"/>
              <a:t> z: </a:t>
            </a:r>
            <a:r>
              <a:rPr lang="en-US" sz="1400" dirty="0">
                <a:hlinkClick r:id="rId3"/>
              </a:rPr>
              <a:t>http://</a:t>
            </a:r>
            <a:r>
              <a:rPr lang="en-US" sz="1400" dirty="0" smtClean="0">
                <a:hlinkClick r:id="rId3"/>
              </a:rPr>
              <a:t>cs.wikipedia.org/wiki/Soubor:A_sunflower.jpg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en-US" sz="1400" dirty="0"/>
              <a:t>Wheat field.jpg. In: </a:t>
            </a:r>
            <a:r>
              <a:rPr lang="en-US" sz="1400" i="1" dirty="0"/>
              <a:t>Wikipedia</a:t>
            </a:r>
            <a:r>
              <a:rPr lang="en-US" sz="1400" dirty="0"/>
              <a:t>: </a:t>
            </a:r>
            <a:r>
              <a:rPr lang="en-US" sz="1400" i="1" dirty="0"/>
              <a:t>the free encyclopedia</a:t>
            </a:r>
            <a:r>
              <a:rPr lang="en-US" sz="1400" dirty="0"/>
              <a:t> [online]. San Francisco (CA): Wikimedia Foundation, 2001- [cit. 2012-03-11]. </a:t>
            </a:r>
            <a:r>
              <a:rPr lang="en-US" sz="1400" dirty="0" err="1"/>
              <a:t>Dostupné</a:t>
            </a:r>
            <a:r>
              <a:rPr lang="en-US" sz="1400" dirty="0"/>
              <a:t> z: </a:t>
            </a:r>
            <a:r>
              <a:rPr lang="en-US" sz="1400" dirty="0">
                <a:hlinkClick r:id="rId4"/>
              </a:rPr>
              <a:t>http://</a:t>
            </a:r>
            <a:r>
              <a:rPr lang="en-US" sz="1400" dirty="0" smtClean="0">
                <a:hlinkClick r:id="rId4"/>
              </a:rPr>
              <a:t>cs.wikipedia.org/wiki/Soubor:Wheat_field.jpg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400" dirty="0" err="1"/>
              <a:t>Fragaria</a:t>
            </a:r>
            <a:r>
              <a:rPr lang="cs-CZ" sz="1400" dirty="0"/>
              <a:t> </a:t>
            </a:r>
            <a:r>
              <a:rPr lang="cs-CZ" sz="1400" dirty="0" err="1"/>
              <a:t>vesca</a:t>
            </a:r>
            <a:r>
              <a:rPr lang="cs-CZ" sz="1400" dirty="0"/>
              <a:t> </a:t>
            </a:r>
            <a:r>
              <a:rPr lang="cs-CZ" sz="1400" dirty="0" err="1"/>
              <a:t>close</a:t>
            </a:r>
            <a:r>
              <a:rPr lang="cs-CZ" sz="1400" dirty="0"/>
              <a:t>-up 4.jpg.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2012-03-11]. Dostupné z: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cs.wikipedia.org/wiki/Soubor:Fragaria_vesca_close-up_4.jpg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400" dirty="0" err="1"/>
              <a:t>Dryopteris</a:t>
            </a:r>
            <a:r>
              <a:rPr lang="cs-CZ" sz="1400" dirty="0"/>
              <a:t> </a:t>
            </a:r>
            <a:r>
              <a:rPr lang="cs-CZ" sz="1400" dirty="0" err="1"/>
              <a:t>filix</a:t>
            </a:r>
            <a:r>
              <a:rPr lang="cs-CZ" sz="1400" dirty="0"/>
              <a:t>-mas 001.jpg.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2012-03-11]. Dostupné z: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cs.wikipedia.org/wiki/Soubor:Dryopteris_filix-mas_001.jpg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400" dirty="0" err="1"/>
              <a:t>Kuusk</a:t>
            </a:r>
            <a:r>
              <a:rPr lang="cs-CZ" sz="1400" dirty="0"/>
              <a:t> </a:t>
            </a:r>
            <a:r>
              <a:rPr lang="cs-CZ" sz="1400" dirty="0" err="1"/>
              <a:t>Keila-Paldiski</a:t>
            </a:r>
            <a:r>
              <a:rPr lang="cs-CZ" sz="1400" dirty="0"/>
              <a:t> </a:t>
            </a:r>
            <a:r>
              <a:rPr lang="cs-CZ" sz="1400" dirty="0" err="1"/>
              <a:t>rdt</a:t>
            </a:r>
            <a:r>
              <a:rPr lang="cs-CZ" sz="1400" dirty="0"/>
              <a:t> ääres.jpg.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2012-03-11]. Dostupné z: </a:t>
            </a:r>
            <a:r>
              <a:rPr lang="cs-CZ" sz="1400" dirty="0">
                <a:hlinkClick r:id="rId7"/>
              </a:rPr>
              <a:t>http://cs.wikipedia.org/wiki/Soubor:Kuusk_Keila-Paldiski_rdt_%</a:t>
            </a:r>
            <a:r>
              <a:rPr lang="cs-CZ" sz="1400" dirty="0" smtClean="0">
                <a:hlinkClick r:id="rId7"/>
              </a:rPr>
              <a:t>C3%A4%C3%A4res.jpg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400" dirty="0" err="1"/>
              <a:t>Maple</a:t>
            </a:r>
            <a:r>
              <a:rPr lang="cs-CZ" sz="1400" dirty="0"/>
              <a:t> leaves.jpg.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2012-03-11]. Dostupné z: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cs.wikipedia.org/wiki/Soubor:Maple_leaves.jpg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400" dirty="0" err="1"/>
              <a:t>Taxus</a:t>
            </a:r>
            <a:r>
              <a:rPr lang="cs-CZ" sz="1400" dirty="0"/>
              <a:t> </a:t>
            </a:r>
            <a:r>
              <a:rPr lang="cs-CZ" sz="1400" dirty="0" err="1"/>
              <a:t>baccata</a:t>
            </a:r>
            <a:r>
              <a:rPr lang="cs-CZ" sz="1400" dirty="0"/>
              <a:t> 03 ies.jpg.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2012-03-11]. Dostupné z: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cs.wikipedia.org/wiki/Soubor:Taxus_baccata_03_ies.jpg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r>
              <a:rPr lang="cs-CZ" sz="1400" dirty="0" err="1"/>
              <a:t>Sipkovy</a:t>
            </a:r>
            <a:r>
              <a:rPr lang="cs-CZ" sz="1400" dirty="0"/>
              <a:t> ker.jpg.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2012-03-11]. Dostupné z: </a:t>
            </a: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cs.wikipedia.org/wiki/Soubor:Sipkovy_ker.jpg</a:t>
            </a: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endParaRPr lang="cs-CZ" sz="1400" dirty="0" smtClean="0"/>
          </a:p>
          <a:p>
            <a:pPr marL="82296" lvl="0" indent="0">
              <a:buClr>
                <a:srgbClr val="7E97AD"/>
              </a:buClr>
              <a:buNone/>
            </a:pPr>
            <a:endParaRPr lang="cs-CZ" sz="1300" dirty="0" smtClean="0">
              <a:solidFill>
                <a:srgbClr val="000000"/>
              </a:solidFill>
            </a:endParaRPr>
          </a:p>
          <a:p>
            <a:pPr marL="82296" lvl="0" indent="0">
              <a:buClr>
                <a:srgbClr val="7E97AD"/>
              </a:buClr>
              <a:buNone/>
            </a:pPr>
            <a:endParaRPr lang="cs-CZ" sz="13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7566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169</TotalTime>
  <Words>507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ZŠ Karla Klíče Hostinné AUTOR: Mgr. Lenka Stará NÁZEV: VY_32_INOVACE_12_B_14_Rostliny TÉMA: Rostliny ČÍSLO PROJEKTU: CZ.1.07/1.4.00/21.2131</vt:lpstr>
      <vt:lpstr>Snímek 2</vt:lpstr>
      <vt:lpstr>Mgr. Lenka Stará datum 11.3.2012 Určeno pro 1. ročník</vt:lpstr>
      <vt:lpstr>Rostliny</vt:lpstr>
      <vt:lpstr>Rostliny</vt:lpstr>
      <vt:lpstr>Rostliny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Karla Klíče Hostinné AUTOR: Mgr. Lenka Stará NÁZEV: VY_??_INOVACE_??_Jaro TÉMA: Jaro ČÍSLO PROJEKTU: CZ.1.07/1.4.00/21.2131</dc:title>
  <dc:creator>Lenka Stará</dc:creator>
  <cp:lastModifiedBy>Dum</cp:lastModifiedBy>
  <cp:revision>22</cp:revision>
  <dcterms:created xsi:type="dcterms:W3CDTF">2012-03-05T14:50:17Z</dcterms:created>
  <dcterms:modified xsi:type="dcterms:W3CDTF">2012-03-16T10:20:59Z</dcterms:modified>
</cp:coreProperties>
</file>