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7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3663124-986C-4B60-ADE9-3B2A0F34D1C0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B1BA5C9-F366-4133-9DCF-910EF221FB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://cs.wikipedia.org/wiki/Polder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hyperlink" Target="http://cs.wikipedia.org/wiki/Eifelovka" TargetMode="External"/><Relationship Id="rId4" Type="http://schemas.openxmlformats.org/officeDocument/2006/relationships/hyperlink" Target="http://cs.wikipedia.org/wiki/Stonehenge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topography_map.png" TargetMode="External"/><Relationship Id="rId2" Type="http://schemas.openxmlformats.org/officeDocument/2006/relationships/hyperlink" Target="http://cs.wikipedia.org/wiki/Soubor:Western-Europe-map.pn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2012-05-13_Nordsee-Luftbilder_DSCF8784.jpg" TargetMode="External"/><Relationship Id="rId5" Type="http://schemas.openxmlformats.org/officeDocument/2006/relationships/hyperlink" Target="http://cs.wikipedia.org/wiki/Soubor:Stonehenge2007_07_30.jpg" TargetMode="External"/><Relationship Id="rId4" Type="http://schemas.openxmlformats.org/officeDocument/2006/relationships/hyperlink" Target="http://cs.wikipedia.org/wiki/Soubor:Paris_-_Eiffelturm_und_Marsfeld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772400" cy="1470025"/>
          </a:xfrm>
        </p:spPr>
        <p:txBody>
          <a:bodyPr/>
          <a:lstStyle/>
          <a:p>
            <a:r>
              <a:rPr lang="cs-CZ" dirty="0" smtClean="0"/>
              <a:t>Západní Evropa</a:t>
            </a:r>
            <a:br>
              <a:rPr lang="cs-CZ" dirty="0" smtClean="0"/>
            </a:br>
            <a:r>
              <a:rPr lang="cs-CZ" dirty="0" smtClean="0"/>
              <a:t> VY_32_Inovace_03KR-7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204864"/>
            <a:ext cx="6400800" cy="1752600"/>
          </a:xfrm>
        </p:spPr>
        <p:txBody>
          <a:bodyPr/>
          <a:lstStyle/>
          <a:p>
            <a:r>
              <a:rPr lang="cs-CZ" dirty="0" err="1" smtClean="0">
                <a:solidFill>
                  <a:srgbClr val="FF9933"/>
                </a:solidFill>
              </a:rPr>
              <a:t>Mgr.Lenka</a:t>
            </a:r>
            <a:r>
              <a:rPr lang="cs-CZ" dirty="0" smtClean="0">
                <a:solidFill>
                  <a:srgbClr val="FF9933"/>
                </a:solidFill>
              </a:rPr>
              <a:t> Krčmářová</a:t>
            </a:r>
          </a:p>
          <a:p>
            <a:endParaRPr lang="cs-CZ" dirty="0" smtClean="0">
              <a:solidFill>
                <a:srgbClr val="FF9933"/>
              </a:solidFill>
            </a:endParaRPr>
          </a:p>
          <a:p>
            <a:r>
              <a:rPr lang="cs-CZ" dirty="0" smtClean="0">
                <a:solidFill>
                  <a:srgbClr val="FF9933"/>
                </a:solidFill>
              </a:rPr>
              <a:t>ZŠ a MŠ </a:t>
            </a:r>
            <a:r>
              <a:rPr lang="cs-CZ" dirty="0" err="1" smtClean="0">
                <a:solidFill>
                  <a:srgbClr val="FF9933"/>
                </a:solidFill>
              </a:rPr>
              <a:t>Nedašov</a:t>
            </a:r>
            <a:endParaRPr lang="cs-CZ" dirty="0" smtClean="0">
              <a:solidFill>
                <a:srgbClr val="FF9933"/>
              </a:solidFill>
            </a:endParaRPr>
          </a:p>
          <a:p>
            <a:endParaRPr lang="cs-CZ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530350" y="4292600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Seznámení s </a:t>
            </a:r>
            <a:r>
              <a:rPr lang="cs-CZ" dirty="0" err="1" smtClean="0"/>
              <a:t>s</a:t>
            </a:r>
            <a:r>
              <a:rPr lang="cs-CZ" dirty="0" smtClean="0"/>
              <a:t> regionem Západní Evropa, výklad spojený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zhotovení: listopad 2012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Lokalizuje na mapě daný region, určí jeho význam, přírodní i hospodářské poměry, stručně charakterizuje jednotlivé státy.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Západní Evropa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dirty="0" smtClean="0"/>
              <a:t>  620   kB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Západní Evropa</a:t>
            </a:r>
            <a:endParaRPr lang="cs-CZ" dirty="0"/>
          </a:p>
        </p:txBody>
      </p:sp>
      <p:pic>
        <p:nvPicPr>
          <p:cNvPr id="1026" name="Picture 2" descr="C:\Users\Krcmarova-NB\Desktop\Západní Evropa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490232" y="1672125"/>
            <a:ext cx="6163536" cy="4382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692696"/>
            <a:ext cx="40841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Vyhledej státy západní Evropy: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196752"/>
            <a:ext cx="6782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1.Británie, 2.Irsko, 3.Belgie, 4. Nizozemsko, 5.Lucembursko, 6.Francie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41490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237312"/>
            <a:ext cx="4667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Víte co znamená zkratka BENELUX?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Západní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nejvýznamnější politická a hospodářská oblast</a:t>
            </a:r>
          </a:p>
          <a:p>
            <a:pPr>
              <a:buNone/>
            </a:pPr>
            <a:r>
              <a:rPr lang="cs-CZ" dirty="0" smtClean="0"/>
              <a:t>    Evropy</a:t>
            </a:r>
          </a:p>
          <a:p>
            <a:pPr>
              <a:buFontTx/>
              <a:buChar char="-"/>
            </a:pPr>
            <a:r>
              <a:rPr lang="cs-CZ" dirty="0" smtClean="0"/>
              <a:t>vzniklo zde první centrum průmyslové revoluce</a:t>
            </a:r>
          </a:p>
          <a:p>
            <a:pPr>
              <a:buFontTx/>
              <a:buChar char="-"/>
            </a:pPr>
            <a:r>
              <a:rPr lang="cs-CZ" dirty="0" smtClean="0"/>
              <a:t>tady začala evropská integrace( EU)</a:t>
            </a:r>
          </a:p>
          <a:p>
            <a:pPr>
              <a:buFontTx/>
              <a:buChar char="-"/>
            </a:pPr>
            <a:r>
              <a:rPr lang="cs-CZ" dirty="0" smtClean="0"/>
              <a:t>státy s vyspělým a rozvinutým tržním hospodářstvím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Přírodní poměry: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000" dirty="0" smtClean="0"/>
              <a:t>Pracuj s mapou a doplň pohoří a nížiny.</a:t>
            </a: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3770908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411760" y="24208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5445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1988840"/>
            <a:ext cx="196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Skotská vysočina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2420888"/>
            <a:ext cx="2159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Francouzská nížina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2780928"/>
            <a:ext cx="823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Alpy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3212976"/>
            <a:ext cx="1236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Pyreneje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3645024"/>
            <a:ext cx="2639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Francouzské středohoří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1340768"/>
            <a:ext cx="1068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Kontrola: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Vodstvo:</a:t>
            </a:r>
            <a:br>
              <a:rPr lang="cs-CZ" dirty="0" smtClean="0"/>
            </a:br>
            <a:r>
              <a:rPr lang="cs-CZ" sz="2400" dirty="0" smtClean="0"/>
              <a:t>Správně přiřaď.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076056" y="4149080"/>
            <a:ext cx="180020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Temže </a:t>
            </a:r>
            <a:endParaRPr lang="cs-CZ" sz="2800" b="1" dirty="0"/>
          </a:p>
        </p:txBody>
      </p:sp>
      <p:sp>
        <p:nvSpPr>
          <p:cNvPr id="5" name="Elipsa 4"/>
          <p:cNvSpPr/>
          <p:nvPr/>
        </p:nvSpPr>
        <p:spPr>
          <a:xfrm>
            <a:off x="6588224" y="5517232"/>
            <a:ext cx="177849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Loira </a:t>
            </a:r>
            <a:endParaRPr lang="cs-CZ" sz="2800" b="1" dirty="0"/>
          </a:p>
        </p:txBody>
      </p:sp>
      <p:sp>
        <p:nvSpPr>
          <p:cNvPr id="6" name="Elipsa 5"/>
          <p:cNvSpPr/>
          <p:nvPr/>
        </p:nvSpPr>
        <p:spPr>
          <a:xfrm>
            <a:off x="2771800" y="5517232"/>
            <a:ext cx="1778496" cy="6926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Seina </a:t>
            </a:r>
            <a:endParaRPr lang="cs-CZ" sz="2800" b="1" dirty="0"/>
          </a:p>
        </p:txBody>
      </p:sp>
      <p:sp>
        <p:nvSpPr>
          <p:cNvPr id="7" name="Elipsa 6"/>
          <p:cNvSpPr/>
          <p:nvPr/>
        </p:nvSpPr>
        <p:spPr>
          <a:xfrm>
            <a:off x="467544" y="4437112"/>
            <a:ext cx="16344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Rýn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55576" y="1628800"/>
            <a:ext cx="1706488" cy="50405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Francie 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635896" y="1628800"/>
            <a:ext cx="1922512" cy="50405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Británie 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732240" y="1628800"/>
            <a:ext cx="2016224" cy="57606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Nizozemsko </a:t>
            </a:r>
            <a:endParaRPr lang="cs-CZ" sz="2800" b="1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283 -0.45097 " pathEditMode="relative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8.32562E-8 L 0.72448 -0.2729 " pathEditMode="relative" ptsTypes="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5.3284E-6 L -0.17326 -0.25186 " pathEditMode="relative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70213E-6 L -0.64566 -0.29371 " pathEditMode="relative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Víte že….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04656"/>
          </a:xfrm>
        </p:spPr>
        <p:txBody>
          <a:bodyPr/>
          <a:lstStyle/>
          <a:p>
            <a:r>
              <a:rPr lang="cs-CZ" dirty="0" smtClean="0"/>
              <a:t>v Anglii se zrodil nejpopulárnější sport světa</a:t>
            </a:r>
          </a:p>
          <a:p>
            <a:r>
              <a:rPr lang="cs-CZ" dirty="0" smtClean="0"/>
              <a:t>většina počítačových her vzniká v Irsku</a:t>
            </a:r>
          </a:p>
          <a:p>
            <a:r>
              <a:rPr lang="cs-CZ" dirty="0" smtClean="0"/>
              <a:t>třetina území Nizozemska leží pod úrovní moře</a:t>
            </a:r>
          </a:p>
          <a:p>
            <a:r>
              <a:rPr lang="cs-CZ" dirty="0" smtClean="0"/>
              <a:t>Belgii proslavily čokoládové pralinky</a:t>
            </a:r>
          </a:p>
          <a:p>
            <a:r>
              <a:rPr lang="cs-CZ" dirty="0" smtClean="0"/>
              <a:t>Česko a Lucembursko spojovala jedna historická osobnost</a:t>
            </a:r>
          </a:p>
          <a:p>
            <a:r>
              <a:rPr lang="cs-CZ" dirty="0" smtClean="0"/>
              <a:t>Paříž je světovým městem kultury a módy</a:t>
            </a:r>
            <a:endParaRPr lang="cs-CZ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Paris - Eiffelturm und Marsfeld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3527326" cy="3960440"/>
          </a:xfrm>
          <a:prstGeom prst="rect">
            <a:avLst/>
          </a:prstGeom>
          <a:noFill/>
        </p:spPr>
      </p:pic>
      <p:pic>
        <p:nvPicPr>
          <p:cNvPr id="3076" name="Picture 4" descr="Soubor:Stonehenge2007 07 3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04664"/>
            <a:ext cx="3875584" cy="25922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55976" y="2996952"/>
            <a:ext cx="43845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http://cs.wikipedia.org/wiki/Stonehenge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221088"/>
            <a:ext cx="4147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/>
              </a:rPr>
              <a:t>http://cs.wikipedia.org/wiki/Eifelovka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8" name="Picture 6" descr="Soubor:Netherlands, Zoetermeer, Zoetermeerse Meerpolder (1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933056"/>
            <a:ext cx="4451648" cy="275351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6021288"/>
            <a:ext cx="3484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7"/>
              </a:rPr>
              <a:t>http://cs.wikipedia.org/wiki/Polder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6093296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polder</a:t>
            </a:r>
            <a:endParaRPr lang="cs-CZ" b="1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r>
              <a:rPr lang="cs-CZ" sz="1400" dirty="0" smtClean="0"/>
              <a:t>Western-</a:t>
            </a:r>
            <a:r>
              <a:rPr lang="cs-CZ" sz="1400" dirty="0" err="1" smtClean="0"/>
              <a:t>Europe</a:t>
            </a:r>
            <a:r>
              <a:rPr lang="cs-CZ" sz="1400" dirty="0" smtClean="0"/>
              <a:t>-map.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2012-11-15]. Dostupné z: </a:t>
            </a:r>
            <a:r>
              <a:rPr lang="cs-CZ" sz="1400" dirty="0" smtClean="0">
                <a:hlinkClick r:id="rId2"/>
              </a:rPr>
              <a:t>http://cs.wikipedia.org/wiki/Soubor:Western-Europe-map.png</a:t>
            </a:r>
            <a:endParaRPr lang="cs-CZ" sz="1400" dirty="0" smtClean="0"/>
          </a:p>
          <a:p>
            <a:r>
              <a:rPr lang="cs-CZ" sz="1400" dirty="0" err="1" smtClean="0"/>
              <a:t>Europe</a:t>
            </a:r>
            <a:r>
              <a:rPr lang="cs-CZ" sz="1400" dirty="0" smtClean="0"/>
              <a:t> </a:t>
            </a:r>
            <a:r>
              <a:rPr lang="cs-CZ" sz="1400" dirty="0" err="1" smtClean="0"/>
              <a:t>topography</a:t>
            </a:r>
            <a:r>
              <a:rPr lang="cs-CZ" sz="1400" dirty="0" smtClean="0"/>
              <a:t> map.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2012-11-15]. Dostupné z: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smtClean="0">
                <a:hlinkClick r:id="rId3"/>
              </a:rPr>
              <a:t>://cs.wikipedia.org/wiki/Soubor:Europe_topography_map.png</a:t>
            </a:r>
            <a:endParaRPr lang="cs-CZ" sz="1400" dirty="0" smtClean="0"/>
          </a:p>
          <a:p>
            <a:r>
              <a:rPr lang="cs-CZ" sz="1400" dirty="0" smtClean="0"/>
              <a:t>Paris - </a:t>
            </a:r>
            <a:r>
              <a:rPr lang="cs-CZ" sz="1400" dirty="0" err="1" smtClean="0"/>
              <a:t>Eiffelturm</a:t>
            </a:r>
            <a:r>
              <a:rPr lang="cs-CZ" sz="1400" dirty="0" smtClean="0"/>
              <a:t> </a:t>
            </a:r>
            <a:r>
              <a:rPr lang="cs-CZ" sz="1400" dirty="0" err="1" smtClean="0"/>
              <a:t>und</a:t>
            </a:r>
            <a:r>
              <a:rPr lang="cs-CZ" sz="1400" dirty="0" smtClean="0"/>
              <a:t> Marsfeld2.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2012-11-15]. Dostupné z: </a:t>
            </a:r>
            <a:r>
              <a:rPr lang="cs-CZ" sz="1400" dirty="0" smtClean="0">
                <a:hlinkClick r:id="rId4"/>
              </a:rPr>
              <a:t>http://cs.wikipedia.org/wiki/Soubor:Paris_-_Eiffelturm_und_Marsfeld2.jpg</a:t>
            </a:r>
            <a:endParaRPr lang="cs-CZ" sz="1400" dirty="0" smtClean="0"/>
          </a:p>
          <a:p>
            <a:r>
              <a:rPr lang="cs-CZ" sz="1400" dirty="0" smtClean="0"/>
              <a:t>Stonehenge2007 07 30.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2012-11-15]. Dostupné z: </a:t>
            </a:r>
            <a:r>
              <a:rPr lang="cs-CZ" sz="1400" dirty="0" smtClean="0">
                <a:hlinkClick r:id="rId5"/>
              </a:rPr>
              <a:t>http://cs.wikipedia.org/wiki/Soubor:Stonehenge2007_07_30.jpg</a:t>
            </a:r>
            <a:endParaRPr lang="cs-CZ" sz="1400" dirty="0" smtClean="0"/>
          </a:p>
          <a:p>
            <a:r>
              <a:rPr lang="cs-CZ" sz="1400" dirty="0" smtClean="0"/>
              <a:t>2012-05-13 </a:t>
            </a:r>
            <a:r>
              <a:rPr lang="cs-CZ" sz="1400" dirty="0" err="1" smtClean="0"/>
              <a:t>Nordsee</a:t>
            </a:r>
            <a:r>
              <a:rPr lang="cs-CZ" sz="1400" dirty="0" smtClean="0"/>
              <a:t>-</a:t>
            </a:r>
            <a:r>
              <a:rPr lang="cs-CZ" sz="1400" dirty="0" err="1" smtClean="0"/>
              <a:t>Luftbilder</a:t>
            </a:r>
            <a:r>
              <a:rPr lang="cs-CZ" sz="1400" dirty="0" smtClean="0"/>
              <a:t> DSCF8784.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2012-11-15]. Dostupné z: </a:t>
            </a:r>
            <a:r>
              <a:rPr lang="cs-CZ" sz="1400" dirty="0" smtClean="0">
                <a:hlinkClick r:id="rId6"/>
              </a:rPr>
              <a:t>http://cs.wikipedia.org/wiki/Soubor:2012-05-13_Nordsee-Luftbilder_DSCF8784.jpg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</TotalTime>
  <Words>468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Arkýř</vt:lpstr>
      <vt:lpstr>Západní Evropa  VY_32_Inovace_03KR-7</vt:lpstr>
      <vt:lpstr>Anotace </vt:lpstr>
      <vt:lpstr>Západní Evropa</vt:lpstr>
      <vt:lpstr>Západní Evropa</vt:lpstr>
      <vt:lpstr>Přírodní poměry: Pracuj s mapou a doplň pohoří a nížiny.</vt:lpstr>
      <vt:lpstr>Vodstvo: Správně přiřaď.</vt:lpstr>
      <vt:lpstr>Víte že….</vt:lpstr>
      <vt:lpstr>Snímek 8</vt:lpstr>
      <vt:lpstr>Metodický list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  VY_32_Inovace_03KR-7</dc:title>
  <dc:creator>Krcmarova-NB</dc:creator>
  <cp:lastModifiedBy>Krcmarova-NB</cp:lastModifiedBy>
  <cp:revision>36</cp:revision>
  <dcterms:created xsi:type="dcterms:W3CDTF">2012-10-10T09:32:52Z</dcterms:created>
  <dcterms:modified xsi:type="dcterms:W3CDTF">2013-11-11T18:26:28Z</dcterms:modified>
</cp:coreProperties>
</file>