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sldIdLst>
    <p:sldId id="257" r:id="rId3"/>
    <p:sldId id="258" r:id="rId4"/>
    <p:sldId id="256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FF0000"/>
    <a:srgbClr val="80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13188-BB38-427F-B022-EFB4B6D1894D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82236-7451-4DDF-875F-F22CDF1FC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13188-BB38-427F-B022-EFB4B6D1894D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82236-7451-4DDF-875F-F22CDF1FC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13188-BB38-427F-B022-EFB4B6D1894D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82236-7451-4DDF-875F-F22CDF1FC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13188-BB38-427F-B022-EFB4B6D1894D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82236-7451-4DDF-875F-F22CDF1FC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13188-BB38-427F-B022-EFB4B6D1894D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82236-7451-4DDF-875F-F22CDF1FC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13188-BB38-427F-B022-EFB4B6D1894D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82236-7451-4DDF-875F-F22CDF1FC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13188-BB38-427F-B022-EFB4B6D1894D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82236-7451-4DDF-875F-F22CDF1FC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13188-BB38-427F-B022-EFB4B6D1894D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82236-7451-4DDF-875F-F22CDF1FC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13188-BB38-427F-B022-EFB4B6D1894D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82236-7451-4DDF-875F-F22CDF1FC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13188-BB38-427F-B022-EFB4B6D1894D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82236-7451-4DDF-875F-F22CDF1FC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13188-BB38-427F-B022-EFB4B6D1894D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82236-7451-4DDF-875F-F22CDF1FC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3913188-BB38-427F-B022-EFB4B6D1894D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2E82236-7451-4DDF-875F-F22CDF1FC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3913188-BB38-427F-B022-EFB4B6D1894D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2E82236-7451-4DDF-875F-F22CDF1FC7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3913188-BB38-427F-B022-EFB4B6D1894D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2E82236-7451-4DDF-875F-F22CDF1FC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13188-BB38-427F-B022-EFB4B6D1894D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82236-7451-4DDF-875F-F22CDF1FC7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13188-BB38-427F-B022-EFB4B6D1894D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82236-7451-4DDF-875F-F22CDF1FC7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3913188-BB38-427F-B022-EFB4B6D1894D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2E82236-7451-4DDF-875F-F22CDF1FC7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13188-BB38-427F-B022-EFB4B6D1894D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82236-7451-4DDF-875F-F22CDF1FC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3913188-BB38-427F-B022-EFB4B6D1894D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2E82236-7451-4DDF-875F-F22CDF1FC7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3913188-BB38-427F-B022-EFB4B6D1894D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2E82236-7451-4DDF-875F-F22CDF1FC7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13188-BB38-427F-B022-EFB4B6D1894D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82236-7451-4DDF-875F-F22CDF1FC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13188-BB38-427F-B022-EFB4B6D1894D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82236-7451-4DDF-875F-F22CDF1FC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913188-BB38-427F-B022-EFB4B6D1894D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E82236-7451-4DDF-875F-F22CDF1FC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3913188-BB38-427F-B022-EFB4B6D1894D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2E82236-7451-4DDF-875F-F22CDF1FC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83568" y="692696"/>
            <a:ext cx="7772400" cy="1470025"/>
          </a:xfrm>
        </p:spPr>
        <p:txBody>
          <a:bodyPr/>
          <a:lstStyle/>
          <a:p>
            <a:pPr algn="ctr"/>
            <a:r>
              <a:rPr lang="cs-CZ" dirty="0" smtClean="0"/>
              <a:t>Zeměpisné hrátky </a:t>
            </a:r>
            <a:br>
              <a:rPr lang="cs-CZ" dirty="0" smtClean="0"/>
            </a:br>
            <a:r>
              <a:rPr lang="cs-CZ" smtClean="0"/>
              <a:t> VY_32_Inovace_05KR-7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619672" y="2636912"/>
            <a:ext cx="6400800" cy="1752600"/>
          </a:xfrm>
        </p:spPr>
        <p:txBody>
          <a:bodyPr/>
          <a:lstStyle/>
          <a:p>
            <a:pPr algn="ctr"/>
            <a:r>
              <a:rPr lang="cs-CZ" dirty="0" err="1" smtClean="0"/>
              <a:t>Mgr.Lenka</a:t>
            </a:r>
            <a:r>
              <a:rPr lang="cs-CZ" dirty="0" smtClean="0"/>
              <a:t> Krčmářová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ZŠ a MŠ </a:t>
            </a:r>
            <a:r>
              <a:rPr lang="cs-CZ" dirty="0" err="1" smtClean="0"/>
              <a:t>Nedašov</a:t>
            </a:r>
            <a:endParaRPr lang="cs-CZ" dirty="0"/>
          </a:p>
        </p:txBody>
      </p:sp>
      <p:pic>
        <p:nvPicPr>
          <p:cNvPr id="5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619672" y="4725144"/>
            <a:ext cx="6083300" cy="1487488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>
            <a:normAutofit fontScale="90000"/>
          </a:bodyPr>
          <a:lstStyle/>
          <a:p>
            <a:pPr algn="l"/>
            <a:r>
              <a:rPr lang="cs-CZ" smtClean="0"/>
              <a:t>Anotace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052736"/>
            <a:ext cx="7467600" cy="5421216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Anotace:</a:t>
            </a:r>
            <a:r>
              <a:rPr lang="cs-CZ" b="1" dirty="0" smtClean="0"/>
              <a:t> </a:t>
            </a:r>
            <a:r>
              <a:rPr lang="cs-CZ" dirty="0" smtClean="0"/>
              <a:t>Opakování učiva spojené s aktivitou žáků při řešení zadaných úkolů, práce s mapou a učebnicí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Autor:</a:t>
            </a:r>
            <a:r>
              <a:rPr lang="cs-CZ" b="1" dirty="0" smtClean="0"/>
              <a:t> </a:t>
            </a:r>
            <a:r>
              <a:rPr lang="cs-CZ" dirty="0" err="1" smtClean="0"/>
              <a:t>Mgr.Lenka</a:t>
            </a:r>
            <a:r>
              <a:rPr lang="cs-CZ" dirty="0" smtClean="0"/>
              <a:t> Krčmářová</a:t>
            </a:r>
          </a:p>
          <a:p>
            <a:pPr>
              <a:lnSpc>
                <a:spcPct val="90000"/>
              </a:lnSpc>
              <a:buNone/>
            </a:pPr>
            <a:r>
              <a:rPr lang="cs-CZ" dirty="0" smtClean="0"/>
              <a:t>Datum zhotovení: říjen 2012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Jazyk:</a:t>
            </a:r>
            <a:r>
              <a:rPr lang="cs-CZ" b="1" dirty="0" smtClean="0"/>
              <a:t> </a:t>
            </a:r>
            <a:r>
              <a:rPr lang="cs-CZ" dirty="0" smtClean="0"/>
              <a:t>Čeština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Očekávaný výstup:</a:t>
            </a:r>
            <a:r>
              <a:rPr lang="cs-CZ" b="1" dirty="0" smtClean="0"/>
              <a:t> </a:t>
            </a:r>
            <a:r>
              <a:rPr lang="cs-CZ" dirty="0" smtClean="0"/>
              <a:t>Lokalizuje na mapě daný region, určí jeho význam, přírodní i hospodářské poměry, stručně charakterizuje jednotlivé státy.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Speciální vzdělávací potřeby:</a:t>
            </a:r>
            <a:r>
              <a:rPr lang="cs-CZ" dirty="0" smtClean="0"/>
              <a:t> žádné 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Klíčová slova:</a:t>
            </a:r>
            <a:r>
              <a:rPr lang="cs-CZ" b="1" dirty="0" smtClean="0"/>
              <a:t> </a:t>
            </a:r>
            <a:r>
              <a:rPr lang="cs-CZ" dirty="0" smtClean="0"/>
              <a:t>Evropa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Druh učebního materiálu</a:t>
            </a:r>
            <a:r>
              <a:rPr lang="cs-CZ" b="1" dirty="0" smtClean="0"/>
              <a:t>: </a:t>
            </a:r>
            <a:r>
              <a:rPr lang="cs-CZ" dirty="0" smtClean="0"/>
              <a:t>Prezentace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Druh </a:t>
            </a:r>
            <a:r>
              <a:rPr lang="cs-CZ" b="1" dirty="0" err="1" smtClean="0">
                <a:solidFill>
                  <a:srgbClr val="D0B804"/>
                </a:solidFill>
              </a:rPr>
              <a:t>interaktivity</a:t>
            </a:r>
            <a:r>
              <a:rPr lang="cs-CZ" b="1" dirty="0" smtClean="0">
                <a:solidFill>
                  <a:srgbClr val="D0B804"/>
                </a:solidFill>
              </a:rPr>
              <a:t>:</a:t>
            </a:r>
            <a:r>
              <a:rPr lang="cs-CZ" b="1" dirty="0" smtClean="0"/>
              <a:t>  </a:t>
            </a:r>
            <a:r>
              <a:rPr lang="cs-CZ" dirty="0" smtClean="0"/>
              <a:t>aktivita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Cílová skupina:</a:t>
            </a:r>
            <a:r>
              <a:rPr lang="cs-CZ" b="1" dirty="0" smtClean="0"/>
              <a:t> </a:t>
            </a:r>
            <a:r>
              <a:rPr lang="cs-CZ" dirty="0" smtClean="0"/>
              <a:t>Žák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Stupeň a typ vzdělávání:</a:t>
            </a:r>
            <a:r>
              <a:rPr lang="cs-CZ" b="1" dirty="0" smtClean="0"/>
              <a:t> </a:t>
            </a:r>
            <a:r>
              <a:rPr lang="cs-CZ" dirty="0" smtClean="0"/>
              <a:t>základní vzdělávání – 2.stupeň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Typická věková skupina:</a:t>
            </a:r>
            <a:r>
              <a:rPr lang="cs-CZ" b="1" dirty="0" smtClean="0"/>
              <a:t> </a:t>
            </a:r>
            <a:r>
              <a:rPr lang="cs-CZ" dirty="0" smtClean="0"/>
              <a:t>8.ročník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Celková velikost:</a:t>
            </a:r>
            <a:r>
              <a:rPr lang="cs-CZ" dirty="0" smtClean="0"/>
              <a:t>  224  kB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772816"/>
          </a:xfrm>
        </p:spPr>
        <p:txBody>
          <a:bodyPr>
            <a:normAutofit fontScale="90000"/>
          </a:bodyPr>
          <a:lstStyle/>
          <a:p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smtClean="0">
                <a:solidFill>
                  <a:srgbClr val="FF0000"/>
                </a:solidFill>
              </a:rPr>
              <a:t>ČTYŘSMĚRKA: vyškrtej dle nápovědy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200" dirty="0" smtClean="0"/>
              <a:t>1.nejvyšší hora Evropy, 2. pohoří mezi Španělskem a Francií, 3. nejdelší  řeka Evropy , 4. dlouhý a úzký mořský záliv , 5. Pohoří tvořící hranici mezi Evropou a Asii , 6. býčí zápasy , 7. Italské oblíbené jídlo, 8. značka aut vyráběných ve Francii, 9. hlavní město Řecka ,10. symbol Paříže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/>
              <a:t/>
            </a:r>
            <a:br>
              <a:rPr lang="cs-CZ" sz="2800" dirty="0"/>
            </a:br>
            <a:endParaRPr lang="cs-CZ" sz="28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59632" y="2060848"/>
          <a:ext cx="6096000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9" name="Přímá spojovací čára 8"/>
          <p:cNvCxnSpPr/>
          <p:nvPr/>
        </p:nvCxnSpPr>
        <p:spPr>
          <a:xfrm>
            <a:off x="1331640" y="2276872"/>
            <a:ext cx="1800200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2411760" y="3356992"/>
            <a:ext cx="4248472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1475656" y="3356992"/>
            <a:ext cx="0" cy="2664296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1979712" y="2564904"/>
            <a:ext cx="0" cy="1584176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flipH="1">
            <a:off x="2339752" y="4149080"/>
            <a:ext cx="4752528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2915816" y="4869160"/>
            <a:ext cx="2088232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7020272" y="2204864"/>
            <a:ext cx="0" cy="1584176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3419872" y="5589240"/>
            <a:ext cx="3240360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1403648" y="6381328"/>
            <a:ext cx="2808312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4860032" y="6309320"/>
            <a:ext cx="2232248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9208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/>
          <a:p>
            <a:pPr algn="ctr"/>
            <a:endParaRPr lang="cs-CZ" sz="2400" dirty="0" smtClean="0"/>
          </a:p>
          <a:p>
            <a:pPr algn="l"/>
            <a:r>
              <a:rPr lang="cs-CZ" sz="3100" b="1" dirty="0" smtClean="0">
                <a:solidFill>
                  <a:schemeClr val="tx1"/>
                </a:solidFill>
              </a:rPr>
              <a:t/>
            </a:r>
            <a:br>
              <a:rPr lang="cs-CZ" sz="3100" b="1" dirty="0" smtClean="0">
                <a:solidFill>
                  <a:schemeClr val="tx1"/>
                </a:solidFill>
              </a:rPr>
            </a:br>
            <a:r>
              <a:rPr lang="cs-CZ" sz="3100" b="1" dirty="0" smtClean="0">
                <a:solidFill>
                  <a:schemeClr val="tx1"/>
                </a:solidFill>
              </a:rPr>
              <a:t/>
            </a:r>
            <a:br>
              <a:rPr lang="cs-CZ" sz="3100" b="1" dirty="0" smtClean="0">
                <a:solidFill>
                  <a:schemeClr val="tx1"/>
                </a:solidFill>
              </a:rPr>
            </a:br>
            <a:r>
              <a:rPr lang="cs-CZ" sz="3100" b="1" dirty="0" smtClean="0">
                <a:solidFill>
                  <a:schemeClr val="tx1"/>
                </a:solidFill>
              </a:rPr>
              <a:t>Spoj údaje, které k sobě patří.</a:t>
            </a:r>
            <a:r>
              <a:rPr lang="cs-CZ" sz="2400" b="1" dirty="0" smtClean="0">
                <a:solidFill>
                  <a:schemeClr val="tx1"/>
                </a:solidFill>
              </a:rPr>
              <a:t/>
            </a:r>
            <a:br>
              <a:rPr lang="cs-CZ" sz="2400" b="1" dirty="0" smtClean="0">
                <a:solidFill>
                  <a:schemeClr val="tx1"/>
                </a:solidFill>
              </a:rPr>
            </a:br>
            <a:r>
              <a:rPr lang="cs-CZ" sz="2400" b="1" dirty="0">
                <a:solidFill>
                  <a:schemeClr val="tx1"/>
                </a:solidFill>
              </a:rPr>
              <a:t/>
            </a:r>
            <a:br>
              <a:rPr lang="cs-CZ" sz="2400" b="1" dirty="0">
                <a:solidFill>
                  <a:schemeClr val="tx1"/>
                </a:solidFill>
              </a:rPr>
            </a:br>
            <a:r>
              <a:rPr lang="cs-CZ" sz="2400" b="1" dirty="0" smtClean="0">
                <a:solidFill>
                  <a:schemeClr val="tx1"/>
                </a:solidFill>
              </a:rPr>
              <a:t/>
            </a:r>
            <a:br>
              <a:rPr lang="cs-CZ" sz="2400" b="1" dirty="0" smtClean="0">
                <a:solidFill>
                  <a:schemeClr val="tx1"/>
                </a:solidFill>
              </a:rPr>
            </a:b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419872" y="3501008"/>
            <a:ext cx="2088232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r>
              <a:rPr lang="cs-CZ" dirty="0" smtClean="0"/>
              <a:t>tundra</a:t>
            </a:r>
          </a:p>
          <a:p>
            <a:pPr algn="ctr"/>
            <a:endParaRPr lang="cs-CZ" dirty="0"/>
          </a:p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67544" y="1628800"/>
            <a:ext cx="2016224" cy="720080"/>
          </a:xfrm>
          <a:prstGeom prst="rect">
            <a:avLst/>
          </a:prstGeom>
          <a:solidFill>
            <a:srgbClr val="7030A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r>
              <a:rPr lang="cs-CZ" dirty="0"/>
              <a:t>s</a:t>
            </a:r>
            <a:r>
              <a:rPr lang="cs-CZ" dirty="0" smtClean="0"/>
              <a:t>everní Evropa</a:t>
            </a:r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39552" y="2924944"/>
            <a:ext cx="2160240" cy="648072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r>
              <a:rPr lang="cs-CZ" dirty="0" smtClean="0"/>
              <a:t>většina Evropy</a:t>
            </a:r>
          </a:p>
          <a:p>
            <a:pPr algn="ctr"/>
            <a:r>
              <a:rPr lang="cs-CZ" dirty="0" smtClean="0"/>
              <a:t> </a:t>
            </a:r>
          </a:p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275856" y="1844824"/>
            <a:ext cx="2160240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 smtClean="0"/>
          </a:p>
          <a:p>
            <a:endParaRPr lang="cs-CZ" dirty="0"/>
          </a:p>
          <a:p>
            <a:pPr algn="ctr"/>
            <a:r>
              <a:rPr lang="cs-CZ" dirty="0" smtClean="0"/>
              <a:t>les</a:t>
            </a:r>
          </a:p>
          <a:p>
            <a:pPr algn="ctr"/>
            <a:endParaRPr lang="cs-CZ" dirty="0" smtClean="0"/>
          </a:p>
          <a:p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95536" y="4005064"/>
            <a:ext cx="2304256" cy="648072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r>
              <a:rPr lang="cs-CZ" dirty="0" smtClean="0"/>
              <a:t>jihovýchodní Evropa</a:t>
            </a:r>
          </a:p>
          <a:p>
            <a:pPr algn="ctr"/>
            <a:endParaRPr lang="cs-CZ" dirty="0"/>
          </a:p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419872" y="4941168"/>
            <a:ext cx="2304256" cy="64807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r>
              <a:rPr lang="cs-CZ" dirty="0" smtClean="0"/>
              <a:t>step</a:t>
            </a:r>
          </a:p>
          <a:p>
            <a:pPr algn="ctr"/>
            <a:endParaRPr lang="cs-CZ" dirty="0"/>
          </a:p>
          <a:p>
            <a:pPr algn="ctr"/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95536" y="5229200"/>
            <a:ext cx="2304256" cy="72008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r>
              <a:rPr lang="cs-CZ" dirty="0" smtClean="0"/>
              <a:t>pobřeží Středozemního moře</a:t>
            </a:r>
          </a:p>
          <a:p>
            <a:pPr algn="ctr"/>
            <a:endParaRPr lang="cs-CZ" dirty="0"/>
          </a:p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868144" y="1700808"/>
            <a:ext cx="2520280" cy="648072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Jehličnaté,smíšené a listnaté lesy,los,srnec,vlk</a:t>
            </a:r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6372200" y="4077072"/>
            <a:ext cx="2304256" cy="720080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r>
              <a:rPr lang="cs-CZ" dirty="0" smtClean="0"/>
              <a:t>mechy, lišejníky, zakrslé  břízky, sob</a:t>
            </a:r>
          </a:p>
          <a:p>
            <a:pPr algn="ctr"/>
            <a:endParaRPr lang="cs-CZ" dirty="0"/>
          </a:p>
          <a:p>
            <a:pPr algn="ctr"/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6084168" y="5589240"/>
            <a:ext cx="2592288" cy="576064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r>
              <a:rPr lang="cs-CZ" dirty="0" smtClean="0"/>
              <a:t>Původně traviny,nyní pole</a:t>
            </a:r>
          </a:p>
          <a:p>
            <a:pPr algn="ctr"/>
            <a:endParaRPr lang="cs-CZ" dirty="0"/>
          </a:p>
          <a:p>
            <a:pPr algn="ctr"/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5868144" y="2780928"/>
            <a:ext cx="2880320" cy="914400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r>
              <a:rPr lang="cs-CZ" dirty="0" smtClean="0"/>
              <a:t>stále zelené keře, myrty, citrony, fíky, olivy</a:t>
            </a:r>
          </a:p>
          <a:p>
            <a:pPr algn="ctr"/>
            <a:endParaRPr lang="cs-CZ" dirty="0"/>
          </a:p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5.18519E-6 L 2.5E-6 0.15763 " pathEditMode="relative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181 0.05787 L 0.01181 -0.25185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55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7.40741E-7 L -1.38889E-6 -0.14699 " pathEditMode="relative" ptsTypes="AA">
                                      <p:cBhvr>
                                        <p:cTn id="1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2.59259E-6 L -5.55556E-7 0.17847 " pathEditMode="relative" ptsTypes="AA">
                                      <p:cBhvr>
                                        <p:cTn id="1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38889E-6 3.7037E-7 L 6.38889E-6 0.35695 " pathEditMode="relative" ptsTypes="AA">
                                      <p:cBhvr>
                                        <p:cTn id="1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3.33333E-6 L 2.5E-6 -0.35695 " pathEditMode="relative" ptsTypes="AA">
                                      <p:cBhvr>
                                        <p:cTn id="1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9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4.44444E-6 L 2.5E-6 -0.20995 " pathEditMode="relative" ptsTypes="AA">
                                      <p:cBhvr>
                                        <p:cTn id="2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2" grpId="0" animBg="1"/>
      <p:bldP spid="14" grpId="0" animBg="1"/>
      <p:bldP spid="17" grpId="0" animBg="1"/>
      <p:bldP spid="18" grpId="0" animBg="1"/>
      <p:bldP spid="21" grpId="0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20080"/>
          </a:xfrm>
          <a:solidFill>
            <a:schemeClr val="accent2"/>
          </a:solidFill>
        </p:spPr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rgbClr val="800000"/>
                </a:solidFill>
              </a:rPr>
              <a:t>Správně doplň.</a:t>
            </a:r>
            <a:endParaRPr lang="cs-CZ" dirty="0">
              <a:solidFill>
                <a:srgbClr val="8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256584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Který stát sousedí s Norskem a Finskem?</a:t>
            </a:r>
          </a:p>
          <a:p>
            <a:pPr>
              <a:buNone/>
            </a:pPr>
            <a:r>
              <a:rPr lang="cs-CZ" dirty="0" smtClean="0"/>
              <a:t>………………………………………………….....</a:t>
            </a:r>
          </a:p>
          <a:p>
            <a:pPr>
              <a:buNone/>
            </a:pPr>
            <a:r>
              <a:rPr lang="cs-CZ" dirty="0" smtClean="0"/>
              <a:t>Který stát leží na Apeninském poloostrově?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</a:t>
            </a:r>
          </a:p>
          <a:p>
            <a:pPr>
              <a:buNone/>
            </a:pPr>
            <a:r>
              <a:rPr lang="cs-CZ" dirty="0" smtClean="0"/>
              <a:t>Která stát jižní Evropy má jen jednoho souseda?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……………………………………………………….</a:t>
            </a:r>
          </a:p>
          <a:p>
            <a:pPr>
              <a:buNone/>
            </a:pPr>
            <a:r>
              <a:rPr lang="cs-CZ" dirty="0" smtClean="0"/>
              <a:t>Který stát sousedí s Belgií, Německem a Francií?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……………………………………………………….</a:t>
            </a:r>
          </a:p>
          <a:p>
            <a:pPr>
              <a:buNone/>
            </a:pPr>
            <a:r>
              <a:rPr lang="cs-CZ" dirty="0" smtClean="0"/>
              <a:t>Které moře oblévá zároveň Itálii a Chorvatsko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3968" y="1412776"/>
            <a:ext cx="15608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Švédsko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44008" y="2492896"/>
            <a:ext cx="11360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Itálie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51920" y="3429000"/>
            <a:ext cx="22786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Portugalsko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35896" y="4437112"/>
            <a:ext cx="25324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Lucembursko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851920" y="5445224"/>
            <a:ext cx="26420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Jaderské moře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chemeClr val="accent2"/>
          </a:solidFill>
        </p:spPr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rgbClr val="800000"/>
                </a:solidFill>
              </a:rPr>
              <a:t>Spoj správně.</a:t>
            </a:r>
            <a:endParaRPr lang="cs-CZ" dirty="0">
              <a:solidFill>
                <a:srgbClr val="8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686800" cy="5001419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Slované </a:t>
            </a:r>
            <a:r>
              <a:rPr lang="cs-CZ" sz="2800" dirty="0" smtClean="0"/>
              <a:t>                   Angličané, Němci, Švédové</a:t>
            </a:r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Germáni </a:t>
            </a:r>
            <a:r>
              <a:rPr lang="cs-CZ" sz="2800" dirty="0" smtClean="0"/>
              <a:t>                  Italové, Francouzi, Španělé, Portugalci</a:t>
            </a:r>
          </a:p>
          <a:p>
            <a:pPr>
              <a:buNone/>
            </a:pPr>
            <a:r>
              <a:rPr lang="cs-CZ" sz="2800" dirty="0" err="1" smtClean="0">
                <a:solidFill>
                  <a:srgbClr val="FF0000"/>
                </a:solidFill>
              </a:rPr>
              <a:t>Románi</a:t>
            </a:r>
            <a:r>
              <a:rPr lang="cs-CZ" sz="2800" dirty="0" smtClean="0">
                <a:solidFill>
                  <a:srgbClr val="FF0000"/>
                </a:solidFill>
              </a:rPr>
              <a:t>   </a:t>
            </a:r>
            <a:r>
              <a:rPr lang="cs-CZ" sz="2800" dirty="0" smtClean="0"/>
              <a:t>                  Poláci, Češi, Slováci, Bulhaři, Slovinci,  </a:t>
            </a:r>
          </a:p>
          <a:p>
            <a:pPr>
              <a:buNone/>
            </a:pPr>
            <a:r>
              <a:rPr lang="cs-CZ" sz="2800" dirty="0" smtClean="0"/>
              <a:t>                                  Srbové, Rusové   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Paříž                          </a:t>
            </a:r>
            <a:r>
              <a:rPr lang="cs-CZ" sz="2800" dirty="0" smtClean="0">
                <a:solidFill>
                  <a:srgbClr val="00B0F0"/>
                </a:solidFill>
              </a:rPr>
              <a:t>Dunaj</a:t>
            </a:r>
          </a:p>
          <a:p>
            <a:pPr>
              <a:buNone/>
            </a:pPr>
            <a:r>
              <a:rPr lang="cs-CZ" sz="2800" dirty="0" smtClean="0"/>
              <a:t>Budapešť                  </a:t>
            </a:r>
            <a:r>
              <a:rPr lang="cs-CZ" sz="2800" dirty="0" smtClean="0">
                <a:solidFill>
                  <a:srgbClr val="00B0F0"/>
                </a:solidFill>
              </a:rPr>
              <a:t>Temže</a:t>
            </a:r>
          </a:p>
          <a:p>
            <a:pPr>
              <a:buNone/>
            </a:pPr>
            <a:r>
              <a:rPr lang="cs-CZ" sz="2800" dirty="0" smtClean="0"/>
              <a:t>Varšava                     </a:t>
            </a:r>
            <a:r>
              <a:rPr lang="cs-CZ" sz="2800" dirty="0" smtClean="0">
                <a:solidFill>
                  <a:srgbClr val="00B0F0"/>
                </a:solidFill>
              </a:rPr>
              <a:t>Seina</a:t>
            </a:r>
          </a:p>
          <a:p>
            <a:pPr>
              <a:buNone/>
            </a:pPr>
            <a:r>
              <a:rPr lang="cs-CZ" sz="2800" dirty="0" smtClean="0"/>
              <a:t>Londýn                      </a:t>
            </a:r>
            <a:r>
              <a:rPr lang="cs-CZ" sz="2800" dirty="0" smtClean="0">
                <a:solidFill>
                  <a:srgbClr val="00B0F0"/>
                </a:solidFill>
              </a:rPr>
              <a:t>Visla</a:t>
            </a:r>
          </a:p>
          <a:p>
            <a:pPr>
              <a:buNone/>
            </a:pPr>
            <a:r>
              <a:rPr lang="cs-CZ" sz="2800" dirty="0" smtClean="0"/>
              <a:t>Řím                            </a:t>
            </a:r>
            <a:r>
              <a:rPr lang="cs-CZ" sz="2800" dirty="0" smtClean="0">
                <a:solidFill>
                  <a:srgbClr val="00B0F0"/>
                </a:solidFill>
              </a:rPr>
              <a:t>Tibera  </a:t>
            </a:r>
            <a:r>
              <a:rPr lang="cs-CZ" sz="2800" dirty="0" smtClean="0"/>
              <a:t>  </a:t>
            </a:r>
            <a:endParaRPr lang="cs-CZ" sz="2800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1763688" y="1412776"/>
            <a:ext cx="1512168" cy="122413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flipV="1">
            <a:off x="1835696" y="1412776"/>
            <a:ext cx="1440160" cy="57606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V="1">
            <a:off x="1691680" y="1844824"/>
            <a:ext cx="1584176" cy="64807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1475656" y="3717032"/>
            <a:ext cx="1800200" cy="93610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V="1">
            <a:off x="1979712" y="3717032"/>
            <a:ext cx="1368152" cy="43204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1763688" y="4653136"/>
            <a:ext cx="1656184" cy="50405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>
            <a:off x="1259632" y="5589240"/>
            <a:ext cx="2088232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1691680" y="4149080"/>
            <a:ext cx="1584176" cy="100811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48072"/>
          </a:xfrm>
          <a:solidFill>
            <a:schemeClr val="accent2"/>
          </a:solidFill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rgbClr val="800000"/>
                </a:solidFill>
              </a:rPr>
              <a:t>Poznej evropská města dle nápovědy.</a:t>
            </a:r>
            <a:endParaRPr lang="cs-CZ" sz="2800" dirty="0">
              <a:solidFill>
                <a:srgbClr val="8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472608"/>
          </a:xfrm>
        </p:spPr>
        <p:txBody>
          <a:bodyPr/>
          <a:lstStyle/>
          <a:p>
            <a:r>
              <a:rPr lang="cs-CZ" sz="2800" dirty="0" smtClean="0"/>
              <a:t>Po městě téměř nejezdí auta, lidé chodí pěšky nebo používají lodě. </a:t>
            </a:r>
            <a:r>
              <a:rPr lang="cs-CZ" sz="2800" dirty="0" smtClean="0">
                <a:solidFill>
                  <a:srgbClr val="FF0000"/>
                </a:solidFill>
              </a:rPr>
              <a:t>…………………………………. </a:t>
            </a:r>
          </a:p>
          <a:p>
            <a:r>
              <a:rPr lang="cs-CZ" sz="2800" dirty="0" smtClean="0"/>
              <a:t>Ve městě vás přivítají zvony </a:t>
            </a:r>
            <a:r>
              <a:rPr lang="cs-CZ" sz="2800" dirty="0" err="1" smtClean="0"/>
              <a:t>Big</a:t>
            </a:r>
            <a:r>
              <a:rPr lang="cs-CZ" sz="2800" dirty="0" smtClean="0"/>
              <a:t> </a:t>
            </a:r>
            <a:r>
              <a:rPr lang="cs-CZ" sz="2800" dirty="0" err="1" smtClean="0"/>
              <a:t>Benu</a:t>
            </a:r>
            <a:r>
              <a:rPr lang="cs-CZ" sz="2800" dirty="0" smtClean="0"/>
              <a:t>, zahlédnout můžete královnu. </a:t>
            </a:r>
            <a:r>
              <a:rPr lang="cs-CZ" sz="2800" dirty="0" smtClean="0">
                <a:solidFill>
                  <a:srgbClr val="FF0000"/>
                </a:solidFill>
              </a:rPr>
              <a:t>………………………  </a:t>
            </a:r>
          </a:p>
          <a:p>
            <a:r>
              <a:rPr lang="cs-CZ" sz="2800" dirty="0" smtClean="0"/>
              <a:t>Z ocelové věže vysoké přes 300 m máme město jako na dlani. </a:t>
            </a:r>
            <a:r>
              <a:rPr lang="cs-CZ" sz="2800" dirty="0" smtClean="0">
                <a:solidFill>
                  <a:srgbClr val="FF0000"/>
                </a:solidFill>
              </a:rPr>
              <a:t>……………………</a:t>
            </a:r>
          </a:p>
          <a:p>
            <a:r>
              <a:rPr lang="cs-CZ" sz="2800" dirty="0" smtClean="0"/>
              <a:t>Ve starověku městský stát, dnes metropole jihoevropského státu. </a:t>
            </a:r>
            <a:r>
              <a:rPr lang="cs-CZ" sz="2800" dirty="0" smtClean="0">
                <a:solidFill>
                  <a:srgbClr val="FF0000"/>
                </a:solidFill>
              </a:rPr>
              <a:t>………………………………….</a:t>
            </a:r>
          </a:p>
          <a:p>
            <a:r>
              <a:rPr lang="cs-CZ" sz="2800" dirty="0" smtClean="0"/>
              <a:t>Město, jehož slávu předpověděla kněžna Libuše.</a:t>
            </a:r>
          </a:p>
          <a:p>
            <a:pPr>
              <a:buNone/>
            </a:pPr>
            <a:r>
              <a:rPr lang="cs-CZ" sz="2800" dirty="0" smtClean="0"/>
              <a:t>     </a:t>
            </a:r>
            <a:r>
              <a:rPr lang="cs-CZ" sz="2800" dirty="0" smtClean="0">
                <a:solidFill>
                  <a:srgbClr val="FF0000"/>
                </a:solidFill>
              </a:rPr>
              <a:t>…………………………….</a:t>
            </a:r>
            <a:endParaRPr lang="cs-CZ" sz="2800" dirty="0" smtClean="0"/>
          </a:p>
          <a:p>
            <a:pPr>
              <a:buNone/>
            </a:pPr>
            <a:endParaRPr lang="cs-CZ" sz="2800" dirty="0" smtClean="0">
              <a:solidFill>
                <a:srgbClr val="FF0000"/>
              </a:solidFill>
            </a:endParaRP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endParaRPr lang="cs-CZ" sz="2800" dirty="0" smtClean="0"/>
          </a:p>
          <a:p>
            <a:pPr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35896" y="1268760"/>
            <a:ext cx="14557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FF00"/>
                </a:solidFill>
              </a:rPr>
              <a:t>Benátky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23928" y="2204864"/>
            <a:ext cx="13580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FF00"/>
                </a:solidFill>
              </a:rPr>
              <a:t>Londýn </a:t>
            </a:r>
            <a:endParaRPr lang="cs-CZ" sz="2800" b="1" dirty="0">
              <a:solidFill>
                <a:srgbClr val="00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71800" y="3140968"/>
            <a:ext cx="9984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FF00"/>
                </a:solidFill>
              </a:rPr>
              <a:t>Paříž</a:t>
            </a:r>
            <a:r>
              <a:rPr lang="cs-CZ" sz="3200" b="1" dirty="0" smtClean="0">
                <a:solidFill>
                  <a:srgbClr val="00FF00"/>
                </a:solidFill>
              </a:rPr>
              <a:t> </a:t>
            </a:r>
            <a:endParaRPr lang="cs-CZ" sz="3200" b="1" dirty="0">
              <a:solidFill>
                <a:srgbClr val="00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32040" y="4077072"/>
            <a:ext cx="11422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FF00"/>
                </a:solidFill>
              </a:rPr>
              <a:t>Atény</a:t>
            </a:r>
            <a:r>
              <a:rPr lang="cs-CZ" sz="3200" b="1" dirty="0" smtClean="0">
                <a:solidFill>
                  <a:srgbClr val="00FF00"/>
                </a:solidFill>
              </a:rPr>
              <a:t> </a:t>
            </a:r>
            <a:endParaRPr lang="cs-CZ" sz="3200" b="1" dirty="0">
              <a:solidFill>
                <a:srgbClr val="00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19672" y="5085184"/>
            <a:ext cx="11257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FF00"/>
                </a:solidFill>
              </a:rPr>
              <a:t>Praha </a:t>
            </a:r>
            <a:endParaRPr lang="cs-CZ" sz="2800" b="1" dirty="0">
              <a:solidFill>
                <a:srgbClr val="00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/>
          <a:lstStyle/>
          <a:p>
            <a:r>
              <a:rPr lang="cs-CZ" dirty="0" smtClean="0"/>
              <a:t>Metodický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7467600" cy="513318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Prezentace slouží k zopakování znalostí učiva</a:t>
            </a:r>
          </a:p>
          <a:p>
            <a:pPr>
              <a:buNone/>
            </a:pPr>
            <a:r>
              <a:rPr lang="cs-CZ" dirty="0" smtClean="0"/>
              <a:t>zeměpisu 8.ročníku. Žáci řeší zadané úkoly ve </a:t>
            </a:r>
          </a:p>
          <a:p>
            <a:pPr>
              <a:buNone/>
            </a:pPr>
            <a:r>
              <a:rPr lang="cs-CZ" dirty="0" smtClean="0"/>
              <a:t>skupinách nebo dvojicích. Součástí </a:t>
            </a:r>
            <a:r>
              <a:rPr lang="cs-CZ" smtClean="0"/>
              <a:t>je pracovní list.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425</TotalTime>
  <Words>482</Words>
  <Application>Microsoft Office PowerPoint</Application>
  <PresentationFormat>Předvádění na obrazovce (4:3)</PresentationFormat>
  <Paragraphs>250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sady Office</vt:lpstr>
      <vt:lpstr>Arkýř</vt:lpstr>
      <vt:lpstr>Zeměpisné hrátky   VY_32_Inovace_05KR-7</vt:lpstr>
      <vt:lpstr>Anotace</vt:lpstr>
      <vt:lpstr>    ČTYŘSMĚRKA: vyškrtej dle nápovědy 1.nejvyšší hora Evropy, 2. pohoří mezi Španělskem a Francií, 3. nejdelší  řeka Evropy , 4. dlouhý a úzký mořský záliv , 5. Pohoří tvořící hranici mezi Evropou a Asii , 6. býčí zápasy , 7. Italské oblíbené jídlo, 8. značka aut vyráběných ve Francii, 9. hlavní město Řecka ,10. symbol Paříže    </vt:lpstr>
      <vt:lpstr>   Spoj údaje, které k sobě patří.   </vt:lpstr>
      <vt:lpstr>Správně doplň.</vt:lpstr>
      <vt:lpstr>Spoj správně.</vt:lpstr>
      <vt:lpstr>Poznej evropská města dle nápovědy.</vt:lpstr>
      <vt:lpstr>Metodický list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OSMISMĚRKA: vyškrtej dle nápovědy 1.nejvyšší hora Evropy,2. pohoří mezi Španělskem a Francií,3. nejdelší  řeka Evropy ,4</dc:title>
  <dc:creator>Krcmarova-NB</dc:creator>
  <cp:lastModifiedBy>Krcmarova-NB</cp:lastModifiedBy>
  <cp:revision>49</cp:revision>
  <dcterms:created xsi:type="dcterms:W3CDTF">2012-10-15T08:24:55Z</dcterms:created>
  <dcterms:modified xsi:type="dcterms:W3CDTF">2013-11-12T15:21:28Z</dcterms:modified>
</cp:coreProperties>
</file>