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drawings/drawing2.xml" ContentType="application/vnd.openxmlformats-officedocument.drawingml.chartshapes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10.xml" ContentType="application/vnd.openxmlformats-officedocument.presentationml.slideLayout+xml"/>
  <Default Extension="xlsx" ContentType="application/vnd.openxmlformats-officedocument.spreadsheetml.sheet"/>
  <Override PartName="/ppt/charts/chart3.xml" ContentType="application/vnd.openxmlformats-officedocument.drawingml.char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Default Extension="png" ContentType="image/png"/>
  <Override PartName="/ppt/drawings/drawing3.xml" ContentType="application/vnd.openxmlformats-officedocument.drawingml.chartshapes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drawings/drawing1.xml" ContentType="application/vnd.openxmlformats-officedocument.drawingml.chartshapes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slideLayouts/slideLayout25.xml" ContentType="application/vnd.openxmlformats-officedocument.presentationml.slideLayout+xml"/>
  <Override PartName="/ppt/presentation.xml" ContentType="application/vnd.openxmlformats-officedocument.presentationml.slideshow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72" r:id="rId2"/>
    <p:sldMasterId id="2147483684" r:id="rId3"/>
  </p:sldMasterIdLst>
  <p:sldIdLst>
    <p:sldId id="260" r:id="rId4"/>
    <p:sldId id="261" r:id="rId5"/>
    <p:sldId id="262" r:id="rId6"/>
    <p:sldId id="256" r:id="rId7"/>
    <p:sldId id="257" r:id="rId8"/>
    <p:sldId id="258" r:id="rId9"/>
    <p:sldId id="263" r:id="rId10"/>
    <p:sldId id="267" r:id="rId11"/>
    <p:sldId id="266" r:id="rId12"/>
    <p:sldId id="264" r:id="rId13"/>
    <p:sldId id="265" r:id="rId14"/>
    <p:sldId id="268" r:id="rId15"/>
    <p:sldId id="25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50021"/>
    <a:srgbClr val="FF696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96" y="-4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theme" Target="theme/theme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charts/_rels/chart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.xml"/><Relationship Id="rId1" Type="http://schemas.openxmlformats.org/officeDocument/2006/relationships/package" Target="../embeddings/List_aplikace_Microsoft_Office_Excel1.xlsx"/></Relationships>
</file>

<file path=ppt/charts/_rels/chart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.xml"/><Relationship Id="rId1" Type="http://schemas.openxmlformats.org/officeDocument/2006/relationships/package" Target="../embeddings/List_aplikace_Microsoft_Office_Excel2.xlsx"/></Relationships>
</file>

<file path=ppt/charts/_rels/chart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.xml"/><Relationship Id="rId1" Type="http://schemas.openxmlformats.org/officeDocument/2006/relationships/package" Target="../embeddings/List_aplikace_Microsoft_Office_Excel3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autoTitleDeleted val="1"/>
    <c:plotArea>
      <c:layout/>
      <c:pie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Prodej</c:v>
                </c:pt>
              </c:strCache>
            </c:strRef>
          </c:tx>
          <c:spPr>
            <a:solidFill>
              <a:srgbClr val="FFFF00"/>
            </a:solidFill>
          </c:spPr>
          <c:dPt>
            <c:idx val="0"/>
            <c:spPr>
              <a:solidFill>
                <a:srgbClr val="A50021"/>
              </a:solidFill>
              <a:ln>
                <a:solidFill>
                  <a:srgbClr val="A50021"/>
                </a:solidFill>
              </a:ln>
            </c:spPr>
          </c:dPt>
          <c:cat>
            <c:strRef>
              <c:f>List1!$A$2:$A$5</c:f>
              <c:strCache>
                <c:ptCount val="4"/>
                <c:pt idx="0">
                  <c:v>1. čtvrt.</c:v>
                </c:pt>
                <c:pt idx="3">
                  <c:v>4. čtvrt.</c:v>
                </c:pt>
              </c:strCache>
            </c:strRef>
          </c:cat>
          <c:val>
            <c:numRef>
              <c:f>List1!$B$2:$B$5</c:f>
              <c:numCache>
                <c:formatCode>General</c:formatCode>
                <c:ptCount val="4"/>
                <c:pt idx="0">
                  <c:v>25</c:v>
                </c:pt>
                <c:pt idx="3">
                  <c:v>75</c:v>
                </c:pt>
              </c:numCache>
            </c:numRef>
          </c:val>
        </c:ser>
        <c:firstSliceAng val="0"/>
      </c:pieChart>
    </c:plotArea>
    <c:plotVisOnly val="1"/>
  </c:chart>
  <c:txPr>
    <a:bodyPr/>
    <a:lstStyle/>
    <a:p>
      <a:pPr>
        <a:defRPr sz="1800"/>
      </a:pPr>
      <a:endParaRPr lang="cs-CZ"/>
    </a:p>
  </c:txPr>
  <c:externalData r:id="rId1"/>
  <c:userShapes r:id="rId2"/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autoTitleDeleted val="1"/>
    <c:plotArea>
      <c:layout/>
      <c:pie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Prodej</c:v>
                </c:pt>
              </c:strCache>
            </c:strRef>
          </c:tx>
          <c:spPr>
            <a:solidFill>
              <a:srgbClr val="FFFF00"/>
            </a:solidFill>
          </c:spPr>
          <c:dPt>
            <c:idx val="0"/>
            <c:spPr>
              <a:solidFill>
                <a:srgbClr val="A50021"/>
              </a:solidFill>
            </c:spPr>
          </c:dPt>
          <c:cat>
            <c:strRef>
              <c:f>List1!$A$2:$A$5</c:f>
              <c:strCache>
                <c:ptCount val="2"/>
                <c:pt idx="0">
                  <c:v>1. čtvrt.</c:v>
                </c:pt>
                <c:pt idx="1">
                  <c:v>2. čtvrt.</c:v>
                </c:pt>
              </c:strCache>
            </c:strRef>
          </c:cat>
          <c:val>
            <c:numRef>
              <c:f>List1!$B$2:$B$5</c:f>
              <c:numCache>
                <c:formatCode>General</c:formatCode>
                <c:ptCount val="4"/>
                <c:pt idx="0">
                  <c:v>75</c:v>
                </c:pt>
                <c:pt idx="1">
                  <c:v>25</c:v>
                </c:pt>
              </c:numCache>
            </c:numRef>
          </c:val>
        </c:ser>
        <c:firstSliceAng val="0"/>
      </c:pieChart>
    </c:plotArea>
    <c:plotVisOnly val="1"/>
  </c:chart>
  <c:txPr>
    <a:bodyPr/>
    <a:lstStyle/>
    <a:p>
      <a:pPr>
        <a:defRPr sz="1800"/>
      </a:pPr>
      <a:endParaRPr lang="cs-CZ"/>
    </a:p>
  </c:txPr>
  <c:externalData r:id="rId1"/>
  <c:userShapes r:id="rId2"/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autoTitleDeleted val="1"/>
    <c:plotArea>
      <c:layout/>
      <c:pie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Prodej</c:v>
                </c:pt>
              </c:strCache>
            </c:strRef>
          </c:tx>
          <c:spPr>
            <a:solidFill>
              <a:srgbClr val="A50021"/>
            </a:solidFill>
          </c:spPr>
          <c:dPt>
            <c:idx val="1"/>
            <c:spPr>
              <a:solidFill>
                <a:srgbClr val="FFFF00"/>
              </a:solidFill>
            </c:spPr>
          </c:dPt>
          <c:cat>
            <c:strRef>
              <c:f>List1!$A$2:$A$5</c:f>
              <c:strCache>
                <c:ptCount val="2"/>
                <c:pt idx="0">
                  <c:v>1. čtvrt.</c:v>
                </c:pt>
                <c:pt idx="1">
                  <c:v>2. čtvrt.</c:v>
                </c:pt>
              </c:strCache>
            </c:strRef>
          </c:cat>
          <c:val>
            <c:numRef>
              <c:f>List1!$B$2:$B$5</c:f>
              <c:numCache>
                <c:formatCode>General</c:formatCode>
                <c:ptCount val="4"/>
                <c:pt idx="0">
                  <c:v>80</c:v>
                </c:pt>
                <c:pt idx="1">
                  <c:v>20</c:v>
                </c:pt>
              </c:numCache>
            </c:numRef>
          </c:val>
        </c:ser>
        <c:firstSliceAng val="0"/>
      </c:pieChart>
    </c:plotArea>
    <c:plotVisOnly val="1"/>
  </c:chart>
  <c:txPr>
    <a:bodyPr/>
    <a:lstStyle/>
    <a:p>
      <a:pPr>
        <a:defRPr sz="1800"/>
      </a:pPr>
      <a:endParaRPr lang="cs-CZ"/>
    </a:p>
  </c:txPr>
  <c:externalData r:id="rId1"/>
  <c:userShapes r:id="rId2"/>
</c:chartSpace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0.61173</cdr:x>
      <cdr:y>0.13976</cdr:y>
    </cdr:from>
    <cdr:to>
      <cdr:x>0.98165</cdr:x>
      <cdr:y>0.58346</cdr:y>
    </cdr:to>
    <cdr:sp macro="" textlink="">
      <cdr:nvSpPr>
        <cdr:cNvPr id="2" name="TextovéPole 1"/>
        <cdr:cNvSpPr txBox="1"/>
      </cdr:nvSpPr>
      <cdr:spPr>
        <a:xfrm xmlns:a="http://schemas.openxmlformats.org/drawingml/2006/main">
          <a:off x="1512168" y="288032"/>
          <a:ext cx="914400" cy="91440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endParaRPr lang="cs-CZ" sz="1100" dirty="0"/>
        </a:p>
      </cdr:txBody>
    </cdr:sp>
  </cdr:relSizeAnchor>
  <cdr:relSizeAnchor xmlns:cdr="http://schemas.openxmlformats.org/drawingml/2006/chartDrawing">
    <cdr:from>
      <cdr:x>0.55347</cdr:x>
      <cdr:y>0.27953</cdr:y>
    </cdr:from>
    <cdr:to>
      <cdr:x>0.92339</cdr:x>
      <cdr:y>0.72323</cdr:y>
    </cdr:to>
    <cdr:sp macro="" textlink="">
      <cdr:nvSpPr>
        <cdr:cNvPr id="3" name="TextovéPole 2"/>
        <cdr:cNvSpPr txBox="1"/>
      </cdr:nvSpPr>
      <cdr:spPr>
        <a:xfrm xmlns:a="http://schemas.openxmlformats.org/drawingml/2006/main">
          <a:off x="1368152" y="576064"/>
          <a:ext cx="914400" cy="91440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r>
            <a:rPr lang="cs-CZ" sz="1800" b="1" dirty="0" smtClean="0"/>
            <a:t>25%</a:t>
          </a:r>
          <a:endParaRPr lang="cs-CZ" sz="1800" b="1" dirty="0"/>
        </a:p>
      </cdr:txBody>
    </cdr:sp>
  </cdr:relSizeAnchor>
</c:userShapes>
</file>

<file path=ppt/drawings/drawing2.xml><?xml version="1.0" encoding="utf-8"?>
<c:userShapes xmlns:c="http://schemas.openxmlformats.org/drawingml/2006/chart">
  <cdr:relSizeAnchor xmlns:cdr="http://schemas.openxmlformats.org/drawingml/2006/chartDrawing">
    <cdr:from>
      <cdr:x>0.5</cdr:x>
      <cdr:y>0.26008</cdr:y>
    </cdr:from>
    <cdr:to>
      <cdr:x>0.80235</cdr:x>
      <cdr:y>0.69468</cdr:y>
    </cdr:to>
    <cdr:sp macro="" textlink="">
      <cdr:nvSpPr>
        <cdr:cNvPr id="3" name="TextovéPole 2"/>
        <cdr:cNvSpPr txBox="1"/>
      </cdr:nvSpPr>
      <cdr:spPr>
        <a:xfrm xmlns:a="http://schemas.openxmlformats.org/drawingml/2006/main">
          <a:off x="1512168" y="547216"/>
          <a:ext cx="914400" cy="91440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r>
            <a:rPr lang="cs-CZ" sz="2000" b="1" dirty="0" smtClean="0"/>
            <a:t>75%</a:t>
          </a:r>
          <a:endParaRPr lang="cs-CZ" sz="2000" b="1" dirty="0"/>
        </a:p>
      </cdr:txBody>
    </cdr:sp>
  </cdr:relSizeAnchor>
</c:userShapes>
</file>

<file path=ppt/drawings/drawing3.xml><?xml version="1.0" encoding="utf-8"?>
<c:userShapes xmlns:c="http://schemas.openxmlformats.org/drawingml/2006/chart">
  <cdr:relSizeAnchor xmlns:cdr="http://schemas.openxmlformats.org/drawingml/2006/chartDrawing">
    <cdr:from>
      <cdr:x>0.58653</cdr:x>
      <cdr:y>0.38384</cdr:y>
    </cdr:from>
    <cdr:to>
      <cdr:x>0.87299</cdr:x>
      <cdr:y>0.80406</cdr:y>
    </cdr:to>
    <cdr:sp macro="" textlink="">
      <cdr:nvSpPr>
        <cdr:cNvPr id="2" name="TextovéPole 1"/>
        <cdr:cNvSpPr txBox="1"/>
      </cdr:nvSpPr>
      <cdr:spPr>
        <a:xfrm xmlns:a="http://schemas.openxmlformats.org/drawingml/2006/main">
          <a:off x="1872208" y="835248"/>
          <a:ext cx="914400" cy="91440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r>
            <a:rPr lang="cs-CZ" sz="1800" b="1" dirty="0" smtClean="0"/>
            <a:t>80%</a:t>
          </a:r>
          <a:endParaRPr lang="cs-CZ" sz="1800" b="1" dirty="0"/>
        </a:p>
      </cdr:txBody>
    </cdr:sp>
  </cdr:relSizeAnchor>
</c:userShap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8B2D30-CFD3-46E7-9E6B-45E8614E191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982110-7D3A-4ED8-9440-808D4D46CC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8B2D30-CFD3-46E7-9E6B-45E8614E191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982110-7D3A-4ED8-9440-808D4D46CC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8B2D30-CFD3-46E7-9E6B-45E8614E191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982110-7D3A-4ED8-9440-808D4D46CC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8B2D30-CFD3-46E7-9E6B-45E8614E191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982110-7D3A-4ED8-9440-808D4D46CC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8B2D30-CFD3-46E7-9E6B-45E8614E191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982110-7D3A-4ED8-9440-808D4D46CC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8B2D30-CFD3-46E7-9E6B-45E8614E191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982110-7D3A-4ED8-9440-808D4D46CC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8B2D30-CFD3-46E7-9E6B-45E8614E191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982110-7D3A-4ED8-9440-808D4D46CC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8B2D30-CFD3-46E7-9E6B-45E8614E191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982110-7D3A-4ED8-9440-808D4D46CC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8B2D30-CFD3-46E7-9E6B-45E8614E191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982110-7D3A-4ED8-9440-808D4D46CC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8B2D30-CFD3-46E7-9E6B-45E8614E191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982110-7D3A-4ED8-9440-808D4D46CC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8B2D30-CFD3-46E7-9E6B-45E8614E191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982110-7D3A-4ED8-9440-808D4D46CC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818B2D30-CFD3-46E7-9E6B-45E8614E191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1E982110-7D3A-4ED8-9440-808D4D46CC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18B2D30-CFD3-46E7-9E6B-45E8614E191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1E982110-7D3A-4ED8-9440-808D4D46CC7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818B2D30-CFD3-46E7-9E6B-45E8614E191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1E982110-7D3A-4ED8-9440-808D4D46CC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8B2D30-CFD3-46E7-9E6B-45E8614E191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982110-7D3A-4ED8-9440-808D4D46CC7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8B2D30-CFD3-46E7-9E6B-45E8614E191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982110-7D3A-4ED8-9440-808D4D46CC7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18B2D30-CFD3-46E7-9E6B-45E8614E191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1E982110-7D3A-4ED8-9440-808D4D46CC7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8B2D30-CFD3-46E7-9E6B-45E8614E191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982110-7D3A-4ED8-9440-808D4D46CC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18B2D30-CFD3-46E7-9E6B-45E8614E191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1E982110-7D3A-4ED8-9440-808D4D46CC7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18B2D30-CFD3-46E7-9E6B-45E8614E191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1E982110-7D3A-4ED8-9440-808D4D46CC7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8B2D30-CFD3-46E7-9E6B-45E8614E191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982110-7D3A-4ED8-9440-808D4D46CC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8B2D30-CFD3-46E7-9E6B-45E8614E191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982110-7D3A-4ED8-9440-808D4D46CC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818B2D30-CFD3-46E7-9E6B-45E8614E191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1E982110-7D3A-4ED8-9440-808D4D46CC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18B2D30-CFD3-46E7-9E6B-45E8614E191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1E982110-7D3A-4ED8-9440-808D4D46CC7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818B2D30-CFD3-46E7-9E6B-45E8614E191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1E982110-7D3A-4ED8-9440-808D4D46CC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8B2D30-CFD3-46E7-9E6B-45E8614E191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982110-7D3A-4ED8-9440-808D4D46CC7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8B2D30-CFD3-46E7-9E6B-45E8614E191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982110-7D3A-4ED8-9440-808D4D46CC7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18B2D30-CFD3-46E7-9E6B-45E8614E191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1E982110-7D3A-4ED8-9440-808D4D46CC7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8B2D30-CFD3-46E7-9E6B-45E8614E191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982110-7D3A-4ED8-9440-808D4D46CC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18B2D30-CFD3-46E7-9E6B-45E8614E191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1E982110-7D3A-4ED8-9440-808D4D46CC7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18B2D30-CFD3-46E7-9E6B-45E8614E191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1E982110-7D3A-4ED8-9440-808D4D46CC7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8B2D30-CFD3-46E7-9E6B-45E8614E191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982110-7D3A-4ED8-9440-808D4D46CC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8B2D30-CFD3-46E7-9E6B-45E8614E191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982110-7D3A-4ED8-9440-808D4D46CC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8B2D30-CFD3-46E7-9E6B-45E8614E191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982110-7D3A-4ED8-9440-808D4D46CC7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818B2D30-CFD3-46E7-9E6B-45E8614E191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1E982110-7D3A-4ED8-9440-808D4D46CC7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818B2D30-CFD3-46E7-9E6B-45E8614E191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1E982110-7D3A-4ED8-9440-808D4D46CC7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Relationship Id="rId4" Type="http://schemas.openxmlformats.org/officeDocument/2006/relationships/chart" Target="../charts/char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hyperlink" Target="http://www.youtube.com/watch?v=uc2h6S4RZc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Spb_collage.JPG" TargetMode="External"/><Relationship Id="rId3" Type="http://schemas.openxmlformats.org/officeDocument/2006/relationships/hyperlink" Target="http://cs.wikipedia.org/wiki/Soubor:StBasile_SpasskayaTower_Red_Square_Moscow.hires.jpg" TargetMode="External"/><Relationship Id="rId7" Type="http://schemas.openxmlformats.org/officeDocument/2006/relationships/hyperlink" Target="http://cs.wikipedia.org/wiki/Soubor:Vydubychi_Monastery_2008(Kiev).JPG" TargetMode="External"/><Relationship Id="rId2" Type="http://schemas.openxmlformats.org/officeDocument/2006/relationships/hyperlink" Target="http://cs.wikipedia.org/wiki/Soubor:Republics_of_the_USSR.svg" TargetMode="External"/><Relationship Id="rId1" Type="http://schemas.openxmlformats.org/officeDocument/2006/relationships/slideLayout" Target="../slideLayouts/slideLayout24.xml"/><Relationship Id="rId6" Type="http://schemas.openxmlformats.org/officeDocument/2006/relationships/hyperlink" Target="http://www.bigmenu.cz/wimg/rusko3.jpg" TargetMode="External"/><Relationship Id="rId5" Type="http://schemas.openxmlformats.org/officeDocument/2006/relationships/hyperlink" Target="http://cs.wikipedia.org/wiki/Soubor:Russian-Matroshka_no_bg.jpg" TargetMode="External"/><Relationship Id="rId4" Type="http://schemas.openxmlformats.org/officeDocument/2006/relationships/hyperlink" Target="http://cs.wikipedia.org/wiki/Soubor:St_Basils_Cathedral-500px.jpg" TargetMode="External"/><Relationship Id="rId9" Type="http://schemas.openxmlformats.org/officeDocument/2006/relationships/hyperlink" Target="http://cs.wikipedia.org/wiki/Soubor:%D0%91%D0%BE%D1%80%D1%89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683568" y="476672"/>
            <a:ext cx="7772400" cy="1512167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Východní Evropa</a:t>
            </a:r>
            <a:r>
              <a:rPr lang="cs-CZ" smtClean="0">
                <a:solidFill>
                  <a:srgbClr val="FF0000"/>
                </a:solidFill>
              </a:rPr>
              <a:t/>
            </a:r>
            <a:br>
              <a:rPr lang="cs-CZ" smtClean="0">
                <a:solidFill>
                  <a:srgbClr val="FF0000"/>
                </a:solidFill>
              </a:rPr>
            </a:br>
            <a:r>
              <a:rPr lang="cs-CZ" sz="2000" smtClean="0"/>
              <a:t>VY_32_Inovace_06KR-7</a:t>
            </a: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1259632" y="2132856"/>
            <a:ext cx="6400800" cy="1752600"/>
          </a:xfrm>
        </p:spPr>
        <p:txBody>
          <a:bodyPr>
            <a:normAutofit/>
          </a:bodyPr>
          <a:lstStyle/>
          <a:p>
            <a:pPr algn="ctr"/>
            <a:r>
              <a:rPr lang="cs-CZ" sz="2400" dirty="0" err="1" smtClean="0"/>
              <a:t>Mgr.Lenka</a:t>
            </a:r>
            <a:r>
              <a:rPr lang="cs-CZ" sz="2400" dirty="0" smtClean="0"/>
              <a:t> Krčmářová</a:t>
            </a:r>
          </a:p>
          <a:p>
            <a:pPr algn="ctr"/>
            <a:endParaRPr lang="cs-CZ" sz="2400" dirty="0" smtClean="0"/>
          </a:p>
          <a:p>
            <a:pPr algn="ctr"/>
            <a:r>
              <a:rPr lang="cs-CZ" sz="2400" dirty="0" smtClean="0"/>
              <a:t>ZŠ a MŠ </a:t>
            </a:r>
            <a:r>
              <a:rPr lang="cs-CZ" sz="2400" dirty="0" err="1" smtClean="0"/>
              <a:t>Nedašov</a:t>
            </a:r>
            <a:endParaRPr lang="cs-CZ" sz="2400" dirty="0" smtClean="0"/>
          </a:p>
          <a:p>
            <a:endParaRPr lang="cs-CZ" sz="2400" dirty="0"/>
          </a:p>
        </p:txBody>
      </p:sp>
      <p:pic>
        <p:nvPicPr>
          <p:cNvPr id="5" name="Picture 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2699792" y="4725144"/>
            <a:ext cx="6083300" cy="1487488"/>
          </a:xfrm>
          <a:prstGeom prst="rect">
            <a:avLst/>
          </a:prstGeom>
          <a:solidFill>
            <a:srgbClr val="FFFFFF"/>
          </a:solidFill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92211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Anotace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457200" y="836712"/>
            <a:ext cx="7467600" cy="5637240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  <a:buNone/>
            </a:pPr>
            <a:r>
              <a:rPr lang="cs-CZ" sz="2000" b="1" dirty="0" smtClean="0">
                <a:solidFill>
                  <a:srgbClr val="D0B804"/>
                </a:solidFill>
              </a:rPr>
              <a:t>Anotace:</a:t>
            </a:r>
            <a:r>
              <a:rPr lang="cs-CZ" sz="2000" b="1" dirty="0" smtClean="0"/>
              <a:t> </a:t>
            </a:r>
            <a:r>
              <a:rPr lang="cs-CZ" sz="2000" dirty="0" smtClean="0"/>
              <a:t>Seznámení s regionem Východní Evropa, rozpad SSSR a jeho nástupnické státy,výklad spojený s aktivitou žáků při řešení zadaných úkolů, práce s mapou a učebnicí</a:t>
            </a:r>
          </a:p>
          <a:p>
            <a:pPr>
              <a:lnSpc>
                <a:spcPct val="90000"/>
              </a:lnSpc>
              <a:buNone/>
            </a:pPr>
            <a:r>
              <a:rPr lang="cs-CZ" sz="2000" b="1" dirty="0" smtClean="0">
                <a:solidFill>
                  <a:srgbClr val="D0B804"/>
                </a:solidFill>
              </a:rPr>
              <a:t>Autor:</a:t>
            </a:r>
            <a:r>
              <a:rPr lang="cs-CZ" sz="2000" b="1" dirty="0" smtClean="0"/>
              <a:t> </a:t>
            </a:r>
            <a:r>
              <a:rPr lang="cs-CZ" sz="2000" dirty="0" err="1" smtClean="0"/>
              <a:t>Mgr.Lenka</a:t>
            </a:r>
            <a:r>
              <a:rPr lang="cs-CZ" sz="2000" dirty="0" smtClean="0"/>
              <a:t> Krčmářová</a:t>
            </a:r>
          </a:p>
          <a:p>
            <a:pPr>
              <a:lnSpc>
                <a:spcPct val="90000"/>
              </a:lnSpc>
              <a:buNone/>
            </a:pPr>
            <a:r>
              <a:rPr lang="cs-CZ" sz="2000" dirty="0" smtClean="0"/>
              <a:t>Datum zhotovení</a:t>
            </a:r>
            <a:r>
              <a:rPr lang="cs-CZ" sz="2000" smtClean="0"/>
              <a:t>: listopad </a:t>
            </a:r>
            <a:r>
              <a:rPr lang="cs-CZ" sz="2000" dirty="0" smtClean="0"/>
              <a:t>2012</a:t>
            </a:r>
          </a:p>
          <a:p>
            <a:pPr>
              <a:lnSpc>
                <a:spcPct val="90000"/>
              </a:lnSpc>
              <a:buNone/>
            </a:pPr>
            <a:r>
              <a:rPr lang="cs-CZ" sz="2000" b="1" dirty="0" smtClean="0">
                <a:solidFill>
                  <a:srgbClr val="D0B804"/>
                </a:solidFill>
              </a:rPr>
              <a:t>Jazyk:</a:t>
            </a:r>
            <a:r>
              <a:rPr lang="cs-CZ" sz="2000" b="1" dirty="0" smtClean="0"/>
              <a:t> </a:t>
            </a:r>
            <a:r>
              <a:rPr lang="cs-CZ" sz="2000" dirty="0" smtClean="0"/>
              <a:t>Čeština</a:t>
            </a:r>
          </a:p>
          <a:p>
            <a:pPr>
              <a:lnSpc>
                <a:spcPct val="90000"/>
              </a:lnSpc>
              <a:buNone/>
            </a:pPr>
            <a:r>
              <a:rPr lang="cs-CZ" sz="2000" b="1" dirty="0" smtClean="0">
                <a:solidFill>
                  <a:srgbClr val="D0B804"/>
                </a:solidFill>
              </a:rPr>
              <a:t>Očekávaný výstup:</a:t>
            </a:r>
            <a:r>
              <a:rPr lang="cs-CZ" sz="2000" b="1" dirty="0" smtClean="0"/>
              <a:t> </a:t>
            </a:r>
            <a:r>
              <a:rPr lang="cs-CZ" sz="2000" dirty="0" smtClean="0"/>
              <a:t>Lokalizuje na mapě daný region, určí jeho význam, přírodní i hospodářské poměry, stručně charakterizuje jednotlivé státy.</a:t>
            </a:r>
          </a:p>
          <a:p>
            <a:pPr>
              <a:lnSpc>
                <a:spcPct val="90000"/>
              </a:lnSpc>
              <a:buNone/>
            </a:pPr>
            <a:r>
              <a:rPr lang="cs-CZ" sz="2000" b="1" dirty="0" smtClean="0">
                <a:solidFill>
                  <a:srgbClr val="D0B804"/>
                </a:solidFill>
              </a:rPr>
              <a:t>Speciální vzdělávací potřeby:</a:t>
            </a:r>
            <a:r>
              <a:rPr lang="cs-CZ" sz="2000" dirty="0" smtClean="0"/>
              <a:t> žádné </a:t>
            </a:r>
          </a:p>
          <a:p>
            <a:pPr>
              <a:lnSpc>
                <a:spcPct val="90000"/>
              </a:lnSpc>
              <a:buNone/>
            </a:pPr>
            <a:r>
              <a:rPr lang="cs-CZ" sz="2000" b="1" dirty="0" smtClean="0">
                <a:solidFill>
                  <a:srgbClr val="D0B804"/>
                </a:solidFill>
              </a:rPr>
              <a:t>Klíčová slova:</a:t>
            </a:r>
            <a:r>
              <a:rPr lang="cs-CZ" sz="2000" b="1" dirty="0" smtClean="0"/>
              <a:t> </a:t>
            </a:r>
            <a:r>
              <a:rPr lang="cs-CZ" sz="2000" dirty="0" smtClean="0"/>
              <a:t>Východní Evropa, Sovětský svaz, Rusko</a:t>
            </a:r>
          </a:p>
          <a:p>
            <a:pPr>
              <a:lnSpc>
                <a:spcPct val="90000"/>
              </a:lnSpc>
              <a:buNone/>
            </a:pPr>
            <a:r>
              <a:rPr lang="cs-CZ" sz="2000" b="1" dirty="0" smtClean="0">
                <a:solidFill>
                  <a:srgbClr val="D0B804"/>
                </a:solidFill>
              </a:rPr>
              <a:t>Druh učebního materiálu</a:t>
            </a:r>
            <a:r>
              <a:rPr lang="cs-CZ" sz="2000" b="1" dirty="0" smtClean="0"/>
              <a:t>: </a:t>
            </a:r>
            <a:r>
              <a:rPr lang="cs-CZ" sz="2000" dirty="0" smtClean="0"/>
              <a:t>Prezentace</a:t>
            </a:r>
          </a:p>
          <a:p>
            <a:pPr>
              <a:lnSpc>
                <a:spcPct val="90000"/>
              </a:lnSpc>
              <a:buNone/>
            </a:pPr>
            <a:r>
              <a:rPr lang="cs-CZ" sz="2000" b="1" dirty="0" smtClean="0">
                <a:solidFill>
                  <a:srgbClr val="D0B804"/>
                </a:solidFill>
              </a:rPr>
              <a:t>Druh </a:t>
            </a:r>
            <a:r>
              <a:rPr lang="cs-CZ" sz="2000" b="1" dirty="0" err="1" smtClean="0">
                <a:solidFill>
                  <a:srgbClr val="D0B804"/>
                </a:solidFill>
              </a:rPr>
              <a:t>interaktivity</a:t>
            </a:r>
            <a:r>
              <a:rPr lang="cs-CZ" sz="2000" b="1" dirty="0" smtClean="0">
                <a:solidFill>
                  <a:srgbClr val="D0B804"/>
                </a:solidFill>
              </a:rPr>
              <a:t>:</a:t>
            </a:r>
            <a:r>
              <a:rPr lang="cs-CZ" sz="2000" b="1" dirty="0" smtClean="0"/>
              <a:t> </a:t>
            </a:r>
            <a:r>
              <a:rPr lang="cs-CZ" sz="2000" dirty="0" smtClean="0"/>
              <a:t>Výklad, aktivita</a:t>
            </a:r>
          </a:p>
          <a:p>
            <a:pPr>
              <a:lnSpc>
                <a:spcPct val="90000"/>
              </a:lnSpc>
              <a:buNone/>
            </a:pPr>
            <a:r>
              <a:rPr lang="cs-CZ" sz="2000" b="1" dirty="0" smtClean="0">
                <a:solidFill>
                  <a:srgbClr val="D0B804"/>
                </a:solidFill>
              </a:rPr>
              <a:t>Cílová skupina:</a:t>
            </a:r>
            <a:r>
              <a:rPr lang="cs-CZ" sz="2000" b="1" dirty="0" smtClean="0"/>
              <a:t> </a:t>
            </a:r>
            <a:r>
              <a:rPr lang="cs-CZ" sz="2000" dirty="0" smtClean="0"/>
              <a:t>Žák</a:t>
            </a:r>
          </a:p>
          <a:p>
            <a:pPr>
              <a:lnSpc>
                <a:spcPct val="90000"/>
              </a:lnSpc>
              <a:buNone/>
            </a:pPr>
            <a:r>
              <a:rPr lang="cs-CZ" sz="2000" b="1" dirty="0" smtClean="0">
                <a:solidFill>
                  <a:srgbClr val="D0B804"/>
                </a:solidFill>
              </a:rPr>
              <a:t>Stupeň a typ vzdělávání:</a:t>
            </a:r>
            <a:r>
              <a:rPr lang="cs-CZ" sz="2000" b="1" dirty="0" smtClean="0"/>
              <a:t> </a:t>
            </a:r>
            <a:r>
              <a:rPr lang="cs-CZ" sz="2000" dirty="0" smtClean="0"/>
              <a:t>základní vzdělávání – 2.stupeň</a:t>
            </a:r>
          </a:p>
          <a:p>
            <a:pPr>
              <a:lnSpc>
                <a:spcPct val="90000"/>
              </a:lnSpc>
              <a:buNone/>
            </a:pPr>
            <a:r>
              <a:rPr lang="cs-CZ" sz="2000" b="1" dirty="0" smtClean="0">
                <a:solidFill>
                  <a:srgbClr val="D0B804"/>
                </a:solidFill>
              </a:rPr>
              <a:t>Typická věková skupina:</a:t>
            </a:r>
            <a:r>
              <a:rPr lang="cs-CZ" sz="2000" b="1" dirty="0" smtClean="0"/>
              <a:t> </a:t>
            </a:r>
            <a:r>
              <a:rPr lang="cs-CZ" sz="2000" dirty="0" smtClean="0"/>
              <a:t>8.ročník</a:t>
            </a:r>
          </a:p>
          <a:p>
            <a:pPr>
              <a:lnSpc>
                <a:spcPct val="90000"/>
              </a:lnSpc>
              <a:buNone/>
            </a:pPr>
            <a:r>
              <a:rPr lang="cs-CZ" sz="2000" b="1" dirty="0" smtClean="0">
                <a:solidFill>
                  <a:srgbClr val="D0B804"/>
                </a:solidFill>
              </a:rPr>
              <a:t>Celková velikost:</a:t>
            </a:r>
            <a:r>
              <a:rPr lang="cs-CZ" sz="2000" dirty="0" smtClean="0"/>
              <a:t> 612 kB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6969"/>
            </a:gs>
            <a:gs pos="7001">
              <a:srgbClr val="E6E6E6"/>
            </a:gs>
            <a:gs pos="32001">
              <a:srgbClr val="7D8496"/>
            </a:gs>
            <a:gs pos="47000">
              <a:srgbClr val="E6E6E6"/>
            </a:gs>
            <a:gs pos="85001">
              <a:srgbClr val="7D8496"/>
            </a:gs>
            <a:gs pos="100000">
              <a:srgbClr val="E6E6E6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Východní Evropa </a:t>
            </a:r>
            <a:br>
              <a:rPr lang="cs-CZ" dirty="0" smtClean="0">
                <a:solidFill>
                  <a:srgbClr val="002060"/>
                </a:solidFill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Prakticky celá tato oblast byla v minulosti součástí </a:t>
            </a:r>
            <a:r>
              <a:rPr lang="cs-CZ" i="1" u="sng" dirty="0" smtClean="0"/>
              <a:t>carského Ruska</a:t>
            </a:r>
            <a:r>
              <a:rPr lang="cs-CZ" u="sng" dirty="0" smtClean="0"/>
              <a:t> </a:t>
            </a:r>
            <a:r>
              <a:rPr lang="cs-CZ" dirty="0" smtClean="0"/>
              <a:t>a později </a:t>
            </a:r>
            <a:r>
              <a:rPr lang="cs-CZ" i="1" u="sng" dirty="0" smtClean="0"/>
              <a:t>Sovětského svazu.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Obyvatelé východní Evropy píší převážně </a:t>
            </a:r>
            <a:r>
              <a:rPr lang="cs-CZ" b="1" dirty="0" smtClean="0">
                <a:solidFill>
                  <a:srgbClr val="C00000"/>
                </a:solidFill>
              </a:rPr>
              <a:t>azbukou</a:t>
            </a:r>
            <a:r>
              <a:rPr lang="cs-CZ" dirty="0" smtClean="0"/>
              <a:t>:</a:t>
            </a:r>
          </a:p>
          <a:p>
            <a:pPr>
              <a:buNone/>
            </a:pPr>
            <a:endParaRPr lang="cs-CZ" dirty="0" smtClean="0">
              <a:solidFill>
                <a:srgbClr val="C00000"/>
              </a:solidFill>
            </a:endParaRPr>
          </a:p>
          <a:p>
            <a:pPr>
              <a:buNone/>
            </a:pPr>
            <a:r>
              <a:rPr lang="ru-RU" dirty="0" smtClean="0">
                <a:solidFill>
                  <a:schemeClr val="accent1">
                    <a:lumMod val="75000"/>
                  </a:schemeClr>
                </a:solidFill>
              </a:rPr>
              <a:t>А Б В Г Д Е Ё Ж З И Й К Л М Н О П Р С Т У Ф Х </a:t>
            </a: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None/>
            </a:pPr>
            <a:r>
              <a:rPr lang="ru-RU" dirty="0" smtClean="0">
                <a:solidFill>
                  <a:schemeClr val="accent1">
                    <a:lumMod val="75000"/>
                  </a:schemeClr>
                </a:solidFill>
              </a:rPr>
              <a:t>Ц Ч Ш Щ Ъ Ы Ь Э Ю Я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.</a:t>
            </a:r>
          </a:p>
          <a:p>
            <a:pPr>
              <a:buNone/>
            </a:pP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dirty="0" smtClean="0"/>
              <a:t>Zkus přečíst: </a:t>
            </a:r>
            <a:r>
              <a:rPr lang="ru-RU" b="1" dirty="0" smtClean="0">
                <a:solidFill>
                  <a:schemeClr val="accent3">
                    <a:lumMod val="75000"/>
                  </a:schemeClr>
                </a:solidFill>
              </a:rPr>
              <a:t>З Д Р А В С Т В У Й</a:t>
            </a:r>
            <a:endParaRPr lang="cs-CZ" b="1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6969"/>
            </a:gs>
            <a:gs pos="7001">
              <a:srgbClr val="E6E6E6"/>
            </a:gs>
            <a:gs pos="32001">
              <a:srgbClr val="7D8496"/>
            </a:gs>
            <a:gs pos="47000">
              <a:srgbClr val="E6E6E6"/>
            </a:gs>
            <a:gs pos="85001">
              <a:srgbClr val="7D8496"/>
            </a:gs>
            <a:gs pos="100000">
              <a:srgbClr val="E6E6E6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Sovětský svaz (SSSR)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5589240"/>
            <a:ext cx="688624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Na počátku 90.let 20.století dochází k rozpadu SSSR. </a:t>
            </a:r>
          </a:p>
          <a:p>
            <a:r>
              <a:rPr lang="cs-CZ" sz="2400" b="1" dirty="0" smtClean="0"/>
              <a:t>Vzniká 15 samostatných států.</a:t>
            </a:r>
            <a:endParaRPr lang="cs-CZ" sz="2400" b="1" dirty="0"/>
          </a:p>
        </p:txBody>
      </p:sp>
      <p:pic>
        <p:nvPicPr>
          <p:cNvPr id="10242" name="Picture 2" descr="Republics of the USSR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1268760"/>
            <a:ext cx="5715000" cy="3905251"/>
          </a:xfrm>
          <a:prstGeom prst="rect">
            <a:avLst/>
          </a:prstGeom>
          <a:noFill/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6969"/>
            </a:gs>
            <a:gs pos="7001">
              <a:srgbClr val="E6E6E6"/>
            </a:gs>
            <a:gs pos="32001">
              <a:srgbClr val="7D8496"/>
            </a:gs>
            <a:gs pos="47000">
              <a:srgbClr val="E6E6E6"/>
            </a:gs>
            <a:gs pos="85001">
              <a:srgbClr val="7D8496"/>
            </a:gs>
            <a:gs pos="100000">
              <a:srgbClr val="E6E6E6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ývojový diagram: alternativní postup 2"/>
          <p:cNvSpPr/>
          <p:nvPr/>
        </p:nvSpPr>
        <p:spPr>
          <a:xfrm>
            <a:off x="2627784" y="404664"/>
            <a:ext cx="2664296" cy="504056"/>
          </a:xfrm>
          <a:prstGeom prst="flowChartAlternateProcess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Arménie</a:t>
            </a:r>
            <a:endParaRPr lang="cs-CZ" dirty="0">
              <a:solidFill>
                <a:sysClr val="windowText" lastClr="000000"/>
              </a:solidFill>
            </a:endParaRPr>
          </a:p>
        </p:txBody>
      </p:sp>
      <p:sp>
        <p:nvSpPr>
          <p:cNvPr id="4" name="Vývojový diagram: alternativní postup 3"/>
          <p:cNvSpPr/>
          <p:nvPr/>
        </p:nvSpPr>
        <p:spPr>
          <a:xfrm>
            <a:off x="2771800" y="404664"/>
            <a:ext cx="2520280" cy="468632"/>
          </a:xfrm>
          <a:prstGeom prst="flowChartAlternateProcess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Ukrajina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Vývojový diagram: alternativní postup 4"/>
          <p:cNvSpPr/>
          <p:nvPr/>
        </p:nvSpPr>
        <p:spPr>
          <a:xfrm>
            <a:off x="2627784" y="404664"/>
            <a:ext cx="2664296" cy="504056"/>
          </a:xfrm>
          <a:prstGeom prst="flowChartAlternateProcess">
            <a:avLst/>
          </a:prstGeom>
          <a:solidFill>
            <a:srgbClr val="FF696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Rusko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Vývojový diagram: alternativní postup 5"/>
          <p:cNvSpPr/>
          <p:nvPr/>
        </p:nvSpPr>
        <p:spPr>
          <a:xfrm>
            <a:off x="2627784" y="404664"/>
            <a:ext cx="2664296" cy="504056"/>
          </a:xfrm>
          <a:prstGeom prst="flowChartAlternateProcess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ysClr val="windowText" lastClr="000000"/>
                </a:solidFill>
              </a:rPr>
              <a:t>Ázerbajdžán</a:t>
            </a:r>
            <a:endParaRPr lang="cs-CZ" dirty="0">
              <a:solidFill>
                <a:sysClr val="windowText" lastClr="000000"/>
              </a:solidFill>
            </a:endParaRPr>
          </a:p>
        </p:txBody>
      </p:sp>
      <p:sp>
        <p:nvSpPr>
          <p:cNvPr id="7" name="Vývojový diagram: alternativní postup 6"/>
          <p:cNvSpPr/>
          <p:nvPr/>
        </p:nvSpPr>
        <p:spPr>
          <a:xfrm>
            <a:off x="2627784" y="404664"/>
            <a:ext cx="2664296" cy="504056"/>
          </a:xfrm>
          <a:prstGeom prst="flowChartAlternateProcess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Gruzie</a:t>
            </a:r>
            <a:endParaRPr lang="cs-CZ" dirty="0"/>
          </a:p>
        </p:txBody>
      </p:sp>
      <p:sp>
        <p:nvSpPr>
          <p:cNvPr id="8" name="Vývojový diagram: alternativní postup 7"/>
          <p:cNvSpPr/>
          <p:nvPr/>
        </p:nvSpPr>
        <p:spPr>
          <a:xfrm>
            <a:off x="2627784" y="404664"/>
            <a:ext cx="2664296" cy="504056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Kazachstán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Vývojový diagram: alternativní postup 8"/>
          <p:cNvSpPr/>
          <p:nvPr/>
        </p:nvSpPr>
        <p:spPr>
          <a:xfrm>
            <a:off x="2627784" y="404664"/>
            <a:ext cx="2664296" cy="504056"/>
          </a:xfrm>
          <a:prstGeom prst="flowChartAlternateProcess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Uzbekistán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Vývojový diagram: alternativní postup 9"/>
          <p:cNvSpPr/>
          <p:nvPr/>
        </p:nvSpPr>
        <p:spPr>
          <a:xfrm>
            <a:off x="2627784" y="404664"/>
            <a:ext cx="2664296" cy="504056"/>
          </a:xfrm>
          <a:prstGeom prst="flowChartAlternateProcess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Bělorusko</a:t>
            </a:r>
            <a:endParaRPr lang="cs-CZ" dirty="0">
              <a:solidFill>
                <a:sysClr val="windowText" lastClr="000000"/>
              </a:solidFill>
            </a:endParaRPr>
          </a:p>
        </p:txBody>
      </p:sp>
      <p:sp>
        <p:nvSpPr>
          <p:cNvPr id="11" name="Vývojový diagram: alternativní postup 10"/>
          <p:cNvSpPr/>
          <p:nvPr/>
        </p:nvSpPr>
        <p:spPr>
          <a:xfrm>
            <a:off x="2627784" y="404664"/>
            <a:ext cx="2664296" cy="504056"/>
          </a:xfrm>
          <a:prstGeom prst="flowChartAlternateProcess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Tádžikistán</a:t>
            </a:r>
            <a:endParaRPr lang="cs-CZ" dirty="0">
              <a:solidFill>
                <a:sysClr val="windowText" lastClr="000000"/>
              </a:solidFill>
            </a:endParaRPr>
          </a:p>
        </p:txBody>
      </p:sp>
      <p:sp>
        <p:nvSpPr>
          <p:cNvPr id="12" name="Vývojový diagram: alternativní postup 11"/>
          <p:cNvSpPr/>
          <p:nvPr/>
        </p:nvSpPr>
        <p:spPr>
          <a:xfrm>
            <a:off x="2627784" y="404664"/>
            <a:ext cx="2664296" cy="504056"/>
          </a:xfrm>
          <a:prstGeom prst="flowChartAlternateProcess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Kyrgyzstán</a:t>
            </a:r>
            <a:endParaRPr lang="cs-CZ" dirty="0">
              <a:solidFill>
                <a:sysClr val="windowText" lastClr="000000"/>
              </a:solidFill>
            </a:endParaRPr>
          </a:p>
        </p:txBody>
      </p:sp>
      <p:sp>
        <p:nvSpPr>
          <p:cNvPr id="13" name="Vývojový diagram: alternativní postup 12"/>
          <p:cNvSpPr/>
          <p:nvPr/>
        </p:nvSpPr>
        <p:spPr>
          <a:xfrm>
            <a:off x="2627784" y="404664"/>
            <a:ext cx="2664296" cy="504056"/>
          </a:xfrm>
          <a:prstGeom prst="flowChartAlternateProcess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Lotyšsko</a:t>
            </a:r>
            <a:endParaRPr lang="cs-CZ" dirty="0">
              <a:solidFill>
                <a:sysClr val="windowText" lastClr="000000"/>
              </a:solidFill>
            </a:endParaRPr>
          </a:p>
        </p:txBody>
      </p:sp>
      <p:sp>
        <p:nvSpPr>
          <p:cNvPr id="14" name="Vývojový diagram: alternativní postup 13"/>
          <p:cNvSpPr/>
          <p:nvPr/>
        </p:nvSpPr>
        <p:spPr>
          <a:xfrm>
            <a:off x="2627784" y="404664"/>
            <a:ext cx="2664296" cy="504056"/>
          </a:xfrm>
          <a:prstGeom prst="flowChartAlternateProcess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Moldavsko</a:t>
            </a:r>
            <a:endParaRPr lang="cs-CZ" dirty="0"/>
          </a:p>
        </p:txBody>
      </p:sp>
      <p:sp>
        <p:nvSpPr>
          <p:cNvPr id="15" name="Vývojový diagram: alternativní postup 14"/>
          <p:cNvSpPr/>
          <p:nvPr/>
        </p:nvSpPr>
        <p:spPr>
          <a:xfrm>
            <a:off x="2627784" y="404664"/>
            <a:ext cx="2664296" cy="504056"/>
          </a:xfrm>
          <a:prstGeom prst="flowChartAlternateProcess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Litva</a:t>
            </a:r>
            <a:endParaRPr lang="cs-CZ" dirty="0"/>
          </a:p>
        </p:txBody>
      </p:sp>
      <p:sp>
        <p:nvSpPr>
          <p:cNvPr id="16" name="Vývojový diagram: alternativní postup 15"/>
          <p:cNvSpPr/>
          <p:nvPr/>
        </p:nvSpPr>
        <p:spPr>
          <a:xfrm>
            <a:off x="2627784" y="404664"/>
            <a:ext cx="2664296" cy="504056"/>
          </a:xfrm>
          <a:prstGeom prst="flowChartAlternateProcess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Estonsko</a:t>
            </a:r>
            <a:endParaRPr lang="cs-CZ" dirty="0">
              <a:solidFill>
                <a:sysClr val="windowText" lastClr="000000"/>
              </a:solidFill>
            </a:endParaRPr>
          </a:p>
        </p:txBody>
      </p:sp>
      <p:sp>
        <p:nvSpPr>
          <p:cNvPr id="17" name="Vývojový diagram: alternativní postup 16"/>
          <p:cNvSpPr/>
          <p:nvPr/>
        </p:nvSpPr>
        <p:spPr>
          <a:xfrm>
            <a:off x="2627784" y="404664"/>
            <a:ext cx="2664296" cy="504056"/>
          </a:xfrm>
          <a:prstGeom prst="flowChartAlternateProcess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Turkmenistán</a:t>
            </a:r>
            <a:endParaRPr lang="cs-CZ" dirty="0"/>
          </a:p>
        </p:txBody>
      </p:sp>
      <p:sp>
        <p:nvSpPr>
          <p:cNvPr id="18" name="Vývojový diagram: alternativní postup 17"/>
          <p:cNvSpPr/>
          <p:nvPr/>
        </p:nvSpPr>
        <p:spPr>
          <a:xfrm>
            <a:off x="2339752" y="332656"/>
            <a:ext cx="3384376" cy="720080"/>
          </a:xfrm>
          <a:prstGeom prst="flowChartAlternateProcess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Sovětský  svaz</a:t>
            </a:r>
            <a:endParaRPr lang="cs-CZ" sz="36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4.44444E-6 L -0.15364 0.2495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7" y="125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2.22222E-6 L -0.15764 0.44097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9" y="220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1.85185E-6 L 0.0276 0.59329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" y="297"/>
                                    </p:animMotion>
                                  </p:childTnLst>
                                </p:cTn>
                              </p:par>
                              <p:par>
                                <p:cTn id="11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7.40741E-7 L 0.10225 0.33588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1" y="168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1.85185E-6 L 0.39774 0.59329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9" y="297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1.85185E-6 L 0.01979 0.78241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" y="391"/>
                                    </p:animMotion>
                                  </p:childTnLst>
                                </p:cTn>
                              </p:par>
                              <p:par>
                                <p:cTn id="17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1.85185E-6 L -0.26372 0.1419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2" y="71"/>
                                    </p:animMotion>
                                  </p:childTnLst>
                                </p:cTn>
                              </p:par>
                              <p:par>
                                <p:cTn id="19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1.85185E-6 L -0.25591 0.35185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8" y="176"/>
                                    </p:animMotion>
                                  </p:childTnLst>
                                </p:cTn>
                              </p:par>
                              <p:par>
                                <p:cTn id="21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4.07407E-6 L 0.37813 0.06319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9" y="31"/>
                                    </p:animMotion>
                                  </p:childTnLst>
                                </p:cTn>
                              </p:par>
                              <p:par>
                                <p:cTn id="23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1.85185E-6 L -0.27952 0.57246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0" y="286"/>
                                    </p:animMotion>
                                  </p:childTnLst>
                                </p:cTn>
                              </p:par>
                              <p:par>
                                <p:cTn id="25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1.85185E-6 L -0.22431 0.75093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2" y="375"/>
                                    </p:animMotion>
                                  </p:childTnLst>
                                </p:cTn>
                              </p:par>
                              <p:par>
                                <p:cTn id="27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7.40741E-7 L 0.38576 0.28356 " pathEditMode="relative" rAng="0" ptsTypes="AA">
                                      <p:cBhvr>
                                        <p:cTn id="2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3" y="142"/>
                                    </p:animMotion>
                                  </p:childTnLst>
                                </p:cTn>
                              </p:par>
                              <p:par>
                                <p:cTn id="29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1.85185E-6 L 0.25607 0.48843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8" y="244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1.85185E-6 L 0.3427 0.76134 " pathEditMode="relative" rAng="0" ptsTypes="AA">
                                      <p:cBhvr>
                                        <p:cTn id="3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1" y="381"/>
                                    </p:animMotion>
                                  </p:childTnLst>
                                </p:cTn>
                              </p:par>
                              <p:par>
                                <p:cTn id="33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1.85185E-6 L 0.08281 0.13148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1" y="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1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6969"/>
            </a:gs>
            <a:gs pos="7001">
              <a:srgbClr val="E6E6E6"/>
            </a:gs>
            <a:gs pos="32001">
              <a:srgbClr val="7D8496"/>
            </a:gs>
            <a:gs pos="47000">
              <a:srgbClr val="E6E6E6"/>
            </a:gs>
            <a:gs pos="85001">
              <a:srgbClr val="7D8496"/>
            </a:gs>
            <a:gs pos="100000">
              <a:srgbClr val="E6E6E6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Státy východní Evropy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12568"/>
          </a:xfrm>
        </p:spPr>
        <p:txBody>
          <a:bodyPr/>
          <a:lstStyle/>
          <a:p>
            <a:r>
              <a:rPr lang="cs-CZ" dirty="0" smtClean="0"/>
              <a:t>Litva</a:t>
            </a:r>
          </a:p>
          <a:p>
            <a:r>
              <a:rPr lang="cs-CZ" dirty="0" smtClean="0"/>
              <a:t>Lotyšsko                 pobaltské státy</a:t>
            </a:r>
          </a:p>
          <a:p>
            <a:r>
              <a:rPr lang="cs-CZ" dirty="0" smtClean="0"/>
              <a:t>Estonsko</a:t>
            </a:r>
          </a:p>
          <a:p>
            <a:r>
              <a:rPr lang="cs-CZ" dirty="0" smtClean="0"/>
              <a:t>Bělorusko</a:t>
            </a:r>
          </a:p>
          <a:p>
            <a:r>
              <a:rPr lang="cs-CZ" dirty="0" smtClean="0"/>
              <a:t>Ukrajina</a:t>
            </a:r>
          </a:p>
          <a:p>
            <a:r>
              <a:rPr lang="cs-CZ" dirty="0" smtClean="0"/>
              <a:t>Moldavsko</a:t>
            </a:r>
          </a:p>
          <a:p>
            <a:r>
              <a:rPr lang="cs-CZ" dirty="0" smtClean="0"/>
              <a:t>Rusko</a:t>
            </a:r>
          </a:p>
          <a:p>
            <a:pPr>
              <a:buNone/>
            </a:pPr>
            <a:r>
              <a:rPr lang="cs-CZ" dirty="0" smtClean="0">
                <a:solidFill>
                  <a:srgbClr val="C00000"/>
                </a:solidFill>
              </a:rPr>
              <a:t>Úkol: najdi na mapě, popiš přírodní poměry</a:t>
            </a:r>
          </a:p>
          <a:p>
            <a:endParaRPr lang="cs-CZ" dirty="0"/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2267744" y="1628800"/>
            <a:ext cx="1224136" cy="432048"/>
          </a:xfrm>
          <a:prstGeom prst="straightConnector1">
            <a:avLst/>
          </a:prstGeom>
          <a:ln w="3810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2411760" y="2276872"/>
            <a:ext cx="1080120" cy="0"/>
          </a:xfrm>
          <a:prstGeom prst="straightConnector1">
            <a:avLst/>
          </a:prstGeom>
          <a:ln w="3810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flipV="1">
            <a:off x="2411760" y="2420888"/>
            <a:ext cx="1080120" cy="432048"/>
          </a:xfrm>
          <a:prstGeom prst="straightConnector1">
            <a:avLst/>
          </a:prstGeom>
          <a:ln w="3810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plus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6969"/>
            </a:gs>
            <a:gs pos="7001">
              <a:srgbClr val="E6E6E6"/>
            </a:gs>
            <a:gs pos="32001">
              <a:srgbClr val="7D8496"/>
            </a:gs>
            <a:gs pos="47000">
              <a:srgbClr val="E6E6E6"/>
            </a:gs>
            <a:gs pos="85001">
              <a:srgbClr val="7D8496"/>
            </a:gs>
            <a:gs pos="100000">
              <a:srgbClr val="E6E6E6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648072"/>
          </a:xfrm>
        </p:spPr>
        <p:txBody>
          <a:bodyPr>
            <a:normAutofit fontScale="90000"/>
          </a:bodyPr>
          <a:lstStyle/>
          <a:p>
            <a:pPr algn="l"/>
            <a:r>
              <a:rPr lang="cs-CZ" b="1" u="sng" dirty="0" smtClean="0">
                <a:solidFill>
                  <a:srgbClr val="FF0000"/>
                </a:solidFill>
              </a:rPr>
              <a:t>Rusko- </a:t>
            </a:r>
            <a:r>
              <a:rPr lang="cs-CZ" sz="3100" b="1" u="sng" dirty="0" smtClean="0">
                <a:solidFill>
                  <a:schemeClr val="tx2">
                    <a:lumMod val="75000"/>
                  </a:schemeClr>
                </a:solidFill>
              </a:rPr>
              <a:t>hlavní město Moskva</a:t>
            </a:r>
            <a:endParaRPr lang="cs-CZ" sz="31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764704"/>
            <a:ext cx="8568952" cy="3456384"/>
          </a:xfrm>
        </p:spPr>
        <p:txBody>
          <a:bodyPr>
            <a:normAutofit fontScale="92500"/>
          </a:bodyPr>
          <a:lstStyle/>
          <a:p>
            <a:r>
              <a:rPr lang="cs-CZ" sz="2400" dirty="0" smtClean="0"/>
              <a:t>Největší stát světa, vojenská a jaderná velmoc </a:t>
            </a:r>
          </a:p>
          <a:p>
            <a:r>
              <a:rPr lang="cs-CZ" sz="2400" dirty="0" smtClean="0"/>
              <a:t>Obyvatelé  - Rusové a četné národnostní menšiny(nejpočetnější Tataři), osídlení značně nerovnoměrné</a:t>
            </a:r>
          </a:p>
          <a:p>
            <a:r>
              <a:rPr lang="cs-CZ" sz="2400" dirty="0" smtClean="0"/>
              <a:t>Po rozpadu SSSR význam ruského průmyslu v celosvětovém měřítku výrazně poklesl; dnes chemický, těžké strojírenství, výroba nákladních aut</a:t>
            </a:r>
          </a:p>
          <a:p>
            <a:r>
              <a:rPr lang="cs-CZ" sz="2400" dirty="0" smtClean="0"/>
              <a:t>Obrovské zásoby nerostných surovin, hlavně ropy a zemního plynu</a:t>
            </a:r>
          </a:p>
          <a:p>
            <a:r>
              <a:rPr lang="cs-CZ" sz="2400" u="sng" dirty="0" smtClean="0">
                <a:solidFill>
                  <a:srgbClr val="A50021"/>
                </a:solidFill>
              </a:rPr>
              <a:t>1/5</a:t>
            </a:r>
            <a:r>
              <a:rPr lang="cs-CZ" sz="2400" u="sng" dirty="0" smtClean="0"/>
              <a:t> celkové průmyslové výroby je v Moskvě(má 10 milionů obyvatel)</a:t>
            </a:r>
          </a:p>
          <a:p>
            <a:pPr>
              <a:buNone/>
            </a:pPr>
            <a:r>
              <a:rPr lang="cs-CZ" sz="2400" dirty="0" smtClean="0"/>
              <a:t>Podíl </a:t>
            </a:r>
            <a:r>
              <a:rPr lang="cs-CZ" sz="2400" b="1" u="sng" dirty="0" smtClean="0"/>
              <a:t>evropské části </a:t>
            </a:r>
            <a:r>
              <a:rPr lang="cs-CZ" sz="2400" dirty="0" smtClean="0"/>
              <a:t>na a) </a:t>
            </a:r>
            <a:r>
              <a:rPr lang="cs-CZ" sz="2400" dirty="0" smtClean="0">
                <a:solidFill>
                  <a:srgbClr val="FF0000"/>
                </a:solidFill>
              </a:rPr>
              <a:t>rozloze</a:t>
            </a:r>
            <a:r>
              <a:rPr lang="cs-CZ" sz="2400" dirty="0" smtClean="0"/>
              <a:t>  b) 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na počtu obyvatel  </a:t>
            </a:r>
            <a:r>
              <a:rPr lang="cs-CZ" sz="2400" dirty="0" smtClean="0"/>
              <a:t>c) </a:t>
            </a:r>
            <a:r>
              <a:rPr lang="cs-CZ" sz="2400" dirty="0" smtClean="0">
                <a:solidFill>
                  <a:srgbClr val="00B050"/>
                </a:solidFill>
              </a:rPr>
              <a:t>na hospodářství</a:t>
            </a:r>
            <a:endParaRPr lang="cs-CZ" sz="2400" dirty="0">
              <a:solidFill>
                <a:srgbClr val="00B050"/>
              </a:solidFill>
            </a:endParaRPr>
          </a:p>
        </p:txBody>
      </p:sp>
      <p:graphicFrame>
        <p:nvGraphicFramePr>
          <p:cNvPr id="7" name="Graf 6"/>
          <p:cNvGraphicFramePr/>
          <p:nvPr/>
        </p:nvGraphicFramePr>
        <p:xfrm>
          <a:off x="395536" y="4797152"/>
          <a:ext cx="2471936" cy="206084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251520" y="5013176"/>
            <a:ext cx="365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a)</a:t>
            </a:r>
            <a:endParaRPr lang="cs-CZ" dirty="0"/>
          </a:p>
        </p:txBody>
      </p:sp>
      <p:graphicFrame>
        <p:nvGraphicFramePr>
          <p:cNvPr id="13" name="Graf 12"/>
          <p:cNvGraphicFramePr/>
          <p:nvPr/>
        </p:nvGraphicFramePr>
        <p:xfrm>
          <a:off x="3131840" y="4753992"/>
          <a:ext cx="3024336" cy="210400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14" name="TextovéPole 13"/>
          <p:cNvSpPr txBox="1"/>
          <p:nvPr/>
        </p:nvSpPr>
        <p:spPr>
          <a:xfrm>
            <a:off x="3059832" y="5013176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b)</a:t>
            </a:r>
            <a:endParaRPr lang="cs-CZ" dirty="0"/>
          </a:p>
        </p:txBody>
      </p:sp>
      <p:graphicFrame>
        <p:nvGraphicFramePr>
          <p:cNvPr id="15" name="Graf 14"/>
          <p:cNvGraphicFramePr/>
          <p:nvPr/>
        </p:nvGraphicFramePr>
        <p:xfrm>
          <a:off x="5724128" y="4681984"/>
          <a:ext cx="3192016" cy="217601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16" name="TextovéPole 15"/>
          <p:cNvSpPr txBox="1"/>
          <p:nvPr/>
        </p:nvSpPr>
        <p:spPr>
          <a:xfrm>
            <a:off x="5940152" y="5013176"/>
            <a:ext cx="3529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c)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539552" y="4293096"/>
            <a:ext cx="288032" cy="216024"/>
          </a:xfrm>
          <a:prstGeom prst="rect">
            <a:avLst/>
          </a:prstGeom>
          <a:solidFill>
            <a:srgbClr val="A50021"/>
          </a:solidFill>
          <a:ln>
            <a:solidFill>
              <a:srgbClr val="A5002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899592" y="4221088"/>
            <a:ext cx="21625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evropská část Ruska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3851920" y="4293096"/>
            <a:ext cx="288032" cy="216024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4283968" y="4221088"/>
            <a:ext cx="19355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asijská část Ruska</a:t>
            </a:r>
            <a:endParaRPr lang="cs-CZ" dirty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AsOne/>
      </p:bldGraphic>
      <p:bldGraphic spid="13" grpId="0">
        <p:bldAsOne/>
      </p:bldGraphic>
      <p:bldGraphic spid="15" grpId="0">
        <p:bldAsOne/>
      </p:bldGraphic>
      <p:bldP spid="17" grpId="0" animBg="1"/>
      <p:bldP spid="18" grpId="0"/>
      <p:bldP spid="19" grpId="0" animBg="1"/>
      <p:bldP spid="2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6969"/>
            </a:gs>
            <a:gs pos="7001">
              <a:srgbClr val="E6E6E6"/>
            </a:gs>
            <a:gs pos="32001">
              <a:srgbClr val="7D8496"/>
            </a:gs>
            <a:gs pos="47000">
              <a:srgbClr val="E6E6E6"/>
            </a:gs>
            <a:gs pos="85001">
              <a:srgbClr val="7D8496"/>
            </a:gs>
            <a:gs pos="100000">
              <a:srgbClr val="E6E6E6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http://upload.wikimedia.org/wikipedia/commons/thumb/6/6a/%D0%91%D0%BE%D1%80%D1%89.JPG/220px-%D0%91%D0%BE%D1%80%D1%8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4293096"/>
            <a:ext cx="2095500" cy="1571626"/>
          </a:xfrm>
          <a:prstGeom prst="rect">
            <a:avLst/>
          </a:prstGeom>
          <a:noFill/>
        </p:spPr>
      </p:pic>
      <p:pic>
        <p:nvPicPr>
          <p:cNvPr id="1030" name="Picture 6" descr="http://t3.gstatic.com/images?q=tbn:ANd9GcRz-lWoXhd0uUFVB-n2eAzyZBY23E7-aEAapZnC0UbwjZnM7QfklQ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3068960"/>
            <a:ext cx="2619375" cy="1743076"/>
          </a:xfrm>
          <a:prstGeom prst="rect">
            <a:avLst/>
          </a:prstGeom>
          <a:noFill/>
        </p:spPr>
      </p:pic>
      <p:sp>
        <p:nvSpPr>
          <p:cNvPr id="10" name="Mrak 9"/>
          <p:cNvSpPr/>
          <p:nvPr/>
        </p:nvSpPr>
        <p:spPr>
          <a:xfrm>
            <a:off x="395536" y="2564904"/>
            <a:ext cx="3888432" cy="2664296"/>
          </a:xfrm>
          <a:prstGeom prst="cloud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1619672" y="3573016"/>
            <a:ext cx="12428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pirohy</a:t>
            </a:r>
            <a:endParaRPr lang="cs-CZ" sz="3200" dirty="0"/>
          </a:p>
        </p:txBody>
      </p:sp>
      <p:sp>
        <p:nvSpPr>
          <p:cNvPr id="12" name="Mrak 11"/>
          <p:cNvSpPr/>
          <p:nvPr/>
        </p:nvSpPr>
        <p:spPr>
          <a:xfrm>
            <a:off x="5292080" y="3501008"/>
            <a:ext cx="3456384" cy="2664296"/>
          </a:xfrm>
          <a:prstGeom prst="cloud">
            <a:avLst/>
          </a:prstGeom>
          <a:solidFill>
            <a:srgbClr val="A5002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6300192" y="4725144"/>
            <a:ext cx="10865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boršč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51520" y="1124744"/>
            <a:ext cx="250786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chemeClr val="tx2">
                    <a:lumMod val="50000"/>
                  </a:schemeClr>
                </a:solidFill>
              </a:rPr>
              <a:t>Víš, co je?</a:t>
            </a:r>
            <a:endParaRPr lang="cs-CZ" sz="44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95536" y="6021288"/>
            <a:ext cx="58143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youtube.com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watch</a:t>
            </a:r>
            <a:r>
              <a:rPr lang="cs-CZ" dirty="0" smtClean="0">
                <a:hlinkClick r:id="rId4"/>
              </a:rPr>
              <a:t>?v=uc2h6S4RZcg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95536" y="5661248"/>
            <a:ext cx="47867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Umíš si představit vánoce bez ruské pohádky …..</a:t>
            </a:r>
            <a:endParaRPr lang="cs-CZ" b="1" dirty="0"/>
          </a:p>
        </p:txBody>
      </p:sp>
      <p:pic>
        <p:nvPicPr>
          <p:cNvPr id="6146" name="Picture 2" descr="Soubor:Russian-Matroshka no bg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20072" y="692696"/>
            <a:ext cx="3075298" cy="2330624"/>
          </a:xfrm>
          <a:prstGeom prst="rect">
            <a:avLst/>
          </a:prstGeom>
          <a:noFill/>
        </p:spPr>
      </p:pic>
      <p:sp>
        <p:nvSpPr>
          <p:cNvPr id="17" name="Mrak 16"/>
          <p:cNvSpPr/>
          <p:nvPr/>
        </p:nvSpPr>
        <p:spPr>
          <a:xfrm>
            <a:off x="4247456" y="188640"/>
            <a:ext cx="4896544" cy="324036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matrjoška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/>
      <p:bldP spid="12" grpId="0" animBg="1"/>
      <p:bldP spid="13" grpId="0"/>
      <p:bldP spid="1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6969"/>
            </a:gs>
            <a:gs pos="7001">
              <a:srgbClr val="E6E6E6"/>
            </a:gs>
            <a:gs pos="32001">
              <a:srgbClr val="7D8496"/>
            </a:gs>
            <a:gs pos="47000">
              <a:srgbClr val="E6E6E6"/>
            </a:gs>
            <a:gs pos="85001">
              <a:srgbClr val="7D8496"/>
            </a:gs>
            <a:gs pos="100000">
              <a:srgbClr val="E6E6E6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 descr="Soubor:StBasile SpasskayaTower Red Square Moscow.hire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476672"/>
            <a:ext cx="4667672" cy="252028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899592" y="620688"/>
            <a:ext cx="24594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Rudé náměstí v Moskvě</a:t>
            </a:r>
          </a:p>
          <a:p>
            <a:endParaRPr lang="cs-CZ" dirty="0"/>
          </a:p>
        </p:txBody>
      </p:sp>
      <p:pic>
        <p:nvPicPr>
          <p:cNvPr id="6" name="Picture 2" descr="http://upload.wikimedia.org/wikipedia/commons/thumb/e/ec/St_Basils_Cathedral-500px.jpg/250px-St_Basils_Cathedral-500px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8184" y="116632"/>
            <a:ext cx="2381250" cy="3000376"/>
          </a:xfrm>
          <a:prstGeom prst="rect">
            <a:avLst/>
          </a:prstGeom>
          <a:noFill/>
        </p:spPr>
      </p:pic>
      <p:pic>
        <p:nvPicPr>
          <p:cNvPr id="4100" name="Picture 4" descr="Spb collage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24128" y="3212976"/>
            <a:ext cx="2808312" cy="347776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7740352" y="3212976"/>
            <a:ext cx="11909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Petrohrad </a:t>
            </a:r>
            <a:endParaRPr lang="cs-CZ" b="1" dirty="0"/>
          </a:p>
        </p:txBody>
      </p:sp>
      <p:pic>
        <p:nvPicPr>
          <p:cNvPr id="5122" name="Picture 2" descr="Soubor:Vydubychi Monastery 2008(Kiev)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7544" y="3356992"/>
            <a:ext cx="4752528" cy="3024336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611560" y="3429000"/>
            <a:ext cx="6936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Kyjev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0"/>
            <a:ext cx="8229600" cy="562074"/>
          </a:xfrm>
        </p:spPr>
        <p:txBody>
          <a:bodyPr>
            <a:noAutofit/>
          </a:bodyPr>
          <a:lstStyle/>
          <a:p>
            <a:r>
              <a:rPr lang="cs-CZ" sz="3600" u="sng" dirty="0" smtClean="0"/>
              <a:t>Odpověz na otázky</a:t>
            </a:r>
            <a:endParaRPr lang="cs-CZ" sz="36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976664"/>
          </a:xfrm>
        </p:spPr>
        <p:txBody>
          <a:bodyPr>
            <a:normAutofit fontScale="70000" lnSpcReduction="20000"/>
          </a:bodyPr>
          <a:lstStyle/>
          <a:p>
            <a:pPr lvl="0"/>
            <a:endParaRPr lang="cs-CZ" dirty="0" smtClean="0"/>
          </a:p>
          <a:p>
            <a:pPr lvl="0"/>
            <a:r>
              <a:rPr lang="cs-CZ" dirty="0" smtClean="0"/>
              <a:t>Jaký jazyk používají Rusové?.....................................................</a:t>
            </a:r>
          </a:p>
          <a:p>
            <a:pPr lvl="0"/>
            <a:r>
              <a:rPr lang="cs-CZ" dirty="0" smtClean="0"/>
              <a:t>Jaké písmo používají Rusové?......................................................</a:t>
            </a:r>
          </a:p>
          <a:p>
            <a:pPr lvl="0"/>
            <a:r>
              <a:rPr lang="cs-CZ" dirty="0" smtClean="0"/>
              <a:t>Co znamená nápis MOCKBA a kde ho můžete najít?.......................</a:t>
            </a:r>
          </a:p>
          <a:p>
            <a:pPr lvl="0"/>
            <a:r>
              <a:rPr lang="cs-CZ" dirty="0" smtClean="0"/>
              <a:t>Jaká nížina se rozprostírá přes </a:t>
            </a:r>
            <a:r>
              <a:rPr lang="cs-CZ" dirty="0" err="1" smtClean="0"/>
              <a:t>evr.část</a:t>
            </a:r>
            <a:r>
              <a:rPr lang="cs-CZ" dirty="0" smtClean="0"/>
              <a:t> Ruska?...............................</a:t>
            </a:r>
          </a:p>
          <a:p>
            <a:pPr lvl="0"/>
            <a:r>
              <a:rPr lang="cs-CZ" dirty="0" smtClean="0"/>
              <a:t>Jaké místo zaujímá Rusko co do počtu obyvatel?................................</a:t>
            </a:r>
          </a:p>
          <a:p>
            <a:pPr lvl="0"/>
            <a:r>
              <a:rPr lang="cs-CZ" dirty="0" smtClean="0"/>
              <a:t>Na jaké 2 části se Rusko dělí?..............................................................</a:t>
            </a:r>
          </a:p>
          <a:p>
            <a:pPr lvl="0"/>
            <a:r>
              <a:rPr lang="cs-CZ" dirty="0" smtClean="0"/>
              <a:t>Jaký typ krajiny převládá v severní části Ruska?.................................</a:t>
            </a:r>
          </a:p>
          <a:p>
            <a:pPr lvl="0"/>
            <a:r>
              <a:rPr lang="cs-CZ" dirty="0" smtClean="0"/>
              <a:t>Jaký typ krajiny se nachází v jižní části Ruska?....................................</a:t>
            </a:r>
          </a:p>
          <a:p>
            <a:pPr lvl="0"/>
            <a:r>
              <a:rPr lang="cs-CZ" dirty="0" smtClean="0"/>
              <a:t>Jaké převládá podnebí v Rusku?...........................................................</a:t>
            </a:r>
          </a:p>
          <a:p>
            <a:pPr lvl="0"/>
            <a:r>
              <a:rPr lang="cs-CZ" dirty="0" smtClean="0"/>
              <a:t>Vyjmenuj 3 velké ruské řeky……………………………………………………………</a:t>
            </a:r>
          </a:p>
          <a:p>
            <a:pPr lvl="0"/>
            <a:r>
              <a:rPr lang="cs-CZ" dirty="0" smtClean="0"/>
              <a:t>Jak se označovalo Rusko dříve?............................................................</a:t>
            </a:r>
          </a:p>
          <a:p>
            <a:pPr lvl="0"/>
            <a:r>
              <a:rPr lang="cs-CZ" dirty="0" smtClean="0"/>
              <a:t>Která část Ruska se z 85% podílí na hospodářské ekonomice země?................................................................................................</a:t>
            </a:r>
          </a:p>
          <a:p>
            <a:pPr lvl="0"/>
            <a:r>
              <a:rPr lang="cs-CZ" dirty="0" smtClean="0"/>
              <a:t>Jaká je rozloha Ruska a jaké místo z hlediska velikosti na světě zaujímá?...................................................................................</a:t>
            </a:r>
          </a:p>
          <a:p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Kontrola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688632"/>
          </a:xfrm>
        </p:spPr>
        <p:txBody>
          <a:bodyPr>
            <a:normAutofit fontScale="70000" lnSpcReduction="20000"/>
          </a:bodyPr>
          <a:lstStyle/>
          <a:p>
            <a:pPr lvl="0"/>
            <a:endParaRPr lang="cs-CZ" dirty="0" smtClean="0"/>
          </a:p>
          <a:p>
            <a:pPr lvl="0"/>
            <a:r>
              <a:rPr lang="cs-CZ" dirty="0" smtClean="0"/>
              <a:t>Jaký jazyk používají Rusové?        </a:t>
            </a:r>
            <a:r>
              <a:rPr lang="cs-CZ" dirty="0" smtClean="0">
                <a:solidFill>
                  <a:srgbClr val="FF0000"/>
                </a:solidFill>
              </a:rPr>
              <a:t>ruština</a:t>
            </a:r>
          </a:p>
          <a:p>
            <a:pPr lvl="0"/>
            <a:r>
              <a:rPr lang="cs-CZ" dirty="0" smtClean="0"/>
              <a:t>Jaké písmo používají Rusové?.</a:t>
            </a:r>
            <a:r>
              <a:rPr lang="cs-CZ" dirty="0" smtClean="0">
                <a:solidFill>
                  <a:srgbClr val="FF0000"/>
                </a:solidFill>
              </a:rPr>
              <a:t>     azbuka</a:t>
            </a:r>
          </a:p>
          <a:p>
            <a:pPr lvl="0"/>
            <a:r>
              <a:rPr lang="cs-CZ" dirty="0" smtClean="0"/>
              <a:t>Co znamená nápis MOCKBA a kde ho můžete najít?    </a:t>
            </a:r>
            <a:r>
              <a:rPr lang="cs-CZ" dirty="0" smtClean="0">
                <a:solidFill>
                  <a:srgbClr val="FF0000"/>
                </a:solidFill>
              </a:rPr>
              <a:t>Moskva</a:t>
            </a:r>
          </a:p>
          <a:p>
            <a:pPr lvl="0"/>
            <a:r>
              <a:rPr lang="cs-CZ" dirty="0" smtClean="0"/>
              <a:t>Jaká nížina se rozprostírá přes </a:t>
            </a:r>
            <a:r>
              <a:rPr lang="cs-CZ" dirty="0" err="1" smtClean="0"/>
              <a:t>evr.část</a:t>
            </a:r>
            <a:r>
              <a:rPr lang="cs-CZ" dirty="0" smtClean="0"/>
              <a:t> Ruska? </a:t>
            </a:r>
            <a:r>
              <a:rPr lang="cs-CZ" dirty="0" smtClean="0">
                <a:solidFill>
                  <a:srgbClr val="FF0000"/>
                </a:solidFill>
              </a:rPr>
              <a:t>Východoevropská níž.</a:t>
            </a:r>
          </a:p>
          <a:p>
            <a:pPr lvl="0"/>
            <a:r>
              <a:rPr lang="cs-CZ" dirty="0" smtClean="0"/>
              <a:t>Jaké místo </a:t>
            </a:r>
            <a:r>
              <a:rPr lang="cs-CZ" b="1" dirty="0" smtClean="0"/>
              <a:t>v Evropě </a:t>
            </a:r>
            <a:r>
              <a:rPr lang="cs-CZ" dirty="0" smtClean="0"/>
              <a:t>zaujímá Rusko co do počtu obyvatel?</a:t>
            </a:r>
            <a:r>
              <a:rPr lang="cs-CZ" dirty="0" smtClean="0">
                <a:solidFill>
                  <a:srgbClr val="FF0000"/>
                </a:solidFill>
              </a:rPr>
              <a:t>    1.místo</a:t>
            </a:r>
          </a:p>
          <a:p>
            <a:pPr lvl="0"/>
            <a:r>
              <a:rPr lang="cs-CZ" dirty="0" smtClean="0"/>
              <a:t>Na jaké 2 části se Rusko dělí?</a:t>
            </a:r>
            <a:r>
              <a:rPr lang="cs-CZ" dirty="0" smtClean="0">
                <a:solidFill>
                  <a:srgbClr val="FF0000"/>
                </a:solidFill>
              </a:rPr>
              <a:t> Evropská a asijská část</a:t>
            </a:r>
          </a:p>
          <a:p>
            <a:pPr lvl="0"/>
            <a:r>
              <a:rPr lang="cs-CZ" dirty="0" smtClean="0"/>
              <a:t>Jaký typ krajiny převládá v severní části Ruska?</a:t>
            </a:r>
            <a:r>
              <a:rPr lang="cs-CZ" dirty="0" smtClean="0">
                <a:solidFill>
                  <a:srgbClr val="FF0000"/>
                </a:solidFill>
              </a:rPr>
              <a:t>  tundra</a:t>
            </a:r>
          </a:p>
          <a:p>
            <a:pPr lvl="0"/>
            <a:r>
              <a:rPr lang="cs-CZ" dirty="0" smtClean="0"/>
              <a:t>Jaký typ krajiny se nachází v jižní části Ruska?     </a:t>
            </a:r>
            <a:r>
              <a:rPr lang="cs-CZ" dirty="0" smtClean="0">
                <a:solidFill>
                  <a:srgbClr val="FF0000"/>
                </a:solidFill>
              </a:rPr>
              <a:t>stepi</a:t>
            </a:r>
          </a:p>
          <a:p>
            <a:pPr lvl="0"/>
            <a:r>
              <a:rPr lang="cs-CZ" dirty="0" smtClean="0"/>
              <a:t>Jaké převládá podnebí v Rusku?</a:t>
            </a:r>
            <a:r>
              <a:rPr lang="cs-CZ" dirty="0" smtClean="0">
                <a:solidFill>
                  <a:srgbClr val="FF0000"/>
                </a:solidFill>
              </a:rPr>
              <a:t>   mírné</a:t>
            </a:r>
          </a:p>
          <a:p>
            <a:pPr lvl="0"/>
            <a:r>
              <a:rPr lang="cs-CZ" dirty="0" smtClean="0"/>
              <a:t>Kterého státu bylo Rusko dříve součástí?      </a:t>
            </a:r>
            <a:r>
              <a:rPr lang="cs-CZ" dirty="0" smtClean="0">
                <a:solidFill>
                  <a:srgbClr val="FF0000"/>
                </a:solidFill>
              </a:rPr>
              <a:t>Sovětský svaz</a:t>
            </a:r>
          </a:p>
          <a:p>
            <a:pPr lvl="0"/>
            <a:r>
              <a:rPr lang="cs-CZ" dirty="0" smtClean="0"/>
              <a:t>Která část Ruska se z 85% podílí na hospodářské ekonomice země?  </a:t>
            </a:r>
            <a:r>
              <a:rPr lang="cs-CZ" dirty="0" smtClean="0">
                <a:solidFill>
                  <a:srgbClr val="FF0000"/>
                </a:solidFill>
              </a:rPr>
              <a:t>evropská část</a:t>
            </a:r>
          </a:p>
          <a:p>
            <a:pPr lvl="0"/>
            <a:r>
              <a:rPr lang="cs-CZ" dirty="0" smtClean="0"/>
              <a:t>Jaká je rozloha Ruska a jaké místo z hlediska velikosti </a:t>
            </a:r>
            <a:r>
              <a:rPr lang="cs-CZ" b="1" dirty="0" smtClean="0"/>
              <a:t>na světě </a:t>
            </a:r>
            <a:r>
              <a:rPr lang="cs-CZ" dirty="0" smtClean="0"/>
              <a:t>zaujímá?    </a:t>
            </a:r>
            <a:r>
              <a:rPr lang="cs-CZ" dirty="0" smtClean="0">
                <a:solidFill>
                  <a:srgbClr val="FF0000"/>
                </a:solidFill>
              </a:rPr>
              <a:t>1.místo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Metodický list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slouží jako pomůcka k výkladu nového učiva.</a:t>
            </a:r>
          </a:p>
          <a:p>
            <a:r>
              <a:rPr lang="cs-CZ" dirty="0" smtClean="0"/>
              <a:t>Žáci pracují zároveň s atlasem, učebnicí Zeměpis pro 8.roč.(</a:t>
            </a:r>
            <a:r>
              <a:rPr lang="cs-CZ" dirty="0" err="1" smtClean="0"/>
              <a:t>Fraus</a:t>
            </a:r>
            <a:r>
              <a:rPr lang="cs-CZ" dirty="0" smtClean="0"/>
              <a:t>) a sami aktivně získávají vědomosti a upevňují dovednosti.</a:t>
            </a:r>
          </a:p>
          <a:p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260648"/>
            <a:ext cx="7467600" cy="576064"/>
          </a:xfrm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457200" y="836712"/>
            <a:ext cx="7467600" cy="5832648"/>
          </a:xfrm>
        </p:spPr>
        <p:txBody>
          <a:bodyPr>
            <a:normAutofit lnSpcReduction="10000"/>
          </a:bodyPr>
          <a:lstStyle/>
          <a:p>
            <a:r>
              <a:rPr lang="cs-CZ" sz="1400" dirty="0" err="1" smtClean="0"/>
              <a:t>Russian</a:t>
            </a:r>
            <a:r>
              <a:rPr lang="cs-CZ" sz="1400" dirty="0" smtClean="0"/>
              <a:t> SFSR map. In: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San </a:t>
            </a:r>
            <a:r>
              <a:rPr lang="cs-CZ" sz="1400" dirty="0" err="1" smtClean="0"/>
              <a:t>Francisco</a:t>
            </a:r>
            <a:r>
              <a:rPr lang="cs-CZ" sz="1400" dirty="0" smtClean="0"/>
              <a:t> (CA):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2001- [cit. 2012-11-17]. Dostupné z: </a:t>
            </a:r>
            <a:r>
              <a:rPr lang="cs-CZ" sz="1400" dirty="0" smtClean="0">
                <a:hlinkClick r:id="rId2"/>
              </a:rPr>
              <a:t>http://cs.wikipedia.org/wiki/Soubor:Republics_of_the_USSR.svg</a:t>
            </a:r>
            <a:endParaRPr lang="cs-CZ" sz="1400" dirty="0" smtClean="0"/>
          </a:p>
          <a:p>
            <a:r>
              <a:rPr lang="cs-CZ" sz="1400" dirty="0" err="1" smtClean="0"/>
              <a:t>StBasile</a:t>
            </a:r>
            <a:r>
              <a:rPr lang="cs-CZ" sz="1400" dirty="0" smtClean="0"/>
              <a:t> </a:t>
            </a:r>
            <a:r>
              <a:rPr lang="cs-CZ" sz="1400" dirty="0" err="1" smtClean="0"/>
              <a:t>SpasskayaTower</a:t>
            </a:r>
            <a:r>
              <a:rPr lang="cs-CZ" sz="1400" dirty="0" smtClean="0"/>
              <a:t> </a:t>
            </a:r>
            <a:r>
              <a:rPr lang="cs-CZ" sz="1400" dirty="0" err="1" smtClean="0"/>
              <a:t>Red</a:t>
            </a:r>
            <a:r>
              <a:rPr lang="cs-CZ" sz="1400" dirty="0" smtClean="0"/>
              <a:t> Square </a:t>
            </a:r>
            <a:r>
              <a:rPr lang="cs-CZ" sz="1400" dirty="0" err="1" smtClean="0"/>
              <a:t>Moscow</a:t>
            </a:r>
            <a:r>
              <a:rPr lang="cs-CZ" sz="1400" dirty="0" smtClean="0"/>
              <a:t>. In: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San </a:t>
            </a:r>
            <a:r>
              <a:rPr lang="cs-CZ" sz="1400" dirty="0" err="1" smtClean="0"/>
              <a:t>Francisco</a:t>
            </a:r>
            <a:r>
              <a:rPr lang="cs-CZ" sz="1400" dirty="0" smtClean="0"/>
              <a:t> (CA):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2001- [cit. 2012-11-17]. Dostupné z: </a:t>
            </a:r>
            <a:r>
              <a:rPr lang="cs-CZ" sz="1400" dirty="0" smtClean="0">
                <a:hlinkClick r:id="rId3"/>
              </a:rPr>
              <a:t>http://cs.wikipedia.org/wiki/Soubor:StBasile_SpasskayaTower_Red_Square_Moscow.hires.jpg</a:t>
            </a:r>
            <a:endParaRPr lang="cs-CZ" sz="1400" dirty="0" smtClean="0"/>
          </a:p>
          <a:p>
            <a:r>
              <a:rPr lang="en-US" sz="1400" dirty="0" smtClean="0"/>
              <a:t>St Basils Cathedral. In: </a:t>
            </a:r>
            <a:r>
              <a:rPr lang="en-US" sz="1400" i="1" dirty="0" smtClean="0"/>
              <a:t>Wikipedia: the free encyclopedia</a:t>
            </a:r>
            <a:r>
              <a:rPr lang="en-US" sz="1400" dirty="0" smtClean="0"/>
              <a:t> [online]. San Francisco (CA): Wikimedia Foundation, 2001- [</a:t>
            </a:r>
            <a:r>
              <a:rPr lang="cs-CZ" sz="1400" dirty="0" smtClean="0"/>
              <a:t>cit. 2012-11-17</a:t>
            </a:r>
            <a:r>
              <a:rPr lang="en-US" sz="1400" dirty="0" smtClean="0"/>
              <a:t>]. </a:t>
            </a:r>
            <a:r>
              <a:rPr lang="en-US" sz="1400" dirty="0" err="1" smtClean="0"/>
              <a:t>Dostupné</a:t>
            </a:r>
            <a:r>
              <a:rPr lang="en-US" sz="1400" dirty="0" smtClean="0"/>
              <a:t> z: </a:t>
            </a:r>
            <a:r>
              <a:rPr lang="en-US" sz="1400" dirty="0" smtClean="0">
                <a:hlinkClick r:id="rId4"/>
              </a:rPr>
              <a:t>http://cs.wikipedia.org/wiki/Soubor:St_Basils_Cathedral-500px.jpg</a:t>
            </a:r>
            <a:endParaRPr lang="cs-CZ" sz="1400" dirty="0" smtClean="0"/>
          </a:p>
          <a:p>
            <a:r>
              <a:rPr lang="cs-CZ" sz="1400" dirty="0" err="1" smtClean="0"/>
              <a:t>Russian</a:t>
            </a:r>
            <a:r>
              <a:rPr lang="cs-CZ" sz="1400" dirty="0" smtClean="0"/>
              <a:t>-</a:t>
            </a:r>
            <a:r>
              <a:rPr lang="cs-CZ" sz="1400" dirty="0" err="1" smtClean="0"/>
              <a:t>Matroshka</a:t>
            </a:r>
            <a:r>
              <a:rPr lang="cs-CZ" sz="1400" dirty="0" smtClean="0"/>
              <a:t>. In: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San </a:t>
            </a:r>
            <a:r>
              <a:rPr lang="cs-CZ" sz="1400" dirty="0" err="1" smtClean="0"/>
              <a:t>Francisco</a:t>
            </a:r>
            <a:r>
              <a:rPr lang="cs-CZ" sz="1400" dirty="0" smtClean="0"/>
              <a:t> (CA):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2001- [cit. 2013-11-11]. Dostupné z: </a:t>
            </a:r>
            <a:r>
              <a:rPr lang="cs-CZ" sz="1400" dirty="0" smtClean="0">
                <a:hlinkClick r:id="rId5"/>
              </a:rPr>
              <a:t>http://cs.wikipedia.org/wiki/Soubor:Russian-Matroshka_no_bg.jpg</a:t>
            </a:r>
            <a:endParaRPr lang="cs-CZ" sz="1400" dirty="0" smtClean="0"/>
          </a:p>
          <a:p>
            <a:r>
              <a:rPr lang="cs-CZ" sz="1400" dirty="0" smtClean="0"/>
              <a:t>NEUVEDEN. </a:t>
            </a:r>
            <a:r>
              <a:rPr lang="cs-CZ" sz="1400" i="1" dirty="0" smtClean="0"/>
              <a:t>http://www.</a:t>
            </a:r>
            <a:r>
              <a:rPr lang="cs-CZ" sz="1400" i="1" dirty="0" err="1" smtClean="0"/>
              <a:t>bigmenu.cz</a:t>
            </a:r>
            <a:r>
              <a:rPr lang="cs-CZ" sz="1400" dirty="0" smtClean="0"/>
              <a:t> [online]. [cit. 17.11.2012]. Dostupný na WWW: </a:t>
            </a:r>
            <a:r>
              <a:rPr lang="cs-CZ" sz="1400" dirty="0" smtClean="0">
                <a:hlinkClick r:id="rId6"/>
              </a:rPr>
              <a:t>http://www.</a:t>
            </a:r>
            <a:r>
              <a:rPr lang="cs-CZ" sz="1400" dirty="0" err="1" smtClean="0">
                <a:hlinkClick r:id="rId6"/>
              </a:rPr>
              <a:t>bigmenu.cz</a:t>
            </a:r>
            <a:r>
              <a:rPr lang="cs-CZ" sz="1400" dirty="0" smtClean="0">
                <a:hlinkClick r:id="rId6"/>
              </a:rPr>
              <a:t>/</a:t>
            </a:r>
            <a:r>
              <a:rPr lang="cs-CZ" sz="1400" dirty="0" err="1" smtClean="0">
                <a:hlinkClick r:id="rId6"/>
              </a:rPr>
              <a:t>wimg</a:t>
            </a:r>
            <a:r>
              <a:rPr lang="cs-CZ" sz="1400" dirty="0" smtClean="0">
                <a:hlinkClick r:id="rId6"/>
              </a:rPr>
              <a:t>/rusko3.jpg</a:t>
            </a:r>
            <a:endParaRPr lang="cs-CZ" sz="1400" dirty="0" smtClean="0"/>
          </a:p>
          <a:p>
            <a:r>
              <a:rPr lang="cs-CZ" sz="1400" dirty="0" err="1" smtClean="0"/>
              <a:t>Vydubychi</a:t>
            </a:r>
            <a:r>
              <a:rPr lang="cs-CZ" sz="1400" dirty="0" smtClean="0"/>
              <a:t> </a:t>
            </a:r>
            <a:r>
              <a:rPr lang="cs-CZ" sz="1400" dirty="0" err="1" smtClean="0"/>
              <a:t>Monastery</a:t>
            </a:r>
            <a:r>
              <a:rPr lang="cs-CZ" sz="1400" dirty="0" smtClean="0"/>
              <a:t> 2008(</a:t>
            </a:r>
            <a:r>
              <a:rPr lang="cs-CZ" sz="1400" dirty="0" err="1" smtClean="0"/>
              <a:t>Kiev</a:t>
            </a:r>
            <a:r>
              <a:rPr lang="cs-CZ" sz="1400" dirty="0" smtClean="0"/>
              <a:t>). In: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San </a:t>
            </a:r>
            <a:r>
              <a:rPr lang="cs-CZ" sz="1400" dirty="0" err="1" smtClean="0"/>
              <a:t>Francisco</a:t>
            </a:r>
            <a:r>
              <a:rPr lang="cs-CZ" sz="1400" dirty="0" smtClean="0"/>
              <a:t> (CA):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2001- [cit. 2013-11-12]. Dostupné z: </a:t>
            </a:r>
            <a:r>
              <a:rPr lang="cs-CZ" sz="1400" dirty="0" smtClean="0">
                <a:hlinkClick r:id="rId7"/>
              </a:rPr>
              <a:t>http://cs.wikipedia.org/wiki/Soubor:Vydubychi_Monastery_2008%28Kiev%29.JPG</a:t>
            </a:r>
            <a:endParaRPr lang="cs-CZ" sz="1400" dirty="0" smtClean="0"/>
          </a:p>
          <a:p>
            <a:r>
              <a:rPr lang="cs-CZ" sz="1400" dirty="0" err="1" smtClean="0"/>
              <a:t>Spb</a:t>
            </a:r>
            <a:r>
              <a:rPr lang="cs-CZ" sz="1400" dirty="0" smtClean="0"/>
              <a:t> </a:t>
            </a:r>
            <a:r>
              <a:rPr lang="cs-CZ" sz="1400" dirty="0" err="1" smtClean="0"/>
              <a:t>collage</a:t>
            </a:r>
            <a:r>
              <a:rPr lang="cs-CZ" sz="1400" dirty="0" smtClean="0"/>
              <a:t>. In: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San </a:t>
            </a:r>
            <a:r>
              <a:rPr lang="cs-CZ" sz="1400" dirty="0" err="1" smtClean="0"/>
              <a:t>Francisco</a:t>
            </a:r>
            <a:r>
              <a:rPr lang="cs-CZ" sz="1400" dirty="0" smtClean="0"/>
              <a:t> (CA):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2001- [cit. 2012-11-17]. Dostupné z: </a:t>
            </a:r>
            <a:r>
              <a:rPr lang="cs-CZ" sz="1400" dirty="0" smtClean="0">
                <a:hlinkClick r:id="rId8"/>
              </a:rPr>
              <a:t>http://cs.wikipedia.org/wiki/Soubor:Spb_collage.JPG</a:t>
            </a:r>
            <a:endParaRPr lang="cs-CZ" sz="1400" dirty="0" smtClean="0"/>
          </a:p>
          <a:p>
            <a:r>
              <a:rPr lang="cs-CZ" sz="1400" dirty="0" smtClean="0"/>
              <a:t> Boršč. In: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San </a:t>
            </a:r>
            <a:r>
              <a:rPr lang="cs-CZ" sz="1400" dirty="0" err="1" smtClean="0"/>
              <a:t>Francisco</a:t>
            </a:r>
            <a:r>
              <a:rPr lang="cs-CZ" sz="1400" dirty="0" smtClean="0"/>
              <a:t> (CA):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2001- [cit. 2012-11-17]. Dostupné z: </a:t>
            </a:r>
            <a:r>
              <a:rPr lang="cs-CZ" sz="1400" dirty="0" smtClean="0">
                <a:hlinkClick r:id="rId9"/>
              </a:rPr>
              <a:t>http://cs.wikipedia.org/wiki/Soubor:%D0%91%D0%BE%D1%80%D1%89.JPG</a:t>
            </a:r>
            <a:endParaRPr lang="cs-CZ" sz="1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473</TotalTime>
  <Words>786</Words>
  <Application>Microsoft Office PowerPoint</Application>
  <PresentationFormat>Předvádění na obrazovce (4:3)</PresentationFormat>
  <Paragraphs>126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13</vt:i4>
      </vt:variant>
    </vt:vector>
  </HeadingPairs>
  <TitlesOfParts>
    <vt:vector size="16" baseType="lpstr">
      <vt:lpstr>Motiv sady Office</vt:lpstr>
      <vt:lpstr>1_Arkýř</vt:lpstr>
      <vt:lpstr>Arkýř</vt:lpstr>
      <vt:lpstr>Východní Evropa VY_32_Inovace_06KR-7 </vt:lpstr>
      <vt:lpstr>Anotace </vt:lpstr>
      <vt:lpstr>Východní Evropa  </vt:lpstr>
      <vt:lpstr>Sovětský svaz (SSSR)</vt:lpstr>
      <vt:lpstr>Snímek 5</vt:lpstr>
      <vt:lpstr>Státy východní Evropy</vt:lpstr>
      <vt:lpstr>Rusko- hlavní město Moskva</vt:lpstr>
      <vt:lpstr>Snímek 8</vt:lpstr>
      <vt:lpstr>Snímek 9</vt:lpstr>
      <vt:lpstr>Odpověz na otázky</vt:lpstr>
      <vt:lpstr>Kontrola </vt:lpstr>
      <vt:lpstr>Metodický list</vt:lpstr>
      <vt:lpstr>Použité 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Krcmarova-NB</dc:creator>
  <cp:lastModifiedBy>Krcmarova-NB</cp:lastModifiedBy>
  <cp:revision>64</cp:revision>
  <dcterms:created xsi:type="dcterms:W3CDTF">2012-11-07T11:45:23Z</dcterms:created>
  <dcterms:modified xsi:type="dcterms:W3CDTF">2013-11-12T15:24:01Z</dcterms:modified>
</cp:coreProperties>
</file>