
<file path=[Content_Types].xml><?xml version="1.0" encoding="utf-8"?>
<Types xmlns="http://schemas.openxmlformats.org/package/2006/content-types">
  <Override PartName="/ppt/slideMasters/slideMaster3.xml" ContentType="application/vnd.openxmlformats-officedocument.presentationml.slideMaster+xml"/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8.xml" ContentType="application/vnd.openxmlformats-officedocument.presentationml.slideLayout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29.xml" ContentType="application/vnd.openxmlformats-officedocument.presentationml.slideLayout+xml"/>
  <Default Extension="png" ContentType="image/png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slideLayouts/slideLayout27.xml" ContentType="application/vnd.openxmlformats-officedocument.presentationml.slideLayout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  <p:sldMasterId id="2147483684" r:id="rId3"/>
  </p:sldMasterIdLst>
  <p:sldIdLst>
    <p:sldId id="256" r:id="rId4"/>
    <p:sldId id="261" r:id="rId5"/>
    <p:sldId id="260" r:id="rId6"/>
    <p:sldId id="257" r:id="rId7"/>
    <p:sldId id="258" r:id="rId8"/>
    <p:sldId id="262" r:id="rId9"/>
    <p:sldId id="263" r:id="rId10"/>
    <p:sldId id="264" r:id="rId11"/>
    <p:sldId id="259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8DC412"/>
    <a:srgbClr val="0000FF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presProps" Target="presProps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2" Type="http://schemas.openxmlformats.org/officeDocument/2006/relationships/slideMaster" Target="slideMasters/slideMaster2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theme" Target="theme/theme1.xml"/><Relationship Id="rId10" Type="http://schemas.openxmlformats.org/officeDocument/2006/relationships/slide" Target="slides/slide7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5728F7-0D01-4A57-BB91-FBE6757E85B1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85AE96-C986-4BB2-ABA6-5C45284613F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5728F7-0D01-4A57-BB91-FBE6757E85B1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85AE96-C986-4BB2-ABA6-5C45284613F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5728F7-0D01-4A57-BB91-FBE6757E85B1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85AE96-C986-4BB2-ABA6-5C45284613F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5728F7-0D01-4A57-BB91-FBE6757E85B1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85AE96-C986-4BB2-ABA6-5C45284613F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5728F7-0D01-4A57-BB91-FBE6757E85B1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85AE96-C986-4BB2-ABA6-5C45284613F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5728F7-0D01-4A57-BB91-FBE6757E85B1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85AE96-C986-4BB2-ABA6-5C45284613F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5728F7-0D01-4A57-BB91-FBE6757E85B1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85AE96-C986-4BB2-ABA6-5C45284613F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5728F7-0D01-4A57-BB91-FBE6757E85B1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85AE96-C986-4BB2-ABA6-5C45284613F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5728F7-0D01-4A57-BB91-FBE6757E85B1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A985AE96-C986-4BB2-ABA6-5C45284613F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5728F7-0D01-4A57-BB91-FBE6757E85B1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85AE96-C986-4BB2-ABA6-5C45284613F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5728F7-0D01-4A57-BB91-FBE6757E85B1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85AE96-C986-4BB2-ABA6-5C45284613F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1C5728F7-0D01-4A57-BB91-FBE6757E85B1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A985AE96-C986-4BB2-ABA6-5C45284613F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1C5728F7-0D01-4A57-BB91-FBE6757E85B1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A985AE96-C986-4BB2-ABA6-5C45284613F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1C5728F7-0D01-4A57-BB91-FBE6757E85B1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A985AE96-C986-4BB2-ABA6-5C45284613F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5728F7-0D01-4A57-BB91-FBE6757E85B1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85AE96-C986-4BB2-ABA6-5C45284613F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5728F7-0D01-4A57-BB91-FBE6757E85B1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85AE96-C986-4BB2-ABA6-5C45284613F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1C5728F7-0D01-4A57-BB91-FBE6757E85B1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A985AE96-C986-4BB2-ABA6-5C45284613F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5728F7-0D01-4A57-BB91-FBE6757E85B1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85AE96-C986-4BB2-ABA6-5C45284613F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1C5728F7-0D01-4A57-BB91-FBE6757E85B1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A985AE96-C986-4BB2-ABA6-5C45284613F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1C5728F7-0D01-4A57-BB91-FBE6757E85B1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A985AE96-C986-4BB2-ABA6-5C45284613F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5728F7-0D01-4A57-BB91-FBE6757E85B1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85AE96-C986-4BB2-ABA6-5C45284613F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5728F7-0D01-4A57-BB91-FBE6757E85B1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85AE96-C986-4BB2-ABA6-5C45284613F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1C5728F7-0D01-4A57-BB91-FBE6757E85B1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A985AE96-C986-4BB2-ABA6-5C45284613F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1C5728F7-0D01-4A57-BB91-FBE6757E85B1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A985AE96-C986-4BB2-ABA6-5C45284613F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1C5728F7-0D01-4A57-BB91-FBE6757E85B1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A985AE96-C986-4BB2-ABA6-5C45284613F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5728F7-0D01-4A57-BB91-FBE6757E85B1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85AE96-C986-4BB2-ABA6-5C45284613F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5728F7-0D01-4A57-BB91-FBE6757E85B1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85AE96-C986-4BB2-ABA6-5C45284613F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1C5728F7-0D01-4A57-BB91-FBE6757E85B1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A985AE96-C986-4BB2-ABA6-5C45284613F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5728F7-0D01-4A57-BB91-FBE6757E85B1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85AE96-C986-4BB2-ABA6-5C45284613F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1C5728F7-0D01-4A57-BB91-FBE6757E85B1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A985AE96-C986-4BB2-ABA6-5C45284613F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1C5728F7-0D01-4A57-BB91-FBE6757E85B1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A985AE96-C986-4BB2-ABA6-5C45284613F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5728F7-0D01-4A57-BB91-FBE6757E85B1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85AE96-C986-4BB2-ABA6-5C45284613F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5728F7-0D01-4A57-BB91-FBE6757E85B1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85AE96-C986-4BB2-ABA6-5C45284613F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C5728F7-0D01-4A57-BB91-FBE6757E85B1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A985AE96-C986-4BB2-ABA6-5C45284613FB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1C5728F7-0D01-4A57-BB91-FBE6757E85B1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A985AE96-C986-4BB2-ABA6-5C45284613F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1C5728F7-0D01-4A57-BB91-FBE6757E85B1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A985AE96-C986-4BB2-ABA6-5C45284613F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8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7" Type="http://schemas.openxmlformats.org/officeDocument/2006/relationships/hyperlink" Target="http://cs.wikipedia.org/wiki/Schuman%C5%AFv_pl%C3%A1n" TargetMode="External"/><Relationship Id="rId2" Type="http://schemas.openxmlformats.org/officeDocument/2006/relationships/slideLayout" Target="../slideLayouts/slideLayout6.xml"/><Relationship Id="rId1" Type="http://schemas.openxmlformats.org/officeDocument/2006/relationships/audio" Target="file:///C:\Users\Krcmarova-NB\Desktop\DUM2\Lenka%20Kr&#269;m&#225;&#345;ov&#225;\VY_32_Inovace_07KR-7%20Evropsk&#225;%20unie\european_anthem_long.mp3" TargetMode="External"/><Relationship Id="rId6" Type="http://schemas.openxmlformats.org/officeDocument/2006/relationships/image" Target="../media/image8.jpeg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7" Type="http://schemas.openxmlformats.org/officeDocument/2006/relationships/image" Target="../media/image14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3.png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1_EURO_RE-15.jpeg" TargetMode="External"/><Relationship Id="rId2" Type="http://schemas.openxmlformats.org/officeDocument/2006/relationships/hyperlink" Target="http://cs.wikipedia.org/wiki/Soubor:Flag_of_Europe.svg" TargetMode="External"/><Relationship Id="rId1" Type="http://schemas.openxmlformats.org/officeDocument/2006/relationships/slideLayout" Target="../slideLayouts/slideLayout13.xml"/><Relationship Id="rId4" Type="http://schemas.openxmlformats.org/officeDocument/2006/relationships/hyperlink" Target="http://cs.wikipedia.org/wiki/Soubor:Euro_coins_and_banknotes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611560" y="692696"/>
            <a:ext cx="7467600" cy="1503040"/>
          </a:xfrm>
        </p:spPr>
        <p:txBody>
          <a:bodyPr>
            <a:normAutofit fontScale="90000"/>
          </a:bodyPr>
          <a:lstStyle/>
          <a:p>
            <a:pPr algn="ctr"/>
            <a:r>
              <a:rPr lang="cs-CZ" sz="3200" dirty="0" smtClean="0">
                <a:solidFill>
                  <a:srgbClr val="FF0000"/>
                </a:solidFill>
              </a:rPr>
              <a:t>Evropská unie</a:t>
            </a:r>
            <a:br>
              <a:rPr lang="cs-CZ" sz="3200" dirty="0" smtClean="0">
                <a:solidFill>
                  <a:srgbClr val="FF0000"/>
                </a:solidFill>
              </a:rPr>
            </a:br>
            <a:r>
              <a:rPr lang="cs-CZ" dirty="0" smtClean="0">
                <a:solidFill>
                  <a:srgbClr val="FF0000"/>
                </a:solidFill>
              </a:rPr>
              <a:t/>
            </a:r>
            <a:br>
              <a:rPr lang="cs-CZ" dirty="0" smtClean="0">
                <a:solidFill>
                  <a:srgbClr val="FF0000"/>
                </a:solidFill>
              </a:rPr>
            </a:br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</a:rPr>
              <a:t>VY_32_Inovace_07KR-7</a:t>
            </a:r>
            <a:br>
              <a:rPr lang="cs-CZ" sz="2400" dirty="0" smtClean="0">
                <a:solidFill>
                  <a:schemeClr val="accent3">
                    <a:lumMod val="50000"/>
                  </a:schemeClr>
                </a:solidFill>
              </a:rPr>
            </a:br>
            <a:endParaRPr lang="cs-CZ" sz="2400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2286000" y="2967335"/>
            <a:ext cx="4572000" cy="1200329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/>
            <a:r>
              <a:rPr lang="cs-CZ" sz="2400" dirty="0" err="1" smtClean="0"/>
              <a:t>Mgr.Lenka</a:t>
            </a:r>
            <a:r>
              <a:rPr lang="cs-CZ" sz="2400" dirty="0" smtClean="0"/>
              <a:t> Krčmářová</a:t>
            </a:r>
          </a:p>
          <a:p>
            <a:pPr algn="ctr"/>
            <a:endParaRPr lang="cs-CZ" sz="2400" dirty="0" smtClean="0"/>
          </a:p>
          <a:p>
            <a:pPr algn="ctr"/>
            <a:r>
              <a:rPr lang="cs-CZ" sz="2400" dirty="0" smtClean="0"/>
              <a:t>ZŠ a MŠ </a:t>
            </a:r>
            <a:r>
              <a:rPr lang="cs-CZ" sz="2400" dirty="0" err="1" smtClean="0"/>
              <a:t>Nedašov</a:t>
            </a:r>
            <a:endParaRPr lang="cs-CZ" sz="2400" dirty="0" smtClean="0"/>
          </a:p>
        </p:txBody>
      </p:sp>
      <p:pic>
        <p:nvPicPr>
          <p:cNvPr id="7" name="Picture 7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>
          <a:xfrm>
            <a:off x="1691680" y="4653136"/>
            <a:ext cx="6083300" cy="1487488"/>
          </a:xfrm>
          <a:prstGeom prst="rect">
            <a:avLst/>
          </a:prstGeom>
          <a:solidFill>
            <a:srgbClr val="FFFFFF"/>
          </a:solidFill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706090"/>
          </a:xfrm>
        </p:spPr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"/>
          </p:nvPr>
        </p:nvSpPr>
        <p:spPr>
          <a:xfrm>
            <a:off x="457200" y="1196752"/>
            <a:ext cx="7467600" cy="5277200"/>
          </a:xfrm>
        </p:spPr>
        <p:txBody>
          <a:bodyPr>
            <a:normAutofit fontScale="85000" lnSpcReduction="20000"/>
          </a:bodyPr>
          <a:lstStyle/>
          <a:p>
            <a:pPr>
              <a:lnSpc>
                <a:spcPct val="90000"/>
              </a:lnSpc>
              <a:buNone/>
            </a:pPr>
            <a:r>
              <a:rPr lang="cs-CZ" b="1" dirty="0" smtClean="0">
                <a:solidFill>
                  <a:srgbClr val="D0B804"/>
                </a:solidFill>
              </a:rPr>
              <a:t>Anotace:</a:t>
            </a:r>
            <a:r>
              <a:rPr lang="cs-CZ" b="1" dirty="0" smtClean="0"/>
              <a:t> </a:t>
            </a:r>
            <a:r>
              <a:rPr lang="cs-CZ" dirty="0" smtClean="0"/>
              <a:t>Seznámení s Evropskou unii, jejím vznikem a významem, členskými státy,výklad spojený s aktivitou žáků při řešení zadaných úkolů, práce s mapou a učebnicí</a:t>
            </a:r>
          </a:p>
          <a:p>
            <a:pPr>
              <a:lnSpc>
                <a:spcPct val="90000"/>
              </a:lnSpc>
              <a:buNone/>
            </a:pPr>
            <a:r>
              <a:rPr lang="cs-CZ" b="1" dirty="0" smtClean="0">
                <a:solidFill>
                  <a:srgbClr val="D0B804"/>
                </a:solidFill>
              </a:rPr>
              <a:t>Autor:</a:t>
            </a:r>
            <a:r>
              <a:rPr lang="cs-CZ" b="1" dirty="0" smtClean="0"/>
              <a:t> </a:t>
            </a:r>
            <a:r>
              <a:rPr lang="cs-CZ" dirty="0" err="1" smtClean="0"/>
              <a:t>Mgr.Lenka</a:t>
            </a:r>
            <a:r>
              <a:rPr lang="cs-CZ" dirty="0" smtClean="0"/>
              <a:t> Krčmářová</a:t>
            </a:r>
          </a:p>
          <a:p>
            <a:pPr>
              <a:lnSpc>
                <a:spcPct val="90000"/>
              </a:lnSpc>
              <a:buNone/>
            </a:pPr>
            <a:r>
              <a:rPr lang="cs-CZ" dirty="0" smtClean="0"/>
              <a:t>Datum zhotovení</a:t>
            </a:r>
            <a:r>
              <a:rPr lang="cs-CZ" smtClean="0"/>
              <a:t>: prosinec </a:t>
            </a:r>
            <a:r>
              <a:rPr lang="cs-CZ" dirty="0" smtClean="0"/>
              <a:t>2012</a:t>
            </a:r>
          </a:p>
          <a:p>
            <a:pPr>
              <a:lnSpc>
                <a:spcPct val="90000"/>
              </a:lnSpc>
              <a:buNone/>
            </a:pPr>
            <a:r>
              <a:rPr lang="cs-CZ" b="1" dirty="0" smtClean="0">
                <a:solidFill>
                  <a:srgbClr val="D0B804"/>
                </a:solidFill>
              </a:rPr>
              <a:t>Jazyk:</a:t>
            </a:r>
            <a:r>
              <a:rPr lang="cs-CZ" b="1" dirty="0" smtClean="0"/>
              <a:t> </a:t>
            </a:r>
            <a:r>
              <a:rPr lang="cs-CZ" dirty="0" smtClean="0"/>
              <a:t>Čeština</a:t>
            </a:r>
          </a:p>
          <a:p>
            <a:pPr>
              <a:lnSpc>
                <a:spcPct val="90000"/>
              </a:lnSpc>
              <a:buNone/>
            </a:pPr>
            <a:r>
              <a:rPr lang="cs-CZ" b="1" dirty="0" smtClean="0">
                <a:solidFill>
                  <a:srgbClr val="D0B804"/>
                </a:solidFill>
              </a:rPr>
              <a:t>Očekávaný výstup:</a:t>
            </a:r>
            <a:r>
              <a:rPr lang="cs-CZ" b="1" dirty="0" smtClean="0"/>
              <a:t> </a:t>
            </a:r>
            <a:r>
              <a:rPr lang="cs-CZ" dirty="0" smtClean="0"/>
              <a:t>uvede některé významné mezinárodní organizace a společenství, k nimž má vztah ČR, posoudí jejich význam ve světovém dění a popíše výhody spolupráce mezi státy</a:t>
            </a:r>
          </a:p>
          <a:p>
            <a:pPr>
              <a:lnSpc>
                <a:spcPct val="90000"/>
              </a:lnSpc>
              <a:buNone/>
            </a:pPr>
            <a:r>
              <a:rPr lang="cs-CZ" b="1" dirty="0" smtClean="0">
                <a:solidFill>
                  <a:srgbClr val="D0B804"/>
                </a:solidFill>
              </a:rPr>
              <a:t>Speciální vzdělávací potřeby:</a:t>
            </a:r>
            <a:r>
              <a:rPr lang="cs-CZ" dirty="0" smtClean="0"/>
              <a:t> žádné </a:t>
            </a:r>
          </a:p>
          <a:p>
            <a:pPr>
              <a:lnSpc>
                <a:spcPct val="90000"/>
              </a:lnSpc>
              <a:buNone/>
            </a:pPr>
            <a:r>
              <a:rPr lang="cs-CZ" b="1" dirty="0" smtClean="0">
                <a:solidFill>
                  <a:srgbClr val="D0B804"/>
                </a:solidFill>
              </a:rPr>
              <a:t>Klíčová slova:</a:t>
            </a:r>
            <a:r>
              <a:rPr lang="cs-CZ" b="1" dirty="0" smtClean="0"/>
              <a:t> </a:t>
            </a:r>
            <a:r>
              <a:rPr lang="cs-CZ" dirty="0" smtClean="0"/>
              <a:t>Evropská unie</a:t>
            </a:r>
          </a:p>
          <a:p>
            <a:pPr>
              <a:lnSpc>
                <a:spcPct val="90000"/>
              </a:lnSpc>
              <a:buNone/>
            </a:pPr>
            <a:r>
              <a:rPr lang="cs-CZ" b="1" dirty="0" smtClean="0">
                <a:solidFill>
                  <a:srgbClr val="D0B804"/>
                </a:solidFill>
              </a:rPr>
              <a:t>Druh učebního materiálu</a:t>
            </a:r>
            <a:r>
              <a:rPr lang="cs-CZ" b="1" dirty="0" smtClean="0"/>
              <a:t>: </a:t>
            </a:r>
            <a:r>
              <a:rPr lang="cs-CZ" dirty="0" smtClean="0"/>
              <a:t>Prezentace</a:t>
            </a:r>
          </a:p>
          <a:p>
            <a:pPr>
              <a:lnSpc>
                <a:spcPct val="90000"/>
              </a:lnSpc>
              <a:buNone/>
            </a:pPr>
            <a:r>
              <a:rPr lang="cs-CZ" b="1" dirty="0" smtClean="0">
                <a:solidFill>
                  <a:srgbClr val="D0B804"/>
                </a:solidFill>
              </a:rPr>
              <a:t>Druh </a:t>
            </a:r>
            <a:r>
              <a:rPr lang="cs-CZ" b="1" dirty="0" err="1" smtClean="0">
                <a:solidFill>
                  <a:srgbClr val="D0B804"/>
                </a:solidFill>
              </a:rPr>
              <a:t>interaktivity</a:t>
            </a:r>
            <a:r>
              <a:rPr lang="cs-CZ" b="1" dirty="0" smtClean="0">
                <a:solidFill>
                  <a:srgbClr val="D0B804"/>
                </a:solidFill>
              </a:rPr>
              <a:t>:</a:t>
            </a:r>
            <a:r>
              <a:rPr lang="cs-CZ" b="1" dirty="0" smtClean="0"/>
              <a:t> </a:t>
            </a:r>
            <a:r>
              <a:rPr lang="cs-CZ" dirty="0" smtClean="0"/>
              <a:t>Výklad, aktivita</a:t>
            </a:r>
          </a:p>
          <a:p>
            <a:pPr>
              <a:lnSpc>
                <a:spcPct val="90000"/>
              </a:lnSpc>
              <a:buNone/>
            </a:pPr>
            <a:r>
              <a:rPr lang="cs-CZ" b="1" dirty="0" smtClean="0">
                <a:solidFill>
                  <a:srgbClr val="D0B804"/>
                </a:solidFill>
              </a:rPr>
              <a:t>Cílová skupina:</a:t>
            </a:r>
            <a:r>
              <a:rPr lang="cs-CZ" b="1" dirty="0" smtClean="0"/>
              <a:t> </a:t>
            </a:r>
            <a:r>
              <a:rPr lang="cs-CZ" dirty="0" smtClean="0"/>
              <a:t>Žák</a:t>
            </a:r>
          </a:p>
          <a:p>
            <a:pPr>
              <a:lnSpc>
                <a:spcPct val="90000"/>
              </a:lnSpc>
              <a:buNone/>
            </a:pPr>
            <a:r>
              <a:rPr lang="cs-CZ" b="1" dirty="0" smtClean="0">
                <a:solidFill>
                  <a:srgbClr val="D0B804"/>
                </a:solidFill>
              </a:rPr>
              <a:t>Stupeň a typ vzdělávání:</a:t>
            </a:r>
            <a:r>
              <a:rPr lang="cs-CZ" b="1" dirty="0" smtClean="0"/>
              <a:t> </a:t>
            </a:r>
            <a:r>
              <a:rPr lang="cs-CZ" dirty="0" smtClean="0"/>
              <a:t>základní vzdělávání – 2.stupeň</a:t>
            </a:r>
          </a:p>
          <a:p>
            <a:pPr>
              <a:lnSpc>
                <a:spcPct val="90000"/>
              </a:lnSpc>
              <a:buNone/>
            </a:pPr>
            <a:r>
              <a:rPr lang="cs-CZ" b="1" dirty="0" smtClean="0">
                <a:solidFill>
                  <a:srgbClr val="D0B804"/>
                </a:solidFill>
              </a:rPr>
              <a:t>Typická věková skupina:</a:t>
            </a:r>
            <a:r>
              <a:rPr lang="cs-CZ" b="1" dirty="0" smtClean="0"/>
              <a:t> </a:t>
            </a:r>
            <a:r>
              <a:rPr lang="cs-CZ" dirty="0" smtClean="0"/>
              <a:t>8.ročník</a:t>
            </a:r>
          </a:p>
          <a:p>
            <a:pPr>
              <a:lnSpc>
                <a:spcPct val="90000"/>
              </a:lnSpc>
              <a:buNone/>
            </a:pPr>
            <a:r>
              <a:rPr lang="cs-CZ" b="1" dirty="0" smtClean="0">
                <a:solidFill>
                  <a:srgbClr val="D0B804"/>
                </a:solidFill>
              </a:rPr>
              <a:t>Celková velikost:</a:t>
            </a:r>
            <a:r>
              <a:rPr lang="cs-CZ" dirty="0" smtClean="0"/>
              <a:t> 880 kB  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188640"/>
            <a:ext cx="8305800" cy="792088"/>
          </a:xfrm>
        </p:spPr>
        <p:txBody>
          <a:bodyPr>
            <a:normAutofit fontScale="90000"/>
          </a:bodyPr>
          <a:lstStyle/>
          <a:p>
            <a:pPr algn="ctr"/>
            <a:r>
              <a:rPr lang="cs-CZ" b="1" dirty="0" smtClean="0">
                <a:solidFill>
                  <a:srgbClr val="FFFF00"/>
                </a:solidFill>
              </a:rPr>
              <a:t>EVROPSKÁ UNIE</a:t>
            </a:r>
            <a:endParaRPr lang="cs-CZ" b="1" dirty="0">
              <a:solidFill>
                <a:srgbClr val="FFFF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076056" y="1700808"/>
            <a:ext cx="2304256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FF00"/>
                </a:solidFill>
              </a:rPr>
              <a:t>Zakládající členové:</a:t>
            </a:r>
          </a:p>
          <a:p>
            <a:endParaRPr lang="cs-CZ" dirty="0" smtClean="0">
              <a:solidFill>
                <a:srgbClr val="FFFF00"/>
              </a:solidFill>
            </a:endParaRPr>
          </a:p>
          <a:p>
            <a:r>
              <a:rPr lang="cs-CZ" dirty="0" smtClean="0">
                <a:solidFill>
                  <a:srgbClr val="FFFF00"/>
                </a:solidFill>
              </a:rPr>
              <a:t>1……………………………...</a:t>
            </a:r>
          </a:p>
          <a:p>
            <a:endParaRPr lang="cs-CZ" dirty="0" smtClean="0">
              <a:solidFill>
                <a:srgbClr val="FFFF00"/>
              </a:solidFill>
            </a:endParaRPr>
          </a:p>
          <a:p>
            <a:r>
              <a:rPr lang="cs-CZ" dirty="0" smtClean="0">
                <a:solidFill>
                  <a:srgbClr val="FFFF00"/>
                </a:solidFill>
              </a:rPr>
              <a:t>2………………………………</a:t>
            </a:r>
          </a:p>
          <a:p>
            <a:endParaRPr lang="cs-CZ" dirty="0">
              <a:solidFill>
                <a:srgbClr val="FFFF00"/>
              </a:solidFill>
            </a:endParaRPr>
          </a:p>
          <a:p>
            <a:r>
              <a:rPr lang="cs-CZ" dirty="0" smtClean="0">
                <a:solidFill>
                  <a:srgbClr val="FFFF00"/>
                </a:solidFill>
              </a:rPr>
              <a:t>3………………………………</a:t>
            </a:r>
          </a:p>
          <a:p>
            <a:endParaRPr lang="cs-CZ" dirty="0">
              <a:solidFill>
                <a:srgbClr val="FFFF00"/>
              </a:solidFill>
            </a:endParaRPr>
          </a:p>
          <a:p>
            <a:r>
              <a:rPr lang="cs-CZ" dirty="0" smtClean="0">
                <a:solidFill>
                  <a:srgbClr val="FFFF00"/>
                </a:solidFill>
              </a:rPr>
              <a:t>4……………………………..</a:t>
            </a:r>
          </a:p>
          <a:p>
            <a:endParaRPr lang="cs-CZ" dirty="0">
              <a:solidFill>
                <a:srgbClr val="FFFF00"/>
              </a:solidFill>
            </a:endParaRPr>
          </a:p>
          <a:p>
            <a:r>
              <a:rPr lang="cs-CZ" dirty="0" smtClean="0">
                <a:solidFill>
                  <a:srgbClr val="FFFF00"/>
                </a:solidFill>
              </a:rPr>
              <a:t>5………………………………</a:t>
            </a:r>
          </a:p>
          <a:p>
            <a:endParaRPr lang="cs-CZ" dirty="0">
              <a:solidFill>
                <a:srgbClr val="FFFF00"/>
              </a:solidFill>
            </a:endParaRPr>
          </a:p>
          <a:p>
            <a:r>
              <a:rPr lang="cs-CZ" dirty="0" smtClean="0">
                <a:solidFill>
                  <a:srgbClr val="FFFF00"/>
                </a:solidFill>
              </a:rPr>
              <a:t>6………………………………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7452320" y="2132856"/>
            <a:ext cx="12961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Německo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7524328" y="2708920"/>
            <a:ext cx="91621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Francie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7452320" y="3212976"/>
            <a:ext cx="14109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Nizozemsko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7668344" y="3789040"/>
            <a:ext cx="84266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Belgie 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7452320" y="4293096"/>
            <a:ext cx="154144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Lucembursko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7668344" y="4869160"/>
            <a:ext cx="74244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Itálie 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1032" name="Picture 8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520" y="1124744"/>
            <a:ext cx="4536504" cy="52565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500"/>
                            </p:stCondLst>
                            <p:childTnLst>
                              <p:par>
                                <p:cTn id="20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000"/>
                            </p:stCondLst>
                            <p:childTnLst>
                              <p:par>
                                <p:cTn id="25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2500"/>
                            </p:stCondLst>
                            <p:childTnLst>
                              <p:par>
                                <p:cTn id="30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2" grpId="0"/>
      <p:bldP spid="14" grpId="0"/>
      <p:bldP spid="15" grpId="0"/>
      <p:bldP spid="16" grpId="0"/>
      <p:bldP spid="1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european_anthem_long.mp3">
            <a:hlinkClick r:id="" action="ppaction://media"/>
          </p:cNvPr>
          <p:cNvPicPr>
            <a:picLocks noRot="1" noChangeAspect="1"/>
          </p:cNvPicPr>
          <p:nvPr>
            <a:audioFile r:link="rId1"/>
          </p:nvPr>
        </p:nvPicPr>
        <p:blipFill>
          <a:blip r:embed="rId3" cstate="print"/>
          <a:stretch>
            <a:fillRect/>
          </a:stretch>
        </p:blipFill>
        <p:spPr>
          <a:xfrm>
            <a:off x="6588224" y="2996952"/>
            <a:ext cx="304800" cy="304800"/>
          </a:xfrm>
          <a:prstGeom prst="rect">
            <a:avLst/>
          </a:prstGeom>
        </p:spPr>
      </p:pic>
      <p:pic>
        <p:nvPicPr>
          <p:cNvPr id="4" name="Picture 5" descr="http://im.novinky.cz/169/201693-nextstory1-oj5i8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652120" y="1052736"/>
            <a:ext cx="1905000" cy="1076326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467544" y="1196752"/>
            <a:ext cx="469577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u="sng" dirty="0" smtClean="0">
                <a:solidFill>
                  <a:srgbClr val="FFC000"/>
                </a:solidFill>
              </a:rPr>
              <a:t>Evropská vlajka </a:t>
            </a:r>
            <a:r>
              <a:rPr lang="cs-CZ" sz="2000" dirty="0" smtClean="0">
                <a:solidFill>
                  <a:srgbClr val="92D050"/>
                </a:solidFill>
              </a:rPr>
              <a:t>– </a:t>
            </a:r>
            <a:r>
              <a:rPr lang="cs-CZ" sz="2000" dirty="0" smtClean="0">
                <a:solidFill>
                  <a:schemeClr val="bg1"/>
                </a:solidFill>
              </a:rPr>
              <a:t>symbolizuje jednotu, </a:t>
            </a:r>
          </a:p>
          <a:p>
            <a:r>
              <a:rPr lang="cs-CZ" sz="2000" dirty="0" smtClean="0">
                <a:solidFill>
                  <a:schemeClr val="bg1"/>
                </a:solidFill>
              </a:rPr>
              <a:t>                                 solidaritu a harmonii</a:t>
            </a:r>
            <a:endParaRPr lang="cs-CZ" sz="2000" dirty="0">
              <a:solidFill>
                <a:schemeClr val="bg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95536" y="2924944"/>
            <a:ext cx="609218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u="sng" dirty="0" smtClean="0">
                <a:solidFill>
                  <a:srgbClr val="FFC000"/>
                </a:solidFill>
              </a:rPr>
              <a:t>Evropská hymna</a:t>
            </a:r>
            <a:r>
              <a:rPr lang="cs-CZ" sz="2000" b="1" dirty="0" smtClean="0">
                <a:solidFill>
                  <a:srgbClr val="FFC000"/>
                </a:solidFill>
              </a:rPr>
              <a:t> </a:t>
            </a:r>
            <a:r>
              <a:rPr lang="cs-CZ" sz="2000" b="1" dirty="0" smtClean="0">
                <a:solidFill>
                  <a:schemeClr val="bg1"/>
                </a:solidFill>
              </a:rPr>
              <a:t>– </a:t>
            </a:r>
            <a:r>
              <a:rPr lang="cs-CZ" sz="2000" dirty="0" smtClean="0">
                <a:solidFill>
                  <a:schemeClr val="bg1"/>
                </a:solidFill>
              </a:rPr>
              <a:t>„Devátá symfonie“ </a:t>
            </a:r>
            <a:r>
              <a:rPr lang="cs-CZ" sz="2000" dirty="0" err="1" smtClean="0">
                <a:solidFill>
                  <a:schemeClr val="bg1"/>
                </a:solidFill>
              </a:rPr>
              <a:t>Ludwiga</a:t>
            </a:r>
            <a:endParaRPr lang="cs-CZ" sz="2000" dirty="0" smtClean="0">
              <a:solidFill>
                <a:schemeClr val="bg1"/>
              </a:solidFill>
            </a:endParaRPr>
          </a:p>
          <a:p>
            <a:r>
              <a:rPr lang="cs-CZ" sz="2000" dirty="0" smtClean="0">
                <a:solidFill>
                  <a:schemeClr val="bg1"/>
                </a:solidFill>
              </a:rPr>
              <a:t>                                     van Beethovena (Óda na radost)</a:t>
            </a:r>
            <a:endParaRPr lang="cs-CZ" sz="2000" dirty="0">
              <a:solidFill>
                <a:schemeClr val="bg1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67544" y="4509120"/>
            <a:ext cx="276293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u="sng" dirty="0" smtClean="0">
                <a:solidFill>
                  <a:srgbClr val="FFC000"/>
                </a:solidFill>
              </a:rPr>
              <a:t>Den Evropy </a:t>
            </a:r>
            <a:r>
              <a:rPr lang="cs-CZ" sz="2000" dirty="0" smtClean="0">
                <a:solidFill>
                  <a:schemeClr val="bg1"/>
                </a:solidFill>
              </a:rPr>
              <a:t>– 9.květen</a:t>
            </a:r>
            <a:endParaRPr lang="cs-CZ" sz="2000" dirty="0">
              <a:solidFill>
                <a:schemeClr val="bg1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67544" y="5589240"/>
            <a:ext cx="273709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u="sng" dirty="0" smtClean="0">
                <a:solidFill>
                  <a:srgbClr val="FFC000"/>
                </a:solidFill>
              </a:rPr>
              <a:t>Evropská měna</a:t>
            </a:r>
            <a:r>
              <a:rPr lang="cs-CZ" sz="2000" dirty="0" smtClean="0"/>
              <a:t> </a:t>
            </a:r>
            <a:r>
              <a:rPr lang="cs-CZ" sz="2000" dirty="0" smtClean="0">
                <a:solidFill>
                  <a:schemeClr val="bg1"/>
                </a:solidFill>
              </a:rPr>
              <a:t>- eur</a:t>
            </a:r>
            <a:r>
              <a:rPr lang="cs-CZ" dirty="0" smtClean="0">
                <a:solidFill>
                  <a:schemeClr val="bg1"/>
                </a:solidFill>
              </a:rPr>
              <a:t>o</a:t>
            </a: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3074" name="Picture 2" descr="Soubor:1 EURO RE-15.jpe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635896" y="5013176"/>
            <a:ext cx="1428750" cy="1428750"/>
          </a:xfrm>
          <a:prstGeom prst="rect">
            <a:avLst/>
          </a:prstGeom>
          <a:noFill/>
        </p:spPr>
      </p:pic>
      <p:pic>
        <p:nvPicPr>
          <p:cNvPr id="3076" name="Picture 4" descr="Soubor:Euro coins and banknotes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724128" y="4221088"/>
            <a:ext cx="2880320" cy="2402632"/>
          </a:xfrm>
          <a:prstGeom prst="rect">
            <a:avLst/>
          </a:prstGeom>
          <a:noFill/>
        </p:spPr>
      </p:pic>
      <p:sp>
        <p:nvSpPr>
          <p:cNvPr id="10" name="Nadpis 9"/>
          <p:cNvSpPr>
            <a:spLocks noGrp="1"/>
          </p:cNvSpPr>
          <p:nvPr>
            <p:ph type="title"/>
          </p:nvPr>
        </p:nvSpPr>
        <p:spPr>
          <a:xfrm>
            <a:off x="467544" y="188640"/>
            <a:ext cx="8305800" cy="720080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>
                <a:solidFill>
                  <a:srgbClr val="FFC000"/>
                </a:solidFill>
              </a:rPr>
              <a:t>Evropská unie</a:t>
            </a:r>
            <a:endParaRPr lang="cs-CZ" dirty="0">
              <a:solidFill>
                <a:srgbClr val="FFC000"/>
              </a:solidFill>
            </a:endParaRPr>
          </a:p>
        </p:txBody>
      </p:sp>
      <p:sp>
        <p:nvSpPr>
          <p:cNvPr id="11" name="Tlačítko akce: Informace 10">
            <a:hlinkClick r:id="rId7" highlightClick="1"/>
          </p:cNvPr>
          <p:cNvSpPr/>
          <p:nvPr/>
        </p:nvSpPr>
        <p:spPr>
          <a:xfrm>
            <a:off x="3419872" y="4437112"/>
            <a:ext cx="394344" cy="322336"/>
          </a:xfrm>
          <a:prstGeom prst="actionButtonInformation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43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4" fill="hold">
                      <p:stCondLst>
                        <p:cond delay="0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47" dur="147530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audio>
              <p:cMediaNode>
                <p:cTn id="48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  <p:bldLst>
      <p:bldP spid="5" grpId="0"/>
      <p:bldP spid="7" grpId="0"/>
      <p:bldP spid="8" grpId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260648"/>
            <a:ext cx="8305800" cy="782960"/>
          </a:xfrm>
        </p:spPr>
        <p:txBody>
          <a:bodyPr>
            <a:normAutofit fontScale="90000"/>
          </a:bodyPr>
          <a:lstStyle/>
          <a:p>
            <a:pPr algn="ctr"/>
            <a:r>
              <a:rPr lang="cs-CZ" smtClean="0">
                <a:solidFill>
                  <a:srgbClr val="FFC000"/>
                </a:solidFill>
              </a:rPr>
              <a:t>Historie EU</a:t>
            </a:r>
            <a:endParaRPr lang="cs-CZ" dirty="0">
              <a:solidFill>
                <a:srgbClr val="FFC000"/>
              </a:solidFill>
            </a:endParaRPr>
          </a:p>
        </p:txBody>
      </p:sp>
      <p:pic>
        <p:nvPicPr>
          <p:cNvPr id="2049" name="Picture 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1412776"/>
            <a:ext cx="4895850" cy="5219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Zaoblený obdélník 4"/>
          <p:cNvSpPr/>
          <p:nvPr/>
        </p:nvSpPr>
        <p:spPr>
          <a:xfrm>
            <a:off x="5868144" y="1628800"/>
            <a:ext cx="2808312" cy="2232248"/>
          </a:xfrm>
          <a:prstGeom prst="roundRect">
            <a:avLst/>
          </a:prstGeom>
          <a:solidFill>
            <a:srgbClr val="8DC41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b="1" u="sng" dirty="0" smtClean="0">
                <a:solidFill>
                  <a:schemeClr val="tx1"/>
                </a:solidFill>
              </a:rPr>
              <a:t>Rok 2007</a:t>
            </a:r>
            <a:r>
              <a:rPr lang="cs-CZ" b="1" dirty="0" smtClean="0">
                <a:solidFill>
                  <a:schemeClr val="tx1"/>
                </a:solidFill>
              </a:rPr>
              <a:t>:</a:t>
            </a:r>
            <a:r>
              <a:rPr lang="cs-CZ" dirty="0" smtClean="0">
                <a:solidFill>
                  <a:schemeClr val="tx1"/>
                </a:solidFill>
              </a:rPr>
              <a:t>  27 členských států</a:t>
            </a:r>
          </a:p>
          <a:p>
            <a:endParaRPr lang="cs-CZ" dirty="0" smtClean="0">
              <a:solidFill>
                <a:schemeClr val="tx1"/>
              </a:solidFill>
            </a:endParaRPr>
          </a:p>
          <a:p>
            <a:endParaRPr lang="cs-CZ" dirty="0" smtClean="0">
              <a:solidFill>
                <a:schemeClr val="tx1"/>
              </a:solidFill>
            </a:endParaRPr>
          </a:p>
          <a:p>
            <a:r>
              <a:rPr lang="cs-CZ" dirty="0" smtClean="0">
                <a:solidFill>
                  <a:schemeClr val="tx1"/>
                </a:solidFill>
              </a:rPr>
              <a:t>Úkol pro Tebe – napiš seznam těchto států</a:t>
            </a: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5536" y="1412776"/>
            <a:ext cx="4981575" cy="518457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Zaoblený obdélník 7"/>
          <p:cNvSpPr/>
          <p:nvPr/>
        </p:nvSpPr>
        <p:spPr>
          <a:xfrm>
            <a:off x="5868144" y="1628800"/>
            <a:ext cx="2808312" cy="2232248"/>
          </a:xfrm>
          <a:prstGeom prst="round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 u="sng" dirty="0" smtClean="0">
              <a:solidFill>
                <a:schemeClr val="tx1"/>
              </a:solidFill>
            </a:endParaRPr>
          </a:p>
          <a:p>
            <a:pPr algn="ctr"/>
            <a:endParaRPr lang="cs-CZ" b="1" u="sng" dirty="0" smtClean="0">
              <a:solidFill>
                <a:schemeClr val="tx1"/>
              </a:solidFill>
            </a:endParaRPr>
          </a:p>
          <a:p>
            <a:pPr algn="ctr"/>
            <a:endParaRPr lang="cs-CZ" b="1" u="sng" dirty="0" smtClean="0">
              <a:solidFill>
                <a:schemeClr val="tx1"/>
              </a:solidFill>
            </a:endParaRPr>
          </a:p>
          <a:p>
            <a:pPr algn="ctr"/>
            <a:r>
              <a:rPr lang="cs-CZ" b="1" u="sng" dirty="0" smtClean="0">
                <a:solidFill>
                  <a:schemeClr val="tx1"/>
                </a:solidFill>
              </a:rPr>
              <a:t>rok 2004:</a:t>
            </a:r>
          </a:p>
          <a:p>
            <a:pPr algn="ctr"/>
            <a:endParaRPr lang="cs-CZ" b="1" u="sng" dirty="0" smtClean="0">
              <a:solidFill>
                <a:schemeClr val="tx1"/>
              </a:solidFill>
            </a:endParaRPr>
          </a:p>
          <a:p>
            <a:r>
              <a:rPr lang="cs-CZ" dirty="0" smtClean="0">
                <a:solidFill>
                  <a:schemeClr val="tx1"/>
                </a:solidFill>
              </a:rPr>
              <a:t>10 nových členských zemí</a:t>
            </a:r>
          </a:p>
          <a:p>
            <a:pPr algn="ctr"/>
            <a:endParaRPr lang="cs-CZ" b="1" u="sng" dirty="0" smtClean="0">
              <a:solidFill>
                <a:schemeClr val="tx1"/>
              </a:solidFill>
            </a:endParaRPr>
          </a:p>
          <a:p>
            <a:pPr algn="ctr"/>
            <a:endParaRPr lang="cs-CZ" b="1" u="sng" dirty="0" smtClean="0">
              <a:solidFill>
                <a:schemeClr val="tx1"/>
              </a:solidFill>
            </a:endParaRPr>
          </a:p>
          <a:p>
            <a:pPr algn="ctr"/>
            <a:endParaRPr lang="cs-CZ" b="1" u="sng" dirty="0" smtClean="0">
              <a:solidFill>
                <a:schemeClr val="tx1"/>
              </a:solidFill>
            </a:endParaRPr>
          </a:p>
          <a:p>
            <a:pPr algn="ctr"/>
            <a:endParaRPr lang="cs-CZ" b="1" u="sng" dirty="0" smtClean="0">
              <a:solidFill>
                <a:schemeClr val="tx1"/>
              </a:solidFill>
            </a:endParaRPr>
          </a:p>
          <a:p>
            <a:endParaRPr lang="cs-CZ" b="1" u="sng" dirty="0">
              <a:solidFill>
                <a:schemeClr val="tx1"/>
              </a:solidFill>
            </a:endParaRPr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23528" y="1412776"/>
            <a:ext cx="5048250" cy="5229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" name="Zaoblený obdélník 9"/>
          <p:cNvSpPr/>
          <p:nvPr/>
        </p:nvSpPr>
        <p:spPr>
          <a:xfrm>
            <a:off x="5868144" y="1628800"/>
            <a:ext cx="2880320" cy="2232248"/>
          </a:xfrm>
          <a:prstGeom prst="roundRect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 u="sng" dirty="0" smtClean="0">
              <a:solidFill>
                <a:schemeClr val="tx1"/>
              </a:solidFill>
            </a:endParaRPr>
          </a:p>
          <a:p>
            <a:pPr algn="ctr"/>
            <a:endParaRPr lang="cs-CZ" b="1" u="sng" dirty="0" smtClean="0">
              <a:solidFill>
                <a:schemeClr val="tx1"/>
              </a:solidFill>
            </a:endParaRPr>
          </a:p>
          <a:p>
            <a:pPr algn="ctr"/>
            <a:endParaRPr lang="cs-CZ" b="1" u="sng" dirty="0" smtClean="0">
              <a:solidFill>
                <a:schemeClr val="tx1"/>
              </a:solidFill>
            </a:endParaRPr>
          </a:p>
          <a:p>
            <a:pPr algn="ctr"/>
            <a:r>
              <a:rPr lang="cs-CZ" b="1" u="sng" dirty="0" smtClean="0">
                <a:solidFill>
                  <a:schemeClr val="tx1"/>
                </a:solidFill>
              </a:rPr>
              <a:t>Rok 1995</a:t>
            </a:r>
          </a:p>
          <a:p>
            <a:pPr algn="ctr"/>
            <a:endParaRPr lang="cs-CZ" b="1" u="sng" dirty="0" smtClean="0">
              <a:solidFill>
                <a:schemeClr val="tx1"/>
              </a:solidFill>
            </a:endParaRPr>
          </a:p>
          <a:p>
            <a:r>
              <a:rPr lang="cs-CZ" b="1" u="sng" dirty="0" smtClean="0">
                <a:solidFill>
                  <a:schemeClr val="tx1"/>
                </a:solidFill>
              </a:rPr>
              <a:t>Severní vlna -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Integrace Švédska, Finska a Rakouska</a:t>
            </a:r>
          </a:p>
          <a:p>
            <a:pPr algn="ctr"/>
            <a:endParaRPr lang="cs-CZ" dirty="0" smtClean="0"/>
          </a:p>
          <a:p>
            <a:pPr algn="ctr"/>
            <a:endParaRPr lang="cs-CZ" dirty="0" smtClean="0"/>
          </a:p>
          <a:p>
            <a:pPr algn="ctr"/>
            <a:endParaRPr lang="cs-CZ" dirty="0" smtClean="0"/>
          </a:p>
          <a:p>
            <a:pPr algn="ctr"/>
            <a:endParaRPr lang="cs-CZ" dirty="0" smtClean="0"/>
          </a:p>
          <a:p>
            <a:pPr algn="ctr"/>
            <a:endParaRPr lang="cs-CZ" dirty="0"/>
          </a:p>
        </p:txBody>
      </p:sp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51520" y="1412776"/>
            <a:ext cx="5124450" cy="518457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2" name="Zaoblený obdélník 11"/>
          <p:cNvSpPr/>
          <p:nvPr/>
        </p:nvSpPr>
        <p:spPr>
          <a:xfrm>
            <a:off x="5868144" y="1628800"/>
            <a:ext cx="2880320" cy="2232248"/>
          </a:xfrm>
          <a:prstGeom prst="roundRect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u="sng" dirty="0" smtClean="0"/>
              <a:t>Rok 1981 a 1986</a:t>
            </a:r>
          </a:p>
          <a:p>
            <a:pPr algn="ctr"/>
            <a:endParaRPr lang="cs-CZ" dirty="0" smtClean="0"/>
          </a:p>
          <a:p>
            <a:r>
              <a:rPr lang="cs-CZ" u="sng" dirty="0" smtClean="0"/>
              <a:t>Jižní vlna: </a:t>
            </a:r>
            <a:r>
              <a:rPr lang="cs-CZ" dirty="0" smtClean="0"/>
              <a:t>Řecko, Portugalsko, Španělsko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51520" y="1412776"/>
            <a:ext cx="5129783" cy="518457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" name="Zaoblený obdélník 12"/>
          <p:cNvSpPr/>
          <p:nvPr/>
        </p:nvSpPr>
        <p:spPr>
          <a:xfrm>
            <a:off x="5868144" y="1628800"/>
            <a:ext cx="2880320" cy="2232248"/>
          </a:xfrm>
          <a:prstGeom prst="roundRect">
            <a:avLst/>
          </a:prstGeom>
          <a:solidFill>
            <a:schemeClr val="accent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u="sng" dirty="0" smtClean="0">
                <a:solidFill>
                  <a:schemeClr val="tx1"/>
                </a:solidFill>
              </a:rPr>
              <a:t>Rok 1973</a:t>
            </a:r>
          </a:p>
          <a:p>
            <a:pPr algn="ctr"/>
            <a:endParaRPr lang="cs-CZ" b="1" u="sng" dirty="0" smtClean="0">
              <a:solidFill>
                <a:schemeClr val="tx1"/>
              </a:solidFill>
            </a:endParaRPr>
          </a:p>
          <a:p>
            <a:r>
              <a:rPr lang="cs-CZ" u="sng" dirty="0" smtClean="0">
                <a:solidFill>
                  <a:schemeClr val="tx1"/>
                </a:solidFill>
              </a:rPr>
              <a:t>Západní vlna: 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Dánsko, Británie, Irsko</a:t>
            </a:r>
          </a:p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5868144" y="1628800"/>
            <a:ext cx="2880320" cy="2232248"/>
          </a:xfrm>
          <a:prstGeom prst="round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u="sng" dirty="0" smtClean="0">
                <a:solidFill>
                  <a:schemeClr val="tx1"/>
                </a:solidFill>
              </a:rPr>
              <a:t>Rok 1957</a:t>
            </a:r>
          </a:p>
          <a:p>
            <a:pPr algn="ctr"/>
            <a:endParaRPr lang="cs-CZ" b="1" u="sng" dirty="0" smtClean="0">
              <a:solidFill>
                <a:schemeClr val="tx1"/>
              </a:solidFill>
            </a:endParaRPr>
          </a:p>
          <a:p>
            <a:pPr algn="ctr"/>
            <a:r>
              <a:rPr lang="cs-CZ" b="1" u="sng" dirty="0" smtClean="0">
                <a:solidFill>
                  <a:schemeClr val="tx1"/>
                </a:solidFill>
              </a:rPr>
              <a:t>Zakládající státy</a:t>
            </a:r>
            <a:endParaRPr lang="cs-CZ" b="1" u="sng" dirty="0">
              <a:solidFill>
                <a:schemeClr val="tx1"/>
              </a:solidFill>
            </a:endParaRPr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251520" y="1412776"/>
            <a:ext cx="5184576" cy="52565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2" presetClass="exit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0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xit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6" dur="500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2" presetClass="exit" presetSubtype="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0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xit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6" dur="500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2" presetClass="exit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0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6" dur="500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2" presetClass="exit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0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xit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6" dur="500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9" presetID="2" presetClass="exit" presetSubtype="3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0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10" grpId="0" animBg="1"/>
      <p:bldP spid="12" grpId="0" animBg="1"/>
      <p:bldP spid="13" grpId="0" animBg="1"/>
      <p:bldP spid="1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67544" y="332656"/>
            <a:ext cx="8229600" cy="864096"/>
          </a:xfrm>
        </p:spPr>
        <p:txBody>
          <a:bodyPr/>
          <a:lstStyle/>
          <a:p>
            <a:r>
              <a:rPr lang="cs-CZ" dirty="0" smtClean="0">
                <a:solidFill>
                  <a:srgbClr val="FFC000"/>
                </a:solidFill>
              </a:rPr>
              <a:t>Hlavní cíle EU:</a:t>
            </a:r>
            <a:endParaRPr lang="cs-CZ" dirty="0">
              <a:solidFill>
                <a:srgbClr val="FFC00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5127848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000" dirty="0" smtClean="0">
                <a:solidFill>
                  <a:srgbClr val="FF0000"/>
                </a:solidFill>
              </a:rPr>
              <a:t>Cílem EU je </a:t>
            </a:r>
          </a:p>
          <a:p>
            <a:pPr>
              <a:buFont typeface="Wingdings" pitchFamily="2" charset="2"/>
              <a:buChar char="v"/>
            </a:pPr>
            <a:r>
              <a:rPr lang="cs-CZ" sz="2000" dirty="0" smtClean="0">
                <a:solidFill>
                  <a:srgbClr val="FFC000"/>
                </a:solidFill>
              </a:rPr>
              <a:t>vytvoření společného trhu a hospodářské a měnové unie</a:t>
            </a:r>
          </a:p>
          <a:p>
            <a:pPr>
              <a:buFont typeface="Wingdings" pitchFamily="2" charset="2"/>
              <a:buChar char="v"/>
            </a:pPr>
            <a:r>
              <a:rPr lang="cs-CZ" sz="2000" dirty="0" smtClean="0">
                <a:solidFill>
                  <a:srgbClr val="FFC000"/>
                </a:solidFill>
              </a:rPr>
              <a:t> podpora rozvoje a růstu hospodářství, zaměstnanosti, konkurenceschopnosti </a:t>
            </a:r>
          </a:p>
          <a:p>
            <a:pPr>
              <a:buFont typeface="Wingdings" pitchFamily="2" charset="2"/>
              <a:buChar char="v"/>
            </a:pPr>
            <a:r>
              <a:rPr lang="cs-CZ" sz="2000" dirty="0" smtClean="0">
                <a:solidFill>
                  <a:srgbClr val="FFC000"/>
                </a:solidFill>
              </a:rPr>
              <a:t> zlepšování životní úrovně a kvality životního prostředí. </a:t>
            </a:r>
          </a:p>
          <a:p>
            <a:pPr>
              <a:buFont typeface="Wingdings" pitchFamily="2" charset="2"/>
              <a:buChar char="v"/>
            </a:pPr>
            <a:endParaRPr lang="cs-CZ" sz="2000" dirty="0" smtClean="0">
              <a:solidFill>
                <a:srgbClr val="FFC000"/>
              </a:solidFill>
            </a:endParaRPr>
          </a:p>
          <a:p>
            <a:pPr>
              <a:buNone/>
            </a:pPr>
            <a:endParaRPr lang="cs-CZ" sz="2000" dirty="0" smtClean="0">
              <a:solidFill>
                <a:srgbClr val="FFC000"/>
              </a:solidFill>
            </a:endParaRPr>
          </a:p>
          <a:p>
            <a:pPr>
              <a:buNone/>
            </a:pPr>
            <a:r>
              <a:rPr lang="cs-CZ" sz="2000" dirty="0" smtClean="0">
                <a:solidFill>
                  <a:srgbClr val="FF0000"/>
                </a:solidFill>
              </a:rPr>
              <a:t>K tomu  slouží čtyři základní svobody vnitřního trhu:</a:t>
            </a:r>
          </a:p>
          <a:p>
            <a:pPr>
              <a:buFont typeface="Wingdings" pitchFamily="2" charset="2"/>
              <a:buChar char="v"/>
            </a:pPr>
            <a:r>
              <a:rPr lang="cs-CZ" sz="2000" dirty="0" smtClean="0">
                <a:solidFill>
                  <a:srgbClr val="FFC000"/>
                </a:solidFill>
              </a:rPr>
              <a:t>volný pohyb zboží, osob, služeb a kapitálu</a:t>
            </a:r>
          </a:p>
          <a:p>
            <a:pPr>
              <a:buFont typeface="Wingdings" pitchFamily="2" charset="2"/>
              <a:buChar char="v"/>
            </a:pPr>
            <a:r>
              <a:rPr lang="cs-CZ" sz="2000" dirty="0" smtClean="0">
                <a:solidFill>
                  <a:srgbClr val="FFC000"/>
                </a:solidFill>
              </a:rPr>
              <a:t>společná politika EU v oblastech hospodářské soutěže, společné vnější obchodní politiky a zemědělství</a:t>
            </a:r>
            <a:endParaRPr lang="cs-CZ" sz="2000" dirty="0">
              <a:solidFill>
                <a:srgbClr val="FFC000"/>
              </a:solidFill>
            </a:endParaRPr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260648"/>
            <a:ext cx="8229600" cy="936104"/>
          </a:xfrm>
        </p:spPr>
        <p:txBody>
          <a:bodyPr/>
          <a:lstStyle/>
          <a:p>
            <a:pPr algn="ctr"/>
            <a:r>
              <a:rPr lang="cs-CZ" dirty="0" smtClean="0">
                <a:solidFill>
                  <a:srgbClr val="FFC000"/>
                </a:solidFill>
              </a:rPr>
              <a:t>EU</a:t>
            </a:r>
            <a:endParaRPr lang="cs-CZ" dirty="0">
              <a:solidFill>
                <a:srgbClr val="FFC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2880320"/>
          </a:xfrm>
        </p:spPr>
        <p:txBody>
          <a:bodyPr/>
          <a:lstStyle/>
          <a:p>
            <a:r>
              <a:rPr lang="cs-CZ" dirty="0" smtClean="0"/>
              <a:t>Prostředky z EU putují k příjemcům z různých fondů, například z </a:t>
            </a:r>
            <a:r>
              <a:rPr lang="cs-CZ" dirty="0" smtClean="0">
                <a:solidFill>
                  <a:srgbClr val="FFC000"/>
                </a:solidFill>
              </a:rPr>
              <a:t>Evropského fondu regionálního rozvoje</a:t>
            </a:r>
            <a:r>
              <a:rPr lang="cs-CZ" dirty="0" smtClean="0"/>
              <a:t>.</a:t>
            </a:r>
          </a:p>
          <a:p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>
                <a:solidFill>
                  <a:srgbClr val="FFC000"/>
                </a:solidFill>
              </a:rPr>
              <a:t>Úkol:</a:t>
            </a:r>
            <a:r>
              <a:rPr lang="cs-CZ" dirty="0" smtClean="0"/>
              <a:t> zkus zjistit, zda byly ve Tvém okolí peníze z tohoto</a:t>
            </a:r>
          </a:p>
          <a:p>
            <a:pPr>
              <a:buNone/>
            </a:pPr>
            <a:r>
              <a:rPr lang="cs-CZ" dirty="0" smtClean="0"/>
              <a:t> fondu využity.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778098"/>
          </a:xfrm>
        </p:spPr>
        <p:txBody>
          <a:bodyPr/>
          <a:lstStyle/>
          <a:p>
            <a:r>
              <a:rPr lang="cs-CZ" dirty="0" smtClean="0"/>
              <a:t>Metodický list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268760"/>
            <a:ext cx="7467600" cy="5205192"/>
          </a:xfrm>
        </p:spPr>
        <p:txBody>
          <a:bodyPr/>
          <a:lstStyle/>
          <a:p>
            <a:r>
              <a:rPr lang="cs-CZ" dirty="0" smtClean="0"/>
              <a:t>Prezentace slouží jako pomůcka k výkladu nového učiva.</a:t>
            </a:r>
          </a:p>
          <a:p>
            <a:r>
              <a:rPr lang="cs-CZ" dirty="0" smtClean="0"/>
              <a:t>Žáci pracují zároveň s atlasem, učebnicí Zeměpis pro 8.roč.(</a:t>
            </a:r>
            <a:r>
              <a:rPr lang="cs-CZ" dirty="0" err="1" smtClean="0"/>
              <a:t>Fraus</a:t>
            </a:r>
            <a:r>
              <a:rPr lang="cs-CZ" dirty="0" smtClean="0"/>
              <a:t>) a sami aktivně získávají vědomosti a upevňují dovednosti.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634082"/>
          </a:xfrm>
        </p:spPr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"/>
          </p:nvPr>
        </p:nvSpPr>
        <p:spPr>
          <a:xfrm>
            <a:off x="457200" y="908720"/>
            <a:ext cx="7467600" cy="5565232"/>
          </a:xfrm>
        </p:spPr>
        <p:txBody>
          <a:bodyPr/>
          <a:lstStyle/>
          <a:p>
            <a:r>
              <a:rPr lang="en-US" sz="1600" dirty="0" smtClean="0"/>
              <a:t>Flag of Europe. In: </a:t>
            </a:r>
            <a:r>
              <a:rPr lang="en-US" sz="1600" i="1" dirty="0" smtClean="0"/>
              <a:t>Wikipedia: the free encyclopedia</a:t>
            </a:r>
            <a:r>
              <a:rPr lang="en-US" sz="1600" dirty="0" smtClean="0"/>
              <a:t> [online]. San Francisco (CA): Wikimedia Foundation, 2001- [cit. 2013-05-19]. </a:t>
            </a:r>
            <a:r>
              <a:rPr lang="en-US" sz="1600" dirty="0" err="1" smtClean="0"/>
              <a:t>Dostupné</a:t>
            </a:r>
            <a:r>
              <a:rPr lang="en-US" sz="1600" dirty="0" smtClean="0"/>
              <a:t> z: </a:t>
            </a:r>
            <a:r>
              <a:rPr lang="en-US" sz="1600" dirty="0" smtClean="0">
                <a:hlinkClick r:id="rId2"/>
              </a:rPr>
              <a:t>http://cs.wikipedia.org/wiki/Soubor:Flag_of_Europe.svg</a:t>
            </a:r>
            <a:endParaRPr lang="cs-CZ" sz="1600" dirty="0" smtClean="0"/>
          </a:p>
          <a:p>
            <a:r>
              <a:rPr lang="en-US" sz="1800" dirty="0" smtClean="0"/>
              <a:t> </a:t>
            </a:r>
            <a:r>
              <a:rPr lang="cs-CZ" sz="1600" dirty="0" smtClean="0"/>
              <a:t>ALBORZAGROS. 1 EURO RE-15. In: </a:t>
            </a:r>
            <a:r>
              <a:rPr lang="cs-CZ" sz="1600" i="1" dirty="0" err="1" smtClean="0"/>
              <a:t>Wikipedia</a:t>
            </a:r>
            <a:r>
              <a:rPr lang="cs-CZ" sz="1600" i="1" dirty="0" smtClean="0"/>
              <a:t>: </a:t>
            </a:r>
            <a:r>
              <a:rPr lang="cs-CZ" sz="1600" i="1" dirty="0" err="1" smtClean="0"/>
              <a:t>the</a:t>
            </a:r>
            <a:r>
              <a:rPr lang="cs-CZ" sz="1600" i="1" dirty="0" smtClean="0"/>
              <a:t> free </a:t>
            </a:r>
            <a:r>
              <a:rPr lang="cs-CZ" sz="1600" i="1" dirty="0" err="1" smtClean="0"/>
              <a:t>encyclopedia</a:t>
            </a:r>
            <a:r>
              <a:rPr lang="cs-CZ" sz="1600" dirty="0" smtClean="0"/>
              <a:t> [online]. San </a:t>
            </a:r>
            <a:r>
              <a:rPr lang="cs-CZ" sz="1600" dirty="0" err="1" smtClean="0"/>
              <a:t>Francisco</a:t>
            </a:r>
            <a:r>
              <a:rPr lang="cs-CZ" sz="1600" dirty="0" smtClean="0"/>
              <a:t> (CA): </a:t>
            </a:r>
            <a:r>
              <a:rPr lang="cs-CZ" sz="1600" dirty="0" err="1" smtClean="0"/>
              <a:t>Wikimedia</a:t>
            </a:r>
            <a:r>
              <a:rPr lang="cs-CZ" sz="1600" dirty="0" smtClean="0"/>
              <a:t> </a:t>
            </a:r>
            <a:r>
              <a:rPr lang="cs-CZ" sz="1600" dirty="0" err="1" smtClean="0"/>
              <a:t>Foundation</a:t>
            </a:r>
            <a:r>
              <a:rPr lang="cs-CZ" sz="1600" dirty="0" smtClean="0"/>
              <a:t>, 2001- [cit. 2013-05-19]. Dostupné z: </a:t>
            </a:r>
            <a:r>
              <a:rPr lang="cs-CZ" sz="1600" dirty="0" smtClean="0">
                <a:hlinkClick r:id="rId3"/>
              </a:rPr>
              <a:t>http://cs.wikipedia.org/wiki/Soubor:1_EURO_RE-15.jpeg</a:t>
            </a:r>
            <a:endParaRPr lang="cs-CZ" sz="1600" dirty="0" smtClean="0"/>
          </a:p>
          <a:p>
            <a:r>
              <a:rPr lang="en-US" sz="1600" dirty="0" smtClean="0"/>
              <a:t>Euro coins and banknotes. In: </a:t>
            </a:r>
            <a:r>
              <a:rPr lang="en-US" sz="1600" i="1" dirty="0" smtClean="0"/>
              <a:t>Wikipedia: the free encyclopedia</a:t>
            </a:r>
            <a:r>
              <a:rPr lang="en-US" sz="1600" dirty="0" smtClean="0"/>
              <a:t> [online]. San Francisco (CA): Wikimedia Foundation, 2001- [cit. 2013-05-19]. </a:t>
            </a:r>
            <a:r>
              <a:rPr lang="en-US" sz="1600" dirty="0" err="1" smtClean="0"/>
              <a:t>Dostupné</a:t>
            </a:r>
            <a:r>
              <a:rPr lang="en-US" sz="1600" dirty="0" smtClean="0"/>
              <a:t> z: </a:t>
            </a:r>
            <a:r>
              <a:rPr lang="en-US" sz="1600" dirty="0" smtClean="0">
                <a:hlinkClick r:id="rId4"/>
              </a:rPr>
              <a:t>http://cs.wikipedia.org/wiki/Soubor:Euro_coins_and_banknotes.jpg</a:t>
            </a:r>
            <a:endParaRPr lang="cs-CZ" sz="1600" dirty="0" smtClean="0"/>
          </a:p>
          <a:p>
            <a:endParaRPr lang="cs-CZ" sz="1800" dirty="0" smtClean="0"/>
          </a:p>
          <a:p>
            <a:r>
              <a:rPr lang="cs-CZ" sz="1800" dirty="0" smtClean="0"/>
              <a:t>Mapa – zdroj ze souboru </a:t>
            </a:r>
            <a:r>
              <a:rPr lang="cs-CZ" sz="1800" smtClean="0"/>
              <a:t>ActivInspire</a:t>
            </a:r>
            <a:endParaRPr lang="cs-CZ" sz="1800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2.jpeg"/></Relationships>
</file>

<file path=ppt/theme/_rels/them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2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1_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371</TotalTime>
  <Words>418</Words>
  <Application>Microsoft Office PowerPoint</Application>
  <PresentationFormat>Předvádění na obrazovce (4:3)</PresentationFormat>
  <Paragraphs>104</Paragraphs>
  <Slides>9</Slides>
  <Notes>0</Notes>
  <HiddenSlides>0</HiddenSlides>
  <MMClips>1</MMClips>
  <ScaleCrop>false</ScaleCrop>
  <HeadingPairs>
    <vt:vector size="4" baseType="variant">
      <vt:variant>
        <vt:lpstr>Motiv</vt:lpstr>
      </vt:variant>
      <vt:variant>
        <vt:i4>3</vt:i4>
      </vt:variant>
      <vt:variant>
        <vt:lpstr>Nadpisy snímků</vt:lpstr>
      </vt:variant>
      <vt:variant>
        <vt:i4>9</vt:i4>
      </vt:variant>
    </vt:vector>
  </HeadingPairs>
  <TitlesOfParts>
    <vt:vector size="12" baseType="lpstr">
      <vt:lpstr>Tok</vt:lpstr>
      <vt:lpstr>Arkýř</vt:lpstr>
      <vt:lpstr>1_Arkýř</vt:lpstr>
      <vt:lpstr>Evropská unie  VY_32_Inovace_07KR-7 </vt:lpstr>
      <vt:lpstr>anotace</vt:lpstr>
      <vt:lpstr>EVROPSKÁ UNIE</vt:lpstr>
      <vt:lpstr>Evropská unie</vt:lpstr>
      <vt:lpstr>Historie EU</vt:lpstr>
      <vt:lpstr>Hlavní cíle EU:</vt:lpstr>
      <vt:lpstr>EU</vt:lpstr>
      <vt:lpstr>Metodický list</vt:lpstr>
      <vt:lpstr>Použité zdroje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EVROPSKÁ UNIE</dc:title>
  <dc:creator>Krcmarova-NB</dc:creator>
  <cp:lastModifiedBy>Krcmarova-NB</cp:lastModifiedBy>
  <cp:revision>36</cp:revision>
  <dcterms:created xsi:type="dcterms:W3CDTF">2012-11-25T16:11:25Z</dcterms:created>
  <dcterms:modified xsi:type="dcterms:W3CDTF">2013-05-23T15:07:16Z</dcterms:modified>
</cp:coreProperties>
</file>