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60" r:id="rId5"/>
    <p:sldId id="257" r:id="rId6"/>
    <p:sldId id="261" r:id="rId7"/>
    <p:sldId id="265" r:id="rId8"/>
    <p:sldId id="266" r:id="rId9"/>
    <p:sldId id="262" r:id="rId10"/>
    <p:sldId id="267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CC"/>
    <a:srgbClr val="00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8E0290-B0E2-4414-9B9E-FC11BFFA140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9A0AF3D-4621-4270-90B5-5142CC4FAC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Česká republika - opakování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800" dirty="0" smtClean="0"/>
              <a:t>VY_32_Inovace_20KR-7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95736" y="234888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6600"/>
                </a:solidFill>
              </a:rPr>
              <a:t>Mgr.Lenka</a:t>
            </a:r>
            <a:r>
              <a:rPr lang="cs-CZ" sz="2800" b="1" dirty="0" smtClean="0">
                <a:solidFill>
                  <a:srgbClr val="FF6600"/>
                </a:solidFill>
              </a:rPr>
              <a:t> Krčmářová</a:t>
            </a:r>
          </a:p>
          <a:p>
            <a:pPr algn="ctr"/>
            <a:endParaRPr lang="cs-CZ" sz="2800" b="1" dirty="0" smtClean="0">
              <a:solidFill>
                <a:srgbClr val="FF66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6600"/>
                </a:solidFill>
              </a:rPr>
              <a:t>ZŠ a MŠ </a:t>
            </a:r>
            <a:r>
              <a:rPr lang="cs-CZ" sz="2800" b="1" dirty="0" err="1" smtClean="0">
                <a:solidFill>
                  <a:srgbClr val="FF6600"/>
                </a:solidFill>
              </a:rPr>
              <a:t>Nedašov</a:t>
            </a:r>
            <a:endParaRPr lang="cs-CZ" sz="2800" b="1" dirty="0" smtClean="0">
              <a:solidFill>
                <a:srgbClr val="FF6600"/>
              </a:solidFill>
            </a:endParaRPr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619672" y="4365104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dirty="0" smtClean="0"/>
              <a:t> Prezentace a pracovní list ve formě shrnutí učiva je určen žákům 8. ročníku k upevnění probraného učiva.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Datum zhotovení:  </a:t>
            </a:r>
            <a:r>
              <a:rPr lang="cs-CZ" dirty="0" smtClean="0"/>
              <a:t>květen 2013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 </a:t>
            </a:r>
            <a:r>
              <a:rPr lang="cs-CZ" dirty="0" smtClean="0"/>
              <a:t>Rozlišení a upevnění pojmů, kontrola zvládnutí učiva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  </a:t>
            </a:r>
            <a:r>
              <a:rPr lang="cs-CZ" dirty="0" smtClean="0"/>
              <a:t>přírodní poměry, kraje ČR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Prezentace, pracovní list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     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                                               2.stupeň                                            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velikost:</a:t>
            </a:r>
            <a:r>
              <a:rPr lang="cs-CZ" dirty="0" smtClean="0"/>
              <a:t>   260 kB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Uveď správné odpovědi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412776"/>
            <a:ext cx="2351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1.ledna 1993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2492896"/>
            <a:ext cx="2064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78 900 km²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924944"/>
            <a:ext cx="3040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10,5 mil obyvatel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3645024"/>
            <a:ext cx="1420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Sněžka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581128"/>
            <a:ext cx="13049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Vltava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157192"/>
            <a:ext cx="19421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Rožmberk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19872" y="5661248"/>
            <a:ext cx="1457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Praděd </a:t>
            </a:r>
            <a:endParaRPr lang="cs-CZ" sz="3200" dirty="0"/>
          </a:p>
        </p:txBody>
      </p:sp>
      <p:sp>
        <p:nvSpPr>
          <p:cNvPr id="12" name="Výbuch 1 11"/>
          <p:cNvSpPr/>
          <p:nvPr/>
        </p:nvSpPr>
        <p:spPr>
          <a:xfrm>
            <a:off x="2915816" y="908720"/>
            <a:ext cx="3168352" cy="1944216"/>
          </a:xfrm>
          <a:prstGeom prst="irregularSeal1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1. Vznik České republiky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4211960" y="3429000"/>
            <a:ext cx="2376264" cy="1346448"/>
          </a:xfrm>
          <a:prstGeom prst="smileyFac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2. Nejvyšší vrchol ČR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683568" y="2708920"/>
            <a:ext cx="3456384" cy="129614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3. Počet obyvatel ČR</a:t>
            </a:r>
            <a:endParaRPr lang="cs-CZ" sz="24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444208" y="2348880"/>
            <a:ext cx="2160240" cy="1008112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4. Rozloha ČR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395536" y="4437112"/>
            <a:ext cx="2736304" cy="1224136"/>
          </a:xfrm>
          <a:prstGeom prst="star7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5. Nejdelší řeka ČR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" name="Osmicípá hvězda 17"/>
          <p:cNvSpPr/>
          <p:nvPr/>
        </p:nvSpPr>
        <p:spPr>
          <a:xfrm>
            <a:off x="3059832" y="5013176"/>
            <a:ext cx="2304256" cy="1656184"/>
          </a:xfrm>
          <a:prstGeom prst="star8">
            <a:avLst/>
          </a:prstGeom>
          <a:solidFill>
            <a:srgbClr val="7030A0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33CC"/>
                </a:solidFill>
              </a:rPr>
              <a:t>6. Nejvyšší vrchol Moravy</a:t>
            </a:r>
            <a:endParaRPr lang="cs-CZ" sz="2400" b="1" dirty="0">
              <a:solidFill>
                <a:srgbClr val="FF33CC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6012160" y="4941168"/>
            <a:ext cx="2354560" cy="1202432"/>
          </a:xfrm>
          <a:prstGeom prst="cloud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7. </a:t>
            </a:r>
            <a:r>
              <a:rPr lang="cs-CZ" sz="24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Největší rybník ČR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1" animBg="1"/>
      <p:bldP spid="15" grpId="0" animBg="1"/>
      <p:bldP spid="16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Povrch ČR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4461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Spoj správné dvojice: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Šumava</a:t>
            </a:r>
            <a:r>
              <a:rPr lang="cs-CZ" dirty="0" smtClean="0"/>
              <a:t>                        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Klínovec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Krkonoše   </a:t>
            </a:r>
            <a:r>
              <a:rPr lang="cs-CZ" dirty="0" smtClean="0"/>
              <a:t>                   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Tok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Krušné hory</a:t>
            </a:r>
            <a:r>
              <a:rPr lang="cs-CZ" dirty="0" smtClean="0"/>
              <a:t>       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Luž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Jizerské hory</a:t>
            </a:r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Sněžka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Brdy </a:t>
            </a:r>
            <a:r>
              <a:rPr lang="cs-CZ" dirty="0" smtClean="0"/>
              <a:t>                             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Praděd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Hrubý Jeseník</a:t>
            </a:r>
            <a:r>
              <a:rPr lang="cs-CZ" dirty="0" smtClean="0"/>
              <a:t>                            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Plechý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Moravskoslezské Beskydy</a:t>
            </a:r>
            <a:r>
              <a:rPr lang="cs-CZ" dirty="0" smtClean="0"/>
              <a:t>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Smrk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Lužické hory</a:t>
            </a:r>
            <a:r>
              <a:rPr lang="cs-CZ" dirty="0" smtClean="0"/>
              <a:t>                     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Lysá hora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2051720" y="1988840"/>
            <a:ext cx="3312368" cy="2808312"/>
          </a:xfrm>
          <a:prstGeom prst="straightConnector1">
            <a:avLst/>
          </a:prstGeom>
          <a:ln w="57150">
            <a:solidFill>
              <a:srgbClr val="FF33C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195736" y="2492896"/>
            <a:ext cx="3240360" cy="115212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555776" y="1916832"/>
            <a:ext cx="2736304" cy="1152128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699792" y="3573016"/>
            <a:ext cx="2664296" cy="1728192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475656" y="2492896"/>
            <a:ext cx="3960440" cy="1728192"/>
          </a:xfrm>
          <a:prstGeom prst="straightConnector1">
            <a:avLst/>
          </a:prstGeom>
          <a:ln w="571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2987824" y="4221088"/>
            <a:ext cx="2448272" cy="576064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4788024" y="5445224"/>
            <a:ext cx="648072" cy="50405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771800" y="3068960"/>
            <a:ext cx="2592288" cy="288032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solidFill>
                  <a:srgbClr val="FF0000"/>
                </a:solidFill>
              </a:rPr>
              <a:t>Vyber správnou možnost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76664"/>
          </a:xfrm>
        </p:spPr>
        <p:txBody>
          <a:bodyPr>
            <a:noAutofit/>
          </a:bodyPr>
          <a:lstStyle/>
          <a:p>
            <a:r>
              <a:rPr lang="cs-CZ" sz="1800" b="1" dirty="0" smtClean="0"/>
              <a:t>Česká republika sousedí se:</a:t>
            </a:r>
          </a:p>
          <a:p>
            <a:pPr>
              <a:buNone/>
            </a:pPr>
            <a:r>
              <a:rPr lang="cs-CZ" sz="1600" dirty="0" smtClean="0"/>
              <a:t>          a)   3 státy            b)    5 státy           c)    4 státy </a:t>
            </a:r>
          </a:p>
          <a:p>
            <a:r>
              <a:rPr lang="cs-CZ" sz="1800" b="1" dirty="0" smtClean="0"/>
              <a:t>Rozloha České republiky je asi </a:t>
            </a:r>
          </a:p>
          <a:p>
            <a:pPr>
              <a:buNone/>
            </a:pPr>
            <a:r>
              <a:rPr lang="cs-CZ" sz="1600" dirty="0" smtClean="0"/>
              <a:t>          a) 60 tisíc km²                b) 70 tisíc km²                  c)  80 tis km²</a:t>
            </a:r>
          </a:p>
          <a:p>
            <a:r>
              <a:rPr lang="cs-CZ" sz="1800" b="1" dirty="0" smtClean="0"/>
              <a:t>Která 3 města v České republice mají nejvíce obyvatel?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          a)  Praha, Brno, Ostrava        b) Praha, Brno, Olomouc         c) Praha, Brno, Plzeň</a:t>
            </a:r>
          </a:p>
          <a:p>
            <a:r>
              <a:rPr lang="cs-CZ" sz="1800" b="1" dirty="0" smtClean="0"/>
              <a:t>Které místo v České republice má nejvyšší nadmořskou výšku?</a:t>
            </a:r>
          </a:p>
          <a:p>
            <a:pPr>
              <a:buNone/>
            </a:pPr>
            <a:r>
              <a:rPr lang="cs-CZ" sz="1600" b="1" dirty="0" smtClean="0"/>
              <a:t>          </a:t>
            </a:r>
            <a:r>
              <a:rPr lang="cs-CZ" sz="1600" dirty="0" smtClean="0"/>
              <a:t>a)</a:t>
            </a:r>
            <a:r>
              <a:rPr lang="cs-CZ" sz="1600" b="1" dirty="0" smtClean="0"/>
              <a:t> </a:t>
            </a:r>
            <a:r>
              <a:rPr lang="cs-CZ" sz="1600" dirty="0" smtClean="0"/>
              <a:t> Klínovec      b) Sněžka         c)  Praděd</a:t>
            </a:r>
          </a:p>
          <a:p>
            <a:r>
              <a:rPr lang="cs-CZ" sz="1800" b="1" dirty="0" smtClean="0"/>
              <a:t>Jak se jmenuje nejdelší česká řeka na území České republiky?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          a)  Labe          b) Odra          c)  Vltava</a:t>
            </a:r>
          </a:p>
          <a:p>
            <a:r>
              <a:rPr lang="cs-CZ" sz="1800" b="1" dirty="0" smtClean="0"/>
              <a:t>Největší český rybník  se jmenuje?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          a)Svět              b)  Rožmberk              c)  Máchovo jezero</a:t>
            </a:r>
          </a:p>
          <a:p>
            <a:r>
              <a:rPr lang="cs-CZ" sz="1800" b="1" dirty="0" smtClean="0"/>
              <a:t>Kde se nachází nejníže položený bod v České republice?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        a)  výtok Labe u Hřenska         b) výtok Vltavy u Mělníka         c) výtok Odry u Bohumína</a:t>
            </a:r>
          </a:p>
          <a:p>
            <a:r>
              <a:rPr lang="cs-CZ" sz="1800" b="1" dirty="0" smtClean="0"/>
              <a:t>Jak se jmenuje největší přehradní nádrž na území České republiky?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        a) Slapy             b) Lipno              c)  Nové Mlýny</a:t>
            </a:r>
          </a:p>
          <a:p>
            <a:r>
              <a:rPr lang="cs-CZ" sz="1800" b="1" dirty="0" smtClean="0"/>
              <a:t>Jak se jmenuje největší jezero v České republice?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        a)  Čertovo          b)  </a:t>
            </a:r>
            <a:r>
              <a:rPr lang="cs-CZ" sz="1600" dirty="0" err="1" smtClean="0"/>
              <a:t>Prášilské</a:t>
            </a:r>
            <a:r>
              <a:rPr lang="cs-CZ" sz="1600" dirty="0" smtClean="0"/>
              <a:t>           c)  Černé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kontrola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 fontScale="47500" lnSpcReduction="20000"/>
          </a:bodyPr>
          <a:lstStyle/>
          <a:p>
            <a:r>
              <a:rPr lang="cs-CZ" sz="3800" b="1" dirty="0" smtClean="0"/>
              <a:t>Česká republika sousedí se:</a:t>
            </a:r>
          </a:p>
          <a:p>
            <a:pPr>
              <a:buNone/>
            </a:pPr>
            <a:r>
              <a:rPr lang="cs-CZ" sz="3800" dirty="0" smtClean="0"/>
              <a:t>          a)   3 státy            b)    5 státy           </a:t>
            </a:r>
            <a:r>
              <a:rPr lang="cs-CZ" sz="3800" dirty="0" smtClean="0">
                <a:solidFill>
                  <a:srgbClr val="FF0000"/>
                </a:solidFill>
              </a:rPr>
              <a:t>c)    4 státy </a:t>
            </a:r>
          </a:p>
          <a:p>
            <a:r>
              <a:rPr lang="cs-CZ" sz="3800" b="1" dirty="0" smtClean="0"/>
              <a:t>Rozloha České republiky je asi </a:t>
            </a:r>
          </a:p>
          <a:p>
            <a:pPr>
              <a:buNone/>
            </a:pPr>
            <a:r>
              <a:rPr lang="cs-CZ" sz="3800" dirty="0" smtClean="0"/>
              <a:t>          a) 60 tisíc km²                b) 70 tisíc km²                  </a:t>
            </a:r>
            <a:r>
              <a:rPr lang="cs-CZ" sz="3800" dirty="0" smtClean="0">
                <a:solidFill>
                  <a:srgbClr val="FF0000"/>
                </a:solidFill>
              </a:rPr>
              <a:t>c)  80 tis km²</a:t>
            </a:r>
          </a:p>
          <a:p>
            <a:r>
              <a:rPr lang="cs-CZ" sz="3800" b="1" dirty="0" smtClean="0"/>
              <a:t>Která 3 města v České republice mají nejvíce obyvatel?</a:t>
            </a:r>
            <a:r>
              <a:rPr lang="cs-CZ" sz="3800" dirty="0" smtClean="0"/>
              <a:t> </a:t>
            </a:r>
          </a:p>
          <a:p>
            <a:pPr>
              <a:buNone/>
            </a:pPr>
            <a:r>
              <a:rPr lang="cs-CZ" sz="3800" dirty="0" smtClean="0">
                <a:solidFill>
                  <a:srgbClr val="FF0000"/>
                </a:solidFill>
              </a:rPr>
              <a:t>          a)  Praha, Brno, Ostrava</a:t>
            </a:r>
            <a:r>
              <a:rPr lang="cs-CZ" sz="3800" dirty="0" smtClean="0"/>
              <a:t>        b) Praha, Brno, Olomouc         c) Praha, Brno, Plzeň          </a:t>
            </a:r>
          </a:p>
          <a:p>
            <a:r>
              <a:rPr lang="cs-CZ" sz="3800" b="1" dirty="0" smtClean="0"/>
              <a:t>Které místo v České republice má nejvyšší nadmořskou výšku?</a:t>
            </a:r>
          </a:p>
          <a:p>
            <a:pPr>
              <a:buNone/>
            </a:pPr>
            <a:r>
              <a:rPr lang="cs-CZ" sz="3800" b="1" dirty="0" smtClean="0"/>
              <a:t>          </a:t>
            </a:r>
            <a:r>
              <a:rPr lang="cs-CZ" sz="3800" dirty="0" smtClean="0"/>
              <a:t>a)</a:t>
            </a:r>
            <a:r>
              <a:rPr lang="cs-CZ" sz="3800" b="1" dirty="0" smtClean="0"/>
              <a:t> </a:t>
            </a:r>
            <a:r>
              <a:rPr lang="cs-CZ" sz="3800" dirty="0" smtClean="0"/>
              <a:t> Klínovec      </a:t>
            </a:r>
            <a:r>
              <a:rPr lang="cs-CZ" sz="3800" dirty="0" smtClean="0">
                <a:solidFill>
                  <a:srgbClr val="FF0000"/>
                </a:solidFill>
              </a:rPr>
              <a:t>b) Sněžka   </a:t>
            </a:r>
            <a:r>
              <a:rPr lang="cs-CZ" sz="3800" dirty="0" smtClean="0"/>
              <a:t>      c)  Praděd</a:t>
            </a:r>
          </a:p>
          <a:p>
            <a:r>
              <a:rPr lang="cs-CZ" sz="3800" b="1" dirty="0" smtClean="0"/>
              <a:t>Jak se jmenuje nejdelší česká řeka na území České republiky?</a:t>
            </a:r>
            <a:r>
              <a:rPr lang="cs-CZ" sz="3800" dirty="0" smtClean="0"/>
              <a:t> </a:t>
            </a:r>
          </a:p>
          <a:p>
            <a:pPr>
              <a:buNone/>
            </a:pPr>
            <a:r>
              <a:rPr lang="cs-CZ" sz="3800" dirty="0" smtClean="0"/>
              <a:t>          a)  Labe          b) Odra          </a:t>
            </a:r>
            <a:r>
              <a:rPr lang="cs-CZ" sz="3800" dirty="0" smtClean="0">
                <a:solidFill>
                  <a:srgbClr val="FF0000"/>
                </a:solidFill>
              </a:rPr>
              <a:t>c)  Vltava</a:t>
            </a:r>
          </a:p>
          <a:p>
            <a:r>
              <a:rPr lang="cs-CZ" sz="3800" b="1" dirty="0" smtClean="0"/>
              <a:t>Největší český rybník  se jmenuje?</a:t>
            </a:r>
            <a:r>
              <a:rPr lang="cs-CZ" sz="3800" dirty="0" smtClean="0"/>
              <a:t> </a:t>
            </a:r>
          </a:p>
          <a:p>
            <a:pPr>
              <a:buNone/>
            </a:pPr>
            <a:r>
              <a:rPr lang="cs-CZ" sz="3800" dirty="0" smtClean="0"/>
              <a:t>          a)Svět              </a:t>
            </a:r>
            <a:r>
              <a:rPr lang="cs-CZ" sz="3800" dirty="0" smtClean="0">
                <a:solidFill>
                  <a:srgbClr val="FF0000"/>
                </a:solidFill>
              </a:rPr>
              <a:t>b)  Rožmberk</a:t>
            </a:r>
            <a:r>
              <a:rPr lang="cs-CZ" sz="3800" dirty="0" smtClean="0"/>
              <a:t>              c)  Máchovo jezero</a:t>
            </a:r>
          </a:p>
          <a:p>
            <a:r>
              <a:rPr lang="cs-CZ" sz="3800" b="1" dirty="0" smtClean="0"/>
              <a:t>Kde se nachází nejníže položený bod v České republice?</a:t>
            </a:r>
            <a:r>
              <a:rPr lang="cs-CZ" sz="3800" dirty="0" smtClean="0"/>
              <a:t> </a:t>
            </a:r>
          </a:p>
          <a:p>
            <a:pPr>
              <a:buNone/>
            </a:pPr>
            <a:r>
              <a:rPr lang="cs-CZ" sz="3800" dirty="0" smtClean="0">
                <a:solidFill>
                  <a:srgbClr val="FF0000"/>
                </a:solidFill>
              </a:rPr>
              <a:t>        a)  výtok Labe u Hřenska         </a:t>
            </a:r>
            <a:r>
              <a:rPr lang="cs-CZ" sz="3800" dirty="0" smtClean="0"/>
              <a:t>b) výtok Vltavy u Mělníka         c) výtok Odry u Bohumína</a:t>
            </a:r>
          </a:p>
          <a:p>
            <a:r>
              <a:rPr lang="cs-CZ" sz="3800" b="1" dirty="0" smtClean="0"/>
              <a:t>Jak se jmenuje největší přehradní nádrž na území České republiky?</a:t>
            </a:r>
            <a:r>
              <a:rPr lang="cs-CZ" sz="3800" dirty="0" smtClean="0"/>
              <a:t> </a:t>
            </a:r>
          </a:p>
          <a:p>
            <a:pPr>
              <a:buNone/>
            </a:pPr>
            <a:r>
              <a:rPr lang="cs-CZ" sz="3800" dirty="0" smtClean="0"/>
              <a:t>        a) Slapy             </a:t>
            </a:r>
            <a:r>
              <a:rPr lang="cs-CZ" sz="3800" dirty="0" smtClean="0">
                <a:solidFill>
                  <a:srgbClr val="FF0000"/>
                </a:solidFill>
              </a:rPr>
              <a:t>b) Lipno              </a:t>
            </a:r>
            <a:r>
              <a:rPr lang="cs-CZ" sz="3800" dirty="0" smtClean="0"/>
              <a:t>c)  Nové Mlýny</a:t>
            </a:r>
          </a:p>
          <a:p>
            <a:r>
              <a:rPr lang="cs-CZ" sz="3800" b="1" dirty="0" smtClean="0"/>
              <a:t>Jak se jmenuje největší jezero v České republice?</a:t>
            </a:r>
            <a:r>
              <a:rPr lang="cs-CZ" sz="3800" dirty="0" smtClean="0"/>
              <a:t> </a:t>
            </a:r>
          </a:p>
          <a:p>
            <a:pPr>
              <a:buNone/>
            </a:pPr>
            <a:r>
              <a:rPr lang="cs-CZ" sz="3800" dirty="0" smtClean="0"/>
              <a:t>        a)  Čertovo          b)  </a:t>
            </a:r>
            <a:r>
              <a:rPr lang="cs-CZ" sz="3800" dirty="0" err="1" smtClean="0"/>
              <a:t>Prášilské</a:t>
            </a:r>
            <a:r>
              <a:rPr lang="cs-CZ" sz="3800" dirty="0" smtClean="0"/>
              <a:t>           </a:t>
            </a:r>
            <a:r>
              <a:rPr lang="cs-CZ" sz="3800" dirty="0" smtClean="0">
                <a:solidFill>
                  <a:srgbClr val="FF0000"/>
                </a:solidFill>
              </a:rPr>
              <a:t>c)  Černé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Znáš kraje ČR?             </a:t>
            </a:r>
            <a:r>
              <a:rPr lang="cs-CZ" sz="2800" dirty="0" smtClean="0">
                <a:solidFill>
                  <a:srgbClr val="FF0000"/>
                </a:solidFill>
              </a:rPr>
              <a:t>Doplň text.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554461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Povrch Jihočeského kraje vyplňují dvě pánve:…………………………………,</a:t>
            </a:r>
          </a:p>
          <a:p>
            <a:pPr>
              <a:buNone/>
            </a:pPr>
            <a:r>
              <a:rPr lang="cs-CZ" sz="2400" dirty="0" smtClean="0"/>
              <a:t>ve kterých se nacházejí četné……………………………………</a:t>
            </a:r>
          </a:p>
          <a:p>
            <a:pPr>
              <a:buNone/>
            </a:pPr>
            <a:r>
              <a:rPr lang="cs-CZ" sz="2400" dirty="0" smtClean="0"/>
              <a:t>Významnou lázeňskou oblastí je …………………………………….kraj.</a:t>
            </a:r>
          </a:p>
          <a:p>
            <a:pPr>
              <a:buNone/>
            </a:pPr>
            <a:r>
              <a:rPr lang="cs-CZ" sz="2400" dirty="0" smtClean="0"/>
              <a:t>Regionem energetiky a těžby hnědého uhlí je…………………………kraj.</a:t>
            </a:r>
          </a:p>
          <a:p>
            <a:pPr>
              <a:buNone/>
            </a:pPr>
            <a:r>
              <a:rPr lang="cs-CZ" sz="2400" dirty="0" smtClean="0"/>
              <a:t>Kraj Vysočina je zaměřen na pěstování 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…………………………………kraj je nejdůležitější zemědělskou oblastí </a:t>
            </a:r>
          </a:p>
          <a:p>
            <a:pPr>
              <a:buNone/>
            </a:pPr>
            <a:r>
              <a:rPr lang="cs-CZ" sz="2400" dirty="0" smtClean="0"/>
              <a:t>s významným zastoupením vinařství.</a:t>
            </a:r>
          </a:p>
          <a:p>
            <a:pPr>
              <a:buNone/>
            </a:pPr>
            <a:r>
              <a:rPr lang="cs-CZ" sz="2400" dirty="0" smtClean="0"/>
              <a:t>Průmyslový region s těžbou černého uhlí a na ni navazujícím </a:t>
            </a:r>
          </a:p>
          <a:p>
            <a:pPr>
              <a:buNone/>
            </a:pPr>
            <a:r>
              <a:rPr lang="cs-CZ" sz="2400" dirty="0" smtClean="0"/>
              <a:t>hutnictvím – to je ………………………………………kraj.</a:t>
            </a:r>
          </a:p>
          <a:p>
            <a:pPr>
              <a:buNone/>
            </a:pPr>
            <a:r>
              <a:rPr lang="cs-CZ" sz="2400" dirty="0" smtClean="0"/>
              <a:t>Úrodná kulturněhistorická Haná je  součástí ………………………….kraje.</a:t>
            </a:r>
            <a:endParaRPr lang="cs-CZ" sz="24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2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</a:rPr>
              <a:t>kontrola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640960" cy="568863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Povrch Jihočeského kraje vyplňují dvě</a:t>
            </a:r>
          </a:p>
          <a:p>
            <a:pPr>
              <a:buNone/>
            </a:pPr>
            <a:r>
              <a:rPr lang="cs-CZ" sz="2600" dirty="0" smtClean="0"/>
              <a:t>pánve:</a:t>
            </a:r>
            <a:r>
              <a:rPr lang="cs-CZ" sz="2600" dirty="0" smtClean="0">
                <a:solidFill>
                  <a:srgbClr val="FF0000"/>
                </a:solidFill>
              </a:rPr>
              <a:t>Třeboňská,Českobudějovická</a:t>
            </a:r>
            <a:r>
              <a:rPr lang="cs-CZ" sz="2600" dirty="0" smtClean="0"/>
              <a:t>, ve kterých se nacházejí </a:t>
            </a:r>
          </a:p>
          <a:p>
            <a:pPr>
              <a:buNone/>
            </a:pPr>
            <a:r>
              <a:rPr lang="cs-CZ" sz="2600" dirty="0" smtClean="0"/>
              <a:t>četné </a:t>
            </a:r>
            <a:r>
              <a:rPr lang="cs-CZ" sz="2600" dirty="0" smtClean="0">
                <a:solidFill>
                  <a:srgbClr val="FF0000"/>
                </a:solidFill>
              </a:rPr>
              <a:t>rybníky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/>
              <a:t>Významnou lázeňskou oblastí je </a:t>
            </a:r>
            <a:r>
              <a:rPr lang="cs-CZ" sz="2600" dirty="0" smtClean="0">
                <a:solidFill>
                  <a:srgbClr val="FF0000"/>
                </a:solidFill>
              </a:rPr>
              <a:t>Karlovarský</a:t>
            </a:r>
            <a:r>
              <a:rPr lang="cs-CZ" sz="2600" dirty="0" smtClean="0"/>
              <a:t> kraj.</a:t>
            </a:r>
          </a:p>
          <a:p>
            <a:pPr>
              <a:buNone/>
            </a:pPr>
            <a:r>
              <a:rPr lang="cs-CZ" sz="2600" dirty="0" smtClean="0"/>
              <a:t>Regionem energetiky a těžby hnědého uhlí je </a:t>
            </a:r>
            <a:r>
              <a:rPr lang="cs-CZ" sz="2600" dirty="0" smtClean="0">
                <a:solidFill>
                  <a:srgbClr val="FF0000"/>
                </a:solidFill>
              </a:rPr>
              <a:t>Ústecký </a:t>
            </a:r>
            <a:r>
              <a:rPr lang="cs-CZ" sz="2600" dirty="0" smtClean="0"/>
              <a:t>kraj.</a:t>
            </a:r>
          </a:p>
          <a:p>
            <a:pPr>
              <a:buNone/>
            </a:pPr>
            <a:r>
              <a:rPr lang="cs-CZ" sz="2600" dirty="0" smtClean="0"/>
              <a:t>Kraj Vysočina je zaměřen na pěstování </a:t>
            </a:r>
            <a:r>
              <a:rPr lang="cs-CZ" sz="2600" dirty="0" smtClean="0">
                <a:solidFill>
                  <a:srgbClr val="FF0000"/>
                </a:solidFill>
              </a:rPr>
              <a:t>brambor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Jihomoravský kraj </a:t>
            </a:r>
            <a:r>
              <a:rPr lang="cs-CZ" sz="2600" dirty="0" smtClean="0"/>
              <a:t>je nejdůležitější zemědělskou oblastí </a:t>
            </a:r>
          </a:p>
          <a:p>
            <a:pPr>
              <a:buNone/>
            </a:pPr>
            <a:r>
              <a:rPr lang="cs-CZ" sz="2600" dirty="0" smtClean="0"/>
              <a:t>s významným zastoupením vinařství.</a:t>
            </a:r>
          </a:p>
          <a:p>
            <a:pPr>
              <a:buNone/>
            </a:pPr>
            <a:r>
              <a:rPr lang="cs-CZ" sz="2600" dirty="0" smtClean="0"/>
              <a:t>Průmyslový region s těžbou černého uhlí a na ni navazujícím </a:t>
            </a:r>
          </a:p>
          <a:p>
            <a:pPr>
              <a:buNone/>
            </a:pPr>
            <a:r>
              <a:rPr lang="cs-CZ" sz="2600" dirty="0" smtClean="0"/>
              <a:t>hutnictvím – to je </a:t>
            </a:r>
            <a:r>
              <a:rPr lang="cs-CZ" sz="2600" dirty="0" smtClean="0">
                <a:solidFill>
                  <a:srgbClr val="FF0000"/>
                </a:solidFill>
              </a:rPr>
              <a:t>Moravskoslezský kraj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/>
              <a:t>Úrodná kulturněhistorická Haná je  součástí </a:t>
            </a:r>
            <a:r>
              <a:rPr lang="cs-CZ" sz="2600" dirty="0" smtClean="0">
                <a:solidFill>
                  <a:srgbClr val="FF0000"/>
                </a:solidFill>
              </a:rPr>
              <a:t>Olomouckého </a:t>
            </a:r>
          </a:p>
          <a:p>
            <a:pPr>
              <a:buNone/>
            </a:pPr>
            <a:r>
              <a:rPr lang="cs-CZ" sz="2600" dirty="0" smtClean="0"/>
              <a:t>kraje.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7467600" cy="556523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Prezentace určená k zopakování učiva, součástí je</a:t>
            </a:r>
          </a:p>
          <a:p>
            <a:pPr>
              <a:buNone/>
            </a:pPr>
            <a:r>
              <a:rPr lang="cs-CZ" dirty="0" smtClean="0"/>
              <a:t>pracovní list. Žáci mohou pracovat společně, </a:t>
            </a:r>
          </a:p>
          <a:p>
            <a:pPr>
              <a:buNone/>
            </a:pPr>
            <a:r>
              <a:rPr lang="cs-CZ" smtClean="0"/>
              <a:t>skupinově</a:t>
            </a:r>
            <a:r>
              <a:rPr lang="cs-CZ" dirty="0" smtClean="0"/>
              <a:t>, případně ve dvojicích. Využívají atlas </a:t>
            </a:r>
          </a:p>
          <a:p>
            <a:pPr>
              <a:buNone/>
            </a:pPr>
            <a:r>
              <a:rPr lang="cs-CZ" dirty="0" smtClean="0"/>
              <a:t>ČR, internet.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689</Words>
  <Application>Microsoft Office PowerPoint</Application>
  <PresentationFormat>Předvádění na obrazovce (4:3)</PresentationFormat>
  <Paragraphs>113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Arkýř</vt:lpstr>
      <vt:lpstr>1_Arkýř</vt:lpstr>
      <vt:lpstr>Česká republika - opakování VY_32_Inovace_20KR-7</vt:lpstr>
      <vt:lpstr>anotace</vt:lpstr>
      <vt:lpstr>Uveď správné odpovědi</vt:lpstr>
      <vt:lpstr>Povrch ČR</vt:lpstr>
      <vt:lpstr>Vyber správnou možnost</vt:lpstr>
      <vt:lpstr>kontrola</vt:lpstr>
      <vt:lpstr>Znáš kraje ČR?             Doplň text.</vt:lpstr>
      <vt:lpstr>kontrola</vt:lpstr>
      <vt:lpstr>Metodický list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Krcmarova-NB</dc:creator>
  <cp:lastModifiedBy>Krcmarova-NB</cp:lastModifiedBy>
  <cp:revision>42</cp:revision>
  <dcterms:created xsi:type="dcterms:W3CDTF">2013-04-29T09:41:06Z</dcterms:created>
  <dcterms:modified xsi:type="dcterms:W3CDTF">2013-05-12T15:23:38Z</dcterms:modified>
</cp:coreProperties>
</file>