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69" r:id="rId3"/>
    <p:sldId id="258" r:id="rId4"/>
    <p:sldId id="259" r:id="rId5"/>
    <p:sldId id="261" r:id="rId6"/>
    <p:sldId id="260" r:id="rId7"/>
    <p:sldId id="262" r:id="rId8"/>
    <p:sldId id="264" r:id="rId9"/>
    <p:sldId id="265" r:id="rId10"/>
    <p:sldId id="266" r:id="rId11"/>
    <p:sldId id="267" r:id="rId12"/>
    <p:sldId id="263"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4" d="100"/>
          <a:sy n="34" d="100"/>
        </p:scale>
        <p:origin x="-84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2"/>
      </p:bgRef>
    </p:bg>
    <p:spTree>
      <p:nvGrpSpPr>
        <p:cNvPr id="1" name=""/>
        <p:cNvGrpSpPr/>
        <p:nvPr/>
      </p:nvGrpSpPr>
      <p:grpSpPr>
        <a:xfrm>
          <a:off x="0" y="0"/>
          <a:ext cx="0" cy="0"/>
          <a:chOff x="0" y="0"/>
          <a:chExt cx="0" cy="0"/>
        </a:xfrm>
      </p:grpSpPr>
      <p:sp>
        <p:nvSpPr>
          <p:cNvPr id="15" name="Obdélní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Obdélník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Obdélní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Obdélník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bdélník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Podnadpis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17" name="Zástupný symbol pro zápatí 16"/>
          <p:cNvSpPr>
            <a:spLocks noGrp="1"/>
          </p:cNvSpPr>
          <p:nvPr>
            <p:ph type="ftr" sz="quarter" idx="11"/>
          </p:nvPr>
        </p:nvSpPr>
        <p:spPr/>
        <p:txBody>
          <a:bodyPr/>
          <a:lstStyle/>
          <a:p>
            <a:endParaRPr lang="cs-CZ" dirty="0"/>
          </a:p>
        </p:txBody>
      </p:sp>
      <p:sp>
        <p:nvSpPr>
          <p:cNvPr id="7" name="Přímá spojnice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Obdélník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á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Ová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C57A5DF-1266-40EA-9282-1E66B9DE06C0}" type="slidenum">
              <a:rPr lang="cs-CZ" smtClean="0"/>
              <a:t>‹#›</a:t>
            </a:fld>
            <a:endParaRPr lang="cs-CZ" dirty="0"/>
          </a:p>
        </p:txBody>
      </p:sp>
      <p:sp>
        <p:nvSpPr>
          <p:cNvPr id="8" name="Nadpis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solidFill>
                  <a:schemeClr val="accent3">
                    <a:shade val="75000"/>
                  </a:schemeClr>
                </a:solidFill>
              </a:defRPr>
            </a:lvl1pPr>
          </a:lstStyle>
          <a:p>
            <a:r>
              <a:rPr kumimoji="0" lang="cs-CZ" smtClean="0"/>
              <a:t>Kliknutím lze upravit styl.</a:t>
            </a:r>
            <a:endParaRPr kumimoji="0" lang="en-US"/>
          </a:p>
        </p:txBody>
      </p:sp>
      <p:sp>
        <p:nvSpPr>
          <p:cNvPr id="4" name="Zástupný symbol pro datum 3"/>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a:xfrm>
            <a:off x="4361688" y="1026372"/>
            <a:ext cx="457200" cy="441325"/>
          </a:xfrm>
        </p:spPr>
        <p:txBody>
          <a:bodyPr/>
          <a:lstStyle/>
          <a:p>
            <a:fld id="{AC57A5DF-1266-40EA-9282-1E66B9DE06C0}" type="slidenum">
              <a:rPr lang="cs-CZ" smtClean="0"/>
              <a:t>‹#›</a:t>
            </a:fld>
            <a:endParaRPr lang="cs-CZ" dirty="0"/>
          </a:p>
        </p:txBody>
      </p:sp>
      <p:sp>
        <p:nvSpPr>
          <p:cNvPr id="8" name="Zástupný symbol pro obsah 7"/>
          <p:cNvSpPr>
            <a:spLocks noGrp="1"/>
          </p:cNvSpPr>
          <p:nvPr>
            <p:ph sz="quarter" idx="1"/>
          </p:nvPr>
        </p:nvSpPr>
        <p:spPr>
          <a:xfrm>
            <a:off x="301752" y="1527048"/>
            <a:ext cx="850392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1"/>
      </p:bgRef>
    </p:bg>
    <p:spTree>
      <p:nvGrpSpPr>
        <p:cNvPr id="1" name=""/>
        <p:cNvGrpSpPr/>
        <p:nvPr/>
      </p:nvGrpSpPr>
      <p:grpSpPr>
        <a:xfrm>
          <a:off x="0" y="0"/>
          <a:ext cx="0" cy="0"/>
          <a:chOff x="0" y="0"/>
          <a:chExt cx="0" cy="0"/>
        </a:xfrm>
      </p:grpSpPr>
      <p:sp>
        <p:nvSpPr>
          <p:cNvPr id="17" name="Obdélní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Obdélní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Obdélník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Obdélník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Obdélník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bdélník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Zástupný symbol pro text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13" name="Obdélník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Obdélník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Zástupný symbol pro zápatí 4"/>
          <p:cNvSpPr>
            <a:spLocks noGrp="1"/>
          </p:cNvSpPr>
          <p:nvPr>
            <p:ph type="ftr" sz="quarter" idx="11"/>
          </p:nvPr>
        </p:nvSpPr>
        <p:spPr/>
        <p:txBody>
          <a:bodyPr/>
          <a:lstStyle/>
          <a:p>
            <a:endParaRPr lang="cs-CZ" dirty="0"/>
          </a:p>
        </p:txBody>
      </p:sp>
      <p:sp>
        <p:nvSpPr>
          <p:cNvPr id="4" name="Zástupný symbol pro datum 3"/>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8" name="Přímá spojnice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Ová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Ová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Zástupný symbol pro číslo snímku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C57A5DF-1266-40EA-9282-1E66B9DE06C0}" type="slidenum">
              <a:rPr lang="cs-CZ" smtClean="0"/>
              <a:t>‹#›</a:t>
            </a:fld>
            <a:endParaRPr lang="cs-CZ" dirty="0"/>
          </a:p>
        </p:txBody>
      </p:sp>
      <p:sp>
        <p:nvSpPr>
          <p:cNvPr id="2" name="Nadpis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301752" y="228600"/>
            <a:ext cx="8534400" cy="758952"/>
          </a:xfrm>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a:xfrm>
            <a:off x="5791200" y="6409944"/>
            <a:ext cx="3044952" cy="365760"/>
          </a:xfrm>
        </p:spPr>
        <p:txBody>
          <a:bodyPr/>
          <a:lstStyle/>
          <a:p>
            <a:fld id="{95EC1D4A-A796-47C3-A63E-CE236FB377E2}" type="datetimeFigureOut">
              <a:rPr lang="cs-CZ" smtClean="0"/>
              <a:t>12.11.2013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dirty="0"/>
          </a:p>
        </p:txBody>
      </p:sp>
      <p:sp>
        <p:nvSpPr>
          <p:cNvPr id="8" name="Přímá spojnice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0" name="Zástupný symbol pro obsah 9"/>
          <p:cNvSpPr>
            <a:spLocks noGrp="1"/>
          </p:cNvSpPr>
          <p:nvPr>
            <p:ph sz="half" idx="1"/>
          </p:nvPr>
        </p:nvSpPr>
        <p:spPr>
          <a:xfrm>
            <a:off x="301752" y="1371600"/>
            <a:ext cx="4038600" cy="4681728"/>
          </a:xfrm>
        </p:spPr>
        <p:txBody>
          <a:bodyPr/>
          <a:lstStyle>
            <a:lvl1pPr>
              <a:defRPr sz="2500"/>
            </a:lvl1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obsah 11"/>
          <p:cNvSpPr>
            <a:spLocks noGrp="1"/>
          </p:cNvSpPr>
          <p:nvPr>
            <p:ph sz="half" idx="2"/>
          </p:nvPr>
        </p:nvSpPr>
        <p:spPr>
          <a:xfrm>
            <a:off x="4800600" y="1371600"/>
            <a:ext cx="4038600" cy="4681728"/>
          </a:xfrm>
        </p:spPr>
        <p:txBody>
          <a:bodyPr/>
          <a:lstStyle>
            <a:lvl1pPr>
              <a:defRPr sz="2500"/>
            </a:lvl1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1">
        <a:schemeClr val="bg2"/>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Obdélník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Obdélní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1" name="Obdélník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2" name="Obdélník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Obdélník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Obdélník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3" name="Zástupný symbol pro text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7" name="Zástupný symbol pro datum 6"/>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8" name="Zástupný symbol pro zápatí 7"/>
          <p:cNvSpPr>
            <a:spLocks noGrp="1"/>
          </p:cNvSpPr>
          <p:nvPr>
            <p:ph type="ftr" sz="quarter" idx="11"/>
          </p:nvPr>
        </p:nvSpPr>
        <p:spPr>
          <a:xfrm>
            <a:off x="304800" y="6409944"/>
            <a:ext cx="3581400" cy="365760"/>
          </a:xfrm>
        </p:spPr>
        <p:txBody>
          <a:bodyPr/>
          <a:lstStyle/>
          <a:p>
            <a:endParaRPr lang="cs-CZ" dirty="0"/>
          </a:p>
        </p:txBody>
      </p:sp>
      <p:sp>
        <p:nvSpPr>
          <p:cNvPr id="15" name="Přímá spojnice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8" name="Obdélník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Zástupný symbol pro obsah 23"/>
          <p:cNvSpPr>
            <a:spLocks noGrp="1"/>
          </p:cNvSpPr>
          <p:nvPr>
            <p:ph sz="quarter" idx="2"/>
          </p:nvPr>
        </p:nvSpPr>
        <p:spPr>
          <a:xfrm>
            <a:off x="301752" y="2471383"/>
            <a:ext cx="4041648" cy="3818404"/>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6" name="Zástupný symbol pro obsah 25"/>
          <p:cNvSpPr>
            <a:spLocks noGrp="1"/>
          </p:cNvSpPr>
          <p:nvPr>
            <p:ph sz="quarter" idx="4"/>
          </p:nvPr>
        </p:nvSpPr>
        <p:spPr>
          <a:xfrm>
            <a:off x="4800600" y="2471383"/>
            <a:ext cx="4038600" cy="382219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Ová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7" name="Ová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Zástupný symbol pro číslo snímku 8"/>
          <p:cNvSpPr>
            <a:spLocks noGrp="1"/>
          </p:cNvSpPr>
          <p:nvPr>
            <p:ph type="sldNum" sz="quarter" idx="12"/>
          </p:nvPr>
        </p:nvSpPr>
        <p:spPr>
          <a:xfrm>
            <a:off x="4343400" y="1042416"/>
            <a:ext cx="457200" cy="441325"/>
          </a:xfrm>
        </p:spPr>
        <p:txBody>
          <a:bodyPr/>
          <a:lstStyle>
            <a:lvl1pPr algn="ctr">
              <a:defRPr/>
            </a:lvl1pPr>
          </a:lstStyle>
          <a:p>
            <a:fld id="{AC57A5DF-1266-40EA-9282-1E66B9DE06C0}" type="slidenum">
              <a:rPr lang="cs-CZ" smtClean="0"/>
              <a:t>‹#›</a:t>
            </a:fld>
            <a:endParaRPr lang="cs-CZ" dirty="0"/>
          </a:p>
        </p:txBody>
      </p:sp>
      <p:sp>
        <p:nvSpPr>
          <p:cNvPr id="23" name="Nadpis 22"/>
          <p:cNvSpPr>
            <a:spLocks noGrp="1"/>
          </p:cNvSpPr>
          <p:nvPr>
            <p:ph type="title"/>
          </p:nvPr>
        </p:nvSpPr>
        <p:spPr/>
        <p:txBody>
          <a:bodyPr rtlCol="0" anchor="b" anchorCtr="0"/>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a:xfrm>
            <a:off x="4343400" y="1036020"/>
            <a:ext cx="457200" cy="441325"/>
          </a:xfrm>
        </p:spPr>
        <p:txBody>
          <a:bodyPr/>
          <a:lstStyle/>
          <a:p>
            <a:fld id="{AC57A5DF-1266-40EA-9282-1E66B9DE06C0}" type="slidenum">
              <a:rPr lang="cs-CZ" smtClean="0"/>
              <a:t>‹#›</a:t>
            </a:fld>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7" name="Obdélní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Obdélník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Obdélník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Obdélník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Obdélník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6" name="Obdélník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Zástupný symbol pro datum 1"/>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a:xfrm>
            <a:off x="4267200" y="6324600"/>
            <a:ext cx="609600" cy="441324"/>
          </a:xfrm>
        </p:spPr>
        <p:txBody>
          <a:bodyPr/>
          <a:lstStyle>
            <a:lvl1pPr>
              <a:defRPr>
                <a:solidFill>
                  <a:srgbClr val="FFFFFF"/>
                </a:solidFill>
              </a:defRPr>
            </a:lvl1pPr>
          </a:lstStyle>
          <a:p>
            <a:fld id="{AC57A5DF-1266-40EA-9282-1E66B9DE06C0}" type="slidenum">
              <a:rPr lang="cs-CZ" smtClean="0"/>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9" name="Obdélník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5" name="Obdélník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Obdélník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Obdélník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Obdélník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bdélník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Obdélník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Přímá spojnice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20" name="Zástupný symbol pro obsah 19"/>
          <p:cNvSpPr>
            <a:spLocks noGrp="1"/>
          </p:cNvSpPr>
          <p:nvPr>
            <p:ph sz="quarter" idx="1"/>
          </p:nvPr>
        </p:nvSpPr>
        <p:spPr>
          <a:xfrm>
            <a:off x="3124200" y="685800"/>
            <a:ext cx="5638800" cy="5410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Ová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Ová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Zástupný symbol pro číslo snímku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AC57A5DF-1266-40EA-9282-1E66B9DE06C0}" type="slidenum">
              <a:rPr lang="cs-CZ" smtClean="0"/>
              <a:t>‹#›</a:t>
            </a:fld>
            <a:endParaRPr lang="cs-CZ" dirty="0"/>
          </a:p>
        </p:txBody>
      </p:sp>
      <p:sp>
        <p:nvSpPr>
          <p:cNvPr id="21" name="Obdélník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Zástupný symbol pro datum 4"/>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6" name="Zástupný symbol pro zápatí 5"/>
          <p:cNvSpPr>
            <a:spLocks noGrp="1"/>
          </p:cNvSpPr>
          <p:nvPr>
            <p:ph type="ftr" sz="quarter" idx="11"/>
          </p:nvPr>
        </p:nvSpPr>
        <p:spPr>
          <a:xfrm>
            <a:off x="301752" y="6410848"/>
            <a:ext cx="3383280" cy="365760"/>
          </a:xfrm>
        </p:spPr>
        <p:txBody>
          <a:bodyPr/>
          <a:lstStyle/>
          <a:p>
            <a:endParaRPr lang="cs-CZ"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1" name="Přímá spojnice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9" name="Obdélník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Obdélník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7" name="Obdélník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Obdélní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Obdélník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Obdélník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Obdélník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á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Ová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Zástupný symbol pro číslo snímku 6"/>
          <p:cNvSpPr>
            <a:spLocks noGrp="1"/>
          </p:cNvSpPr>
          <p:nvPr>
            <p:ph type="sldNum" sz="quarter" idx="12"/>
          </p:nvPr>
        </p:nvSpPr>
        <p:spPr>
          <a:xfrm>
            <a:off x="1371600" y="312738"/>
            <a:ext cx="457200" cy="441325"/>
          </a:xfrm>
        </p:spPr>
        <p:txBody>
          <a:bodyPr/>
          <a:lstStyle/>
          <a:p>
            <a:fld id="{AC57A5DF-1266-40EA-9282-1E66B9DE06C0}" type="slidenum">
              <a:rPr lang="cs-CZ" smtClean="0"/>
              <a:t>‹#›</a:t>
            </a:fld>
            <a:endParaRPr lang="cs-CZ" dirty="0"/>
          </a:p>
        </p:txBody>
      </p:sp>
      <p:sp>
        <p:nvSpPr>
          <p:cNvPr id="2" name="Nadpis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3000375" y="609600"/>
            <a:ext cx="5867400" cy="4267200"/>
          </a:xfrm>
        </p:spPr>
        <p:txBody>
          <a:bodyPr/>
          <a:lstStyle>
            <a:lvl1pPr marL="0" indent="0">
              <a:buNone/>
              <a:defRPr sz="3200"/>
            </a:lvl1pPr>
          </a:lstStyle>
          <a:p>
            <a:r>
              <a:rPr kumimoji="0" lang="cs-CZ" dirty="0" smtClean="0"/>
              <a:t>Kliknutím na ikonu přidáte obrázek.</a:t>
            </a:r>
            <a:endParaRPr kumimoji="0" lang="en-US" dirty="0"/>
          </a:p>
        </p:txBody>
      </p:sp>
      <p:sp>
        <p:nvSpPr>
          <p:cNvPr id="4" name="Zástupný symbol pro text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22" name="Obdélník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Zástupný symbol pro datum 4"/>
          <p:cNvSpPr>
            <a:spLocks noGrp="1"/>
          </p:cNvSpPr>
          <p:nvPr>
            <p:ph type="dt" sz="half" idx="10"/>
          </p:nvPr>
        </p:nvSpPr>
        <p:spPr>
          <a:xfrm>
            <a:off x="5788152" y="6404984"/>
            <a:ext cx="3044952" cy="365760"/>
          </a:xfrm>
        </p:spPr>
        <p:txBody>
          <a:bodyPr/>
          <a:lstStyle/>
          <a:p>
            <a:fld id="{95EC1D4A-A796-47C3-A63E-CE236FB377E2}" type="datetimeFigureOut">
              <a:rPr lang="cs-CZ" smtClean="0"/>
              <a:t>12.11.2013</a:t>
            </a:fld>
            <a:endParaRPr lang="cs-CZ" dirty="0"/>
          </a:p>
        </p:txBody>
      </p:sp>
      <p:sp>
        <p:nvSpPr>
          <p:cNvPr id="6" name="Zástupný symbol pro zápatí 5"/>
          <p:cNvSpPr>
            <a:spLocks noGrp="1"/>
          </p:cNvSpPr>
          <p:nvPr>
            <p:ph type="ftr" sz="quarter" idx="11"/>
          </p:nvPr>
        </p:nvSpPr>
        <p:spPr>
          <a:xfrm>
            <a:off x="301752" y="6410848"/>
            <a:ext cx="3584448" cy="365760"/>
          </a:xfrm>
        </p:spPr>
        <p:txBody>
          <a:bodyPr/>
          <a:lstStyle/>
          <a:p>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bg>
      <p:bgRef idx="1001">
        <a:schemeClr val="bg2"/>
      </p:bgRef>
    </p:bg>
    <p:spTree>
      <p:nvGrpSpPr>
        <p:cNvPr id="1" name=""/>
        <p:cNvGrpSpPr/>
        <p:nvPr/>
      </p:nvGrpSpPr>
      <p:grpSpPr>
        <a:xfrm>
          <a:off x="0" y="0"/>
          <a:ext cx="0" cy="0"/>
          <a:chOff x="0" y="0"/>
          <a:chExt cx="0" cy="0"/>
        </a:xfrm>
      </p:grpSpPr>
      <p:sp>
        <p:nvSpPr>
          <p:cNvPr id="7" name="Obdélník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8" name="Obdélník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Obdélník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Obdélník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1" name="Obdélník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bdélník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Přímá spojnice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4" name="Ová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Ová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Zástupný symbol pro číslo snímku 5"/>
          <p:cNvSpPr>
            <a:spLocks noGrp="1"/>
          </p:cNvSpPr>
          <p:nvPr>
            <p:ph type="sldNum" sz="quarter" idx="12"/>
          </p:nvPr>
        </p:nvSpPr>
        <p:spPr>
          <a:xfrm>
            <a:off x="6915912" y="3009901"/>
            <a:ext cx="457200" cy="441325"/>
          </a:xfrm>
        </p:spPr>
        <p:txBody>
          <a:bodyPr/>
          <a:lstStyle/>
          <a:p>
            <a:fld id="{AC57A5DF-1266-40EA-9282-1E66B9DE06C0}" type="slidenum">
              <a:rPr lang="cs-CZ" smtClean="0"/>
              <a:t>‹#›</a:t>
            </a:fld>
            <a:endParaRPr lang="cs-CZ" dirty="0"/>
          </a:p>
        </p:txBody>
      </p:sp>
      <p:sp>
        <p:nvSpPr>
          <p:cNvPr id="3" name="Zástupný symbol pro svislý text 2"/>
          <p:cNvSpPr>
            <a:spLocks noGrp="1"/>
          </p:cNvSpPr>
          <p:nvPr>
            <p:ph type="body" orient="vert" idx="1"/>
          </p:nvPr>
        </p:nvSpPr>
        <p:spPr>
          <a:xfrm>
            <a:off x="304800" y="304800"/>
            <a:ext cx="6553200" cy="5821366"/>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95EC1D4A-A796-47C3-A63E-CE236FB377E2}" type="datetimeFigureOut">
              <a:rPr lang="cs-CZ" smtClean="0"/>
              <a:t>12.11.2013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2" name="Svislý nadpis 1"/>
          <p:cNvSpPr>
            <a:spLocks noGrp="1"/>
          </p:cNvSpPr>
          <p:nvPr>
            <p:ph type="title" orient="vert"/>
          </p:nvPr>
        </p:nvSpPr>
        <p:spPr>
          <a:xfrm>
            <a:off x="7391400" y="304801"/>
            <a:ext cx="1447800" cy="5851525"/>
          </a:xfrm>
        </p:spPr>
        <p:txBody>
          <a:bodyPr vert="eaVert"/>
          <a:lstStyle/>
          <a:p>
            <a:r>
              <a:rPr kumimoji="0" lang="cs-CZ" smtClean="0"/>
              <a:t>Kliknutím lze upravit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Obdélník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6" name="Obdélník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8" name="Obdélník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9" name="Obdélník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Obdélník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4" name="Zástupný symbol pro datum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95EC1D4A-A796-47C3-A63E-CE236FB377E2}" type="datetimeFigureOut">
              <a:rPr lang="cs-CZ" smtClean="0"/>
              <a:t>12.11.2013</a:t>
            </a:fld>
            <a:endParaRPr lang="cs-CZ" dirty="0"/>
          </a:p>
        </p:txBody>
      </p:sp>
      <p:sp>
        <p:nvSpPr>
          <p:cNvPr id="3" name="Zástupný symbol pro zápatí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cs-CZ" dirty="0"/>
          </a:p>
        </p:txBody>
      </p:sp>
      <p:sp>
        <p:nvSpPr>
          <p:cNvPr id="8" name="Obdélník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Přímá spojnice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dirty="0"/>
          </a:p>
        </p:txBody>
      </p:sp>
      <p:sp>
        <p:nvSpPr>
          <p:cNvPr id="12" name="Ová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Ová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AC57A5DF-1266-40EA-9282-1E66B9DE06C0}" type="slidenum">
              <a:rPr lang="cs-CZ" smtClean="0"/>
              <a:t>‹#›</a:t>
            </a:fld>
            <a:endParaRPr lang="cs-CZ" dirty="0"/>
          </a:p>
        </p:txBody>
      </p:sp>
      <p:sp>
        <p:nvSpPr>
          <p:cNvPr id="22" name="Zástupný symbol pro nadpis 21"/>
          <p:cNvSpPr>
            <a:spLocks noGrp="1"/>
          </p:cNvSpPr>
          <p:nvPr>
            <p:ph type="title"/>
          </p:nvPr>
        </p:nvSpPr>
        <p:spPr>
          <a:xfrm>
            <a:off x="301752" y="228600"/>
            <a:ext cx="8534400" cy="758952"/>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barum-online.com/generator/www/cz/cz/barum/automobil/temata/ke%20stazeni/hidden/katalog_cs.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val="3145891403"/>
              </p:ext>
            </p:extLst>
          </p:nvPr>
        </p:nvGraphicFramePr>
        <p:xfrm>
          <a:off x="1107257" y="2132856"/>
          <a:ext cx="6929486" cy="3720476"/>
        </p:xfrm>
        <a:graphic>
          <a:graphicData uri="http://schemas.openxmlformats.org/drawingml/2006/table">
            <a:tbl>
              <a:tblPr firstCol="1">
                <a:effectLst>
                  <a:innerShdw blurRad="63500" dist="50800" dir="16200000">
                    <a:prstClr val="black">
                      <a:alpha val="50000"/>
                    </a:prstClr>
                  </a:innerShdw>
                </a:effectLst>
                <a:tableStyleId>{8799B23B-EC83-4686-B30A-512413B5E67A}</a:tableStyleId>
              </a:tblPr>
              <a:tblGrid>
                <a:gridCol w="2786082"/>
                <a:gridCol w="4143404"/>
              </a:tblGrid>
              <a:tr h="720080">
                <a:tc gridSpan="2">
                  <a:txBody>
                    <a:bodyPr/>
                    <a:lstStyle/>
                    <a:p>
                      <a:pPr marL="717550" marR="0" lvl="0" indent="0" algn="ctr" defTabSz="914400" rtl="0" eaLnBrk="1" fontAlgn="auto" latinLnBrk="0" hangingPunct="1">
                        <a:lnSpc>
                          <a:spcPct val="100000"/>
                        </a:lnSpc>
                        <a:spcBef>
                          <a:spcPts val="0"/>
                        </a:spcBef>
                        <a:spcAft>
                          <a:spcPts val="0"/>
                        </a:spcAft>
                        <a:buClrTx/>
                        <a:buSzTx/>
                        <a:buFontTx/>
                        <a:buNone/>
                        <a:tabLst/>
                        <a:defRPr/>
                      </a:pPr>
                      <a:r>
                        <a:rPr lang="cs-CZ" sz="1700" dirty="0" smtClean="0">
                          <a:latin typeface="Arial" pitchFamily="34" charset="0"/>
                          <a:cs typeface="Arial" pitchFamily="34" charset="0"/>
                        </a:rPr>
                        <a:t>Střední odborná škola a Střední odborné učiliště, </a:t>
                      </a:r>
                      <a:br>
                        <a:rPr lang="cs-CZ" sz="1700" dirty="0" smtClean="0">
                          <a:latin typeface="Arial" pitchFamily="34" charset="0"/>
                          <a:cs typeface="Arial" pitchFamily="34" charset="0"/>
                        </a:rPr>
                      </a:br>
                      <a:r>
                        <a:rPr lang="cs-CZ" sz="1700" dirty="0" smtClean="0">
                          <a:latin typeface="Arial" pitchFamily="34" charset="0"/>
                          <a:cs typeface="Arial" pitchFamily="34" charset="0"/>
                        </a:rPr>
                        <a:t>Hradec Králové, </a:t>
                      </a:r>
                      <a:r>
                        <a:rPr lang="cs-CZ" sz="1700" dirty="0" err="1" smtClean="0">
                          <a:latin typeface="Arial" pitchFamily="34" charset="0"/>
                          <a:cs typeface="Arial" pitchFamily="34" charset="0"/>
                        </a:rPr>
                        <a:t>Vocelova</a:t>
                      </a:r>
                      <a:r>
                        <a:rPr lang="cs-CZ" sz="1700" dirty="0" smtClean="0">
                          <a:latin typeface="Arial" pitchFamily="34" charset="0"/>
                          <a:cs typeface="Arial" pitchFamily="34" charset="0"/>
                        </a:rPr>
                        <a:t> 1338, příspěvková organizace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noFill/>
                  </a:tcPr>
                </a:tc>
                <a:tc hMerge="1">
                  <a:txBody>
                    <a:bodyPr/>
                    <a:lstStyle/>
                    <a:p>
                      <a:pPr algn="ct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sz="1600" dirty="0" smtClean="0">
                          <a:latin typeface="Arial" pitchFamily="34" charset="0"/>
                          <a:cs typeface="Times New Roman" pitchFamily="18" charset="0"/>
                        </a:rPr>
                        <a:t>Registrační číslo projektu:</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marL="0" indent="0" algn="l"/>
                      <a:r>
                        <a:rPr lang="cs-CZ" sz="1600" kern="1200" dirty="0" smtClean="0">
                          <a:latin typeface="Arial" pitchFamily="34" charset="0"/>
                          <a:cs typeface="Times New Roman" pitchFamily="18" charset="0"/>
                        </a:rPr>
                        <a:t>CZ.1.07/1.5.00/34.0245</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sz="1600" dirty="0" smtClean="0">
                          <a:latin typeface="Arial" pitchFamily="34" charset="0"/>
                          <a:cs typeface="Times New Roman" pitchFamily="18" charset="0"/>
                        </a:rPr>
                        <a:t>Číslo DUM:</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sz="1600" kern="1200" dirty="0" smtClean="0">
                          <a:latin typeface="Arial" pitchFamily="34" charset="0"/>
                          <a:cs typeface="Times New Roman" pitchFamily="18" charset="0"/>
                        </a:rPr>
                        <a:t>VY_32_INOVACE_12_B_11</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sz="1600" dirty="0" smtClean="0">
                          <a:latin typeface="Arial" pitchFamily="34" charset="0"/>
                          <a:cs typeface="Times New Roman" pitchFamily="18" charset="0"/>
                        </a:rPr>
                        <a:t>Tematická oblast:</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600" dirty="0" smtClean="0">
                          <a:latin typeface="Arial" pitchFamily="34" charset="0"/>
                          <a:cs typeface="Times New Roman" pitchFamily="18" charset="0"/>
                        </a:rPr>
                        <a:t>Konstrukce podvozku</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sz="1600" dirty="0" smtClean="0">
                          <a:latin typeface="Arial" pitchFamily="34" charset="0"/>
                          <a:cs typeface="Times New Roman" pitchFamily="18" charset="0"/>
                        </a:rPr>
                        <a:t>Téma:</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sz="1600" dirty="0" smtClean="0">
                          <a:latin typeface="Arial" pitchFamily="34" charset="0"/>
                          <a:cs typeface="Times New Roman" pitchFamily="18" charset="0"/>
                        </a:rPr>
                        <a:t>Opravy</a:t>
                      </a:r>
                      <a:r>
                        <a:rPr lang="cs-CZ" sz="1600" baseline="0" dirty="0" smtClean="0">
                          <a:latin typeface="Arial" pitchFamily="34" charset="0"/>
                          <a:cs typeface="Times New Roman" pitchFamily="18" charset="0"/>
                        </a:rPr>
                        <a:t> pneumatik</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sz="1600" dirty="0" smtClean="0">
                          <a:latin typeface="Arial" pitchFamily="34" charset="0"/>
                          <a:cs typeface="Times New Roman" pitchFamily="18" charset="0"/>
                        </a:rPr>
                        <a:t>Autor:</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sz="1600" dirty="0" smtClean="0">
                          <a:latin typeface="Arial" pitchFamily="34" charset="0"/>
                          <a:cs typeface="Times New Roman" pitchFamily="18" charset="0"/>
                        </a:rPr>
                        <a:t>Mgr. Jaroslav</a:t>
                      </a:r>
                      <a:r>
                        <a:rPr lang="cs-CZ" sz="1600" baseline="0" dirty="0" smtClean="0">
                          <a:latin typeface="Arial" pitchFamily="34" charset="0"/>
                          <a:cs typeface="Times New Roman" pitchFamily="18" charset="0"/>
                        </a:rPr>
                        <a:t> Hrůza</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sz="1600" dirty="0" smtClean="0">
                          <a:latin typeface="Arial" pitchFamily="34" charset="0"/>
                          <a:cs typeface="Times New Roman" pitchFamily="18" charset="0"/>
                        </a:rPr>
                        <a:t>Datum vytvoření:</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sz="1600" dirty="0" smtClean="0">
                          <a:latin typeface="Arial" pitchFamily="34" charset="0"/>
                          <a:cs typeface="Times New Roman" pitchFamily="18" charset="0"/>
                        </a:rPr>
                        <a:t>září 2012</a:t>
                      </a:r>
                      <a:endParaRPr lang="cs-CZ" sz="1600" dirty="0">
                        <a:latin typeface="Arial" pitchFamily="34"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bl>
          </a:graphicData>
        </a:graphic>
      </p:graphicFrame>
      <p:pic>
        <p:nvPicPr>
          <p:cNvPr id="6" name="obrázek 1" descr="OPVK_hor_zakladni_logolink_RGB_cz.jpg"/>
          <p:cNvPicPr>
            <a:picLocks noChangeAspect="1" noChangeArrowheads="1"/>
          </p:cNvPicPr>
          <p:nvPr/>
        </p:nvPicPr>
        <p:blipFill>
          <a:blip r:embed="rId2" cstate="print">
            <a:lum bright="10000" contrast="16000"/>
          </a:blip>
          <a:srcRect/>
          <a:stretch>
            <a:fillRect/>
          </a:stretch>
        </p:blipFill>
        <p:spPr bwMode="auto">
          <a:xfrm>
            <a:off x="1123950" y="162000"/>
            <a:ext cx="6896100" cy="1503363"/>
          </a:xfrm>
          <a:prstGeom prst="rect">
            <a:avLst/>
          </a:prstGeom>
          <a:noFill/>
          <a:ln w="9525">
            <a:noFill/>
            <a:miter lim="800000"/>
            <a:headEnd/>
            <a:tailEnd/>
          </a:ln>
          <a:effectLst>
            <a:outerShdw sx="1000" sy="1000" algn="ctr" rotWithShape="0">
              <a:srgbClr val="000000"/>
            </a:outerShdw>
          </a:effectLst>
        </p:spPr>
      </p:pic>
      <p:pic>
        <p:nvPicPr>
          <p:cNvPr id="5" name="Picture 2" descr="sosasou-logo"/>
          <p:cNvPicPr>
            <a:picLocks noChangeAspect="1" noChangeArrowheads="1"/>
          </p:cNvPicPr>
          <p:nvPr/>
        </p:nvPicPr>
        <p:blipFill>
          <a:blip r:embed="rId3" cstate="print"/>
          <a:srcRect/>
          <a:stretch>
            <a:fillRect/>
          </a:stretch>
        </p:blipFill>
        <p:spPr bwMode="auto">
          <a:xfrm>
            <a:off x="1259632" y="2204864"/>
            <a:ext cx="579437" cy="565150"/>
          </a:xfrm>
          <a:prstGeom prst="rect">
            <a:avLst/>
          </a:prstGeom>
          <a:noFill/>
          <a:ln w="9525">
            <a:noFill/>
            <a:miter lim="800000"/>
            <a:headEnd/>
            <a:tailEnd/>
          </a:ln>
        </p:spPr>
      </p:pic>
    </p:spTree>
    <p:extLst>
      <p:ext uri="{BB962C8B-B14F-4D97-AF65-F5344CB8AC3E}">
        <p14:creationId xmlns:p14="http://schemas.microsoft.com/office/powerpoint/2010/main" val="569070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quarter" idx="1"/>
          </p:nvPr>
        </p:nvSpPr>
        <p:spPr>
          <a:xfrm>
            <a:off x="301752" y="1665362"/>
            <a:ext cx="8503920" cy="4433685"/>
          </a:xfrm>
        </p:spPr>
        <p:txBody>
          <a:bodyPr>
            <a:normAutofit fontScale="70000" lnSpcReduction="20000"/>
          </a:bodyPr>
          <a:lstStyle/>
          <a:p>
            <a:pPr marL="0" lvl="0" indent="0" algn="just">
              <a:lnSpc>
                <a:spcPct val="120000"/>
              </a:lnSpc>
              <a:spcBef>
                <a:spcPts val="600"/>
              </a:spcBef>
              <a:spcAft>
                <a:spcPts val="1200"/>
              </a:spcAft>
              <a:buClrTx/>
              <a:buSzTx/>
              <a:buNone/>
              <a:defRPr/>
            </a:pPr>
            <a:r>
              <a:rPr lang="cs-CZ" sz="4800" b="1" dirty="0">
                <a:latin typeface="Arial" pitchFamily="34" charset="0"/>
                <a:cs typeface="Arial" pitchFamily="34" charset="0"/>
              </a:rPr>
              <a:t>Anotace</a:t>
            </a:r>
          </a:p>
          <a:p>
            <a:pPr marL="0" lvl="0" indent="0" algn="just">
              <a:lnSpc>
                <a:spcPct val="120000"/>
              </a:lnSpc>
              <a:spcBef>
                <a:spcPts val="600"/>
              </a:spcBef>
              <a:spcAft>
                <a:spcPts val="1200"/>
              </a:spcAft>
              <a:buClrTx/>
              <a:buSzTx/>
              <a:buNone/>
              <a:defRPr/>
            </a:pPr>
            <a:r>
              <a:rPr lang="cs-CZ" sz="2800" dirty="0">
                <a:latin typeface="Arial" pitchFamily="34" charset="0"/>
                <a:cs typeface="Arial" pitchFamily="34" charset="0"/>
              </a:rPr>
              <a:t>Materiál je určen pro </a:t>
            </a:r>
            <a:r>
              <a:rPr lang="cs-CZ" sz="2800" dirty="0" smtClean="0">
                <a:latin typeface="Arial" pitchFamily="34" charset="0"/>
                <a:cs typeface="Arial" pitchFamily="34" charset="0"/>
              </a:rPr>
              <a:t>výuku předmětu Motorová vozidla u studijního </a:t>
            </a:r>
            <a:r>
              <a:rPr lang="cs-CZ" sz="2800" dirty="0">
                <a:latin typeface="Arial" pitchFamily="34" charset="0"/>
                <a:cs typeface="Arial" pitchFamily="34" charset="0"/>
              </a:rPr>
              <a:t>oboru </a:t>
            </a:r>
            <a:r>
              <a:rPr lang="cs-CZ" sz="2800" dirty="0" err="1" smtClean="0">
                <a:latin typeface="Arial" pitchFamily="34" charset="0"/>
                <a:cs typeface="Arial" pitchFamily="34" charset="0"/>
              </a:rPr>
              <a:t>Autotronik</a:t>
            </a:r>
            <a:r>
              <a:rPr lang="cs-CZ" sz="2800" dirty="0" smtClean="0">
                <a:latin typeface="Arial" pitchFamily="34" charset="0"/>
                <a:cs typeface="Arial" pitchFamily="34" charset="0"/>
              </a:rPr>
              <a:t> a příbuzných učebních a studijních </a:t>
            </a:r>
            <a:r>
              <a:rPr lang="cs-CZ" sz="2800" dirty="0" err="1" smtClean="0">
                <a:latin typeface="Arial" pitchFamily="34" charset="0"/>
                <a:cs typeface="Arial" pitchFamily="34" charset="0"/>
              </a:rPr>
              <a:t>autooborů</a:t>
            </a:r>
            <a:r>
              <a:rPr lang="cs-CZ" sz="2800" dirty="0" smtClean="0">
                <a:latin typeface="Arial" pitchFamily="34" charset="0"/>
                <a:cs typeface="Arial" pitchFamily="34" charset="0"/>
              </a:rPr>
              <a:t>. Inovuje </a:t>
            </a:r>
            <a:r>
              <a:rPr lang="cs-CZ" sz="2800" dirty="0">
                <a:latin typeface="Arial" pitchFamily="34" charset="0"/>
                <a:cs typeface="Arial" pitchFamily="34" charset="0"/>
              </a:rPr>
              <a:t>výuku použitím multimediálních pomůcek – prezentace s názornými obrázky a schématy doplněných textem podporujícím výklad učitele.</a:t>
            </a:r>
          </a:p>
          <a:p>
            <a:pPr marL="0" lvl="0" indent="0" algn="just">
              <a:lnSpc>
                <a:spcPct val="120000"/>
              </a:lnSpc>
              <a:spcBef>
                <a:spcPts val="600"/>
              </a:spcBef>
              <a:spcAft>
                <a:spcPts val="1200"/>
              </a:spcAft>
              <a:buClrTx/>
              <a:buSzTx/>
              <a:buNone/>
              <a:defRPr/>
            </a:pPr>
            <a:r>
              <a:rPr lang="cs-CZ" sz="4800" b="1" dirty="0">
                <a:latin typeface="Arial" pitchFamily="34" charset="0"/>
                <a:cs typeface="Arial" pitchFamily="34" charset="0"/>
              </a:rPr>
              <a:t>Metodický pokyn</a:t>
            </a:r>
          </a:p>
          <a:p>
            <a:pPr marL="0" lvl="0" indent="0" algn="just">
              <a:lnSpc>
                <a:spcPct val="120000"/>
              </a:lnSpc>
              <a:spcBef>
                <a:spcPts val="600"/>
              </a:spcBef>
              <a:spcAft>
                <a:spcPts val="1200"/>
              </a:spcAft>
              <a:buNone/>
              <a:defRPr/>
            </a:pPr>
            <a:r>
              <a:rPr lang="cs-CZ" sz="2800" dirty="0">
                <a:solidFill>
                  <a:prstClr val="black"/>
                </a:solidFill>
                <a:latin typeface="Arial" pitchFamily="34" charset="0"/>
                <a:cs typeface="Arial" pitchFamily="34" charset="0"/>
              </a:rPr>
              <a:t>Materiál používá učitel při výkladu – pro větší názornost a atraktivnost výuky a zároveň jej mohou využívat žáci pro domácí přípravu na výuku.</a:t>
            </a:r>
          </a:p>
        </p:txBody>
      </p:sp>
      <p:pic>
        <p:nvPicPr>
          <p:cNvPr id="6" name="obrázek 1" descr="OPVK_hor_zakladni_logolink_RGB_cz.jpg"/>
          <p:cNvPicPr>
            <a:picLocks noChangeAspect="1" noChangeArrowheads="1"/>
          </p:cNvPicPr>
          <p:nvPr/>
        </p:nvPicPr>
        <p:blipFill>
          <a:blip r:embed="rId2" cstate="print">
            <a:lum bright="10000" contrast="16000"/>
          </a:blip>
          <a:srcRect/>
          <a:stretch>
            <a:fillRect/>
          </a:stretch>
        </p:blipFill>
        <p:spPr bwMode="auto">
          <a:xfrm>
            <a:off x="1123950" y="162000"/>
            <a:ext cx="6896100" cy="1503363"/>
          </a:xfrm>
          <a:prstGeom prst="rect">
            <a:avLst/>
          </a:prstGeom>
          <a:noFill/>
          <a:ln w="9525">
            <a:noFill/>
            <a:miter lim="800000"/>
            <a:headEnd/>
            <a:tailEnd/>
          </a:ln>
          <a:effectLst>
            <a:outerShdw sx="1000" sy="1000" algn="ctr" rotWithShape="0">
              <a:srgbClr val="000000"/>
            </a:outerShdw>
          </a:effectLst>
        </p:spPr>
      </p:pic>
    </p:spTree>
    <p:extLst>
      <p:ext uri="{BB962C8B-B14F-4D97-AF65-F5344CB8AC3E}">
        <p14:creationId xmlns:p14="http://schemas.microsoft.com/office/powerpoint/2010/main" val="19213886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a:t>
            </a:r>
            <a:r>
              <a:rPr lang="cs-CZ" dirty="0" smtClean="0"/>
              <a:t>pneumatik</a:t>
            </a:r>
            <a:endParaRPr lang="cs-CZ" dirty="0"/>
          </a:p>
        </p:txBody>
      </p:sp>
      <p:sp>
        <p:nvSpPr>
          <p:cNvPr id="3" name="Zástupný symbol pro obsah 2"/>
          <p:cNvSpPr>
            <a:spLocks noGrp="1"/>
          </p:cNvSpPr>
          <p:nvPr>
            <p:ph sz="quarter" idx="1"/>
          </p:nvPr>
        </p:nvSpPr>
        <p:spPr>
          <a:xfrm>
            <a:off x="301752" y="1527048"/>
            <a:ext cx="5566392" cy="4572000"/>
          </a:xfrm>
        </p:spPr>
        <p:txBody>
          <a:bodyPr/>
          <a:lstStyle/>
          <a:p>
            <a:pPr marL="0" indent="0">
              <a:buClrTx/>
              <a:buNone/>
            </a:pPr>
            <a:r>
              <a:rPr lang="cs-CZ" sz="2800" b="1" dirty="0">
                <a:latin typeface="Arial" panose="020B0604020202020204" pitchFamily="34" charset="0"/>
                <a:cs typeface="Arial" panose="020B0604020202020204" pitchFamily="34" charset="0"/>
              </a:rPr>
              <a:t>Kontrola hloubky dezénu</a:t>
            </a:r>
          </a:p>
          <a:p>
            <a:pPr>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Na vlastním plášti nalezneme jednotlivé indikátory opotřebení.</a:t>
            </a:r>
          </a:p>
          <a:p>
            <a:pPr>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Nesmí nás </a:t>
            </a:r>
            <a:r>
              <a:rPr lang="cs-CZ" sz="2800" dirty="0" smtClean="0">
                <a:latin typeface="Arial" panose="020B0604020202020204" pitchFamily="34" charset="0"/>
                <a:cs typeface="Arial" panose="020B0604020202020204" pitchFamily="34" charset="0"/>
              </a:rPr>
              <a:t>zarazit, že </a:t>
            </a:r>
            <a:r>
              <a:rPr lang="cs-CZ" sz="2800" dirty="0">
                <a:latin typeface="Arial" panose="020B0604020202020204" pitchFamily="34" charset="0"/>
                <a:cs typeface="Arial" panose="020B0604020202020204" pitchFamily="34" charset="0"/>
              </a:rPr>
              <a:t>u kol </a:t>
            </a:r>
            <a:r>
              <a:rPr lang="cs-CZ" sz="2800" dirty="0" smtClean="0">
                <a:latin typeface="Arial" panose="020B0604020202020204" pitchFamily="34" charset="0"/>
                <a:cs typeface="Arial" panose="020B0604020202020204" pitchFamily="34" charset="0"/>
              </a:rPr>
              <a:t/>
            </a:r>
            <a:br>
              <a:rPr lang="cs-CZ" sz="2800" dirty="0" smtClean="0">
                <a:latin typeface="Arial" panose="020B0604020202020204" pitchFamily="34" charset="0"/>
                <a:cs typeface="Arial" panose="020B0604020202020204" pitchFamily="34" charset="0"/>
              </a:rPr>
            </a:br>
            <a:r>
              <a:rPr lang="cs-CZ" sz="2800" dirty="0" smtClean="0">
                <a:latin typeface="Arial" panose="020B0604020202020204" pitchFamily="34" charset="0"/>
                <a:cs typeface="Arial" panose="020B0604020202020204" pitchFamily="34" charset="0"/>
              </a:rPr>
              <a:t>s </a:t>
            </a:r>
            <a:r>
              <a:rPr lang="cs-CZ" sz="2800" dirty="0">
                <a:latin typeface="Arial" panose="020B0604020202020204" pitchFamily="34" charset="0"/>
                <a:cs typeface="Arial" panose="020B0604020202020204" pitchFamily="34" charset="0"/>
              </a:rPr>
              <a:t>velkou </a:t>
            </a:r>
            <a:r>
              <a:rPr lang="cs-CZ" sz="2800" dirty="0" smtClean="0">
                <a:latin typeface="Arial" panose="020B0604020202020204" pitchFamily="34" charset="0"/>
                <a:cs typeface="Arial" panose="020B0604020202020204" pitchFamily="34" charset="0"/>
              </a:rPr>
              <a:t>šířkou </a:t>
            </a:r>
            <a:r>
              <a:rPr lang="cs-CZ" sz="2800" dirty="0">
                <a:latin typeface="Arial" panose="020B0604020202020204" pitchFamily="34" charset="0"/>
                <a:cs typeface="Arial" panose="020B0604020202020204" pitchFamily="34" charset="0"/>
              </a:rPr>
              <a:t>musíme </a:t>
            </a:r>
            <a:r>
              <a:rPr lang="cs-CZ" sz="2800" dirty="0" smtClean="0">
                <a:latin typeface="Arial" panose="020B0604020202020204" pitchFamily="34" charset="0"/>
                <a:cs typeface="Arial" panose="020B0604020202020204" pitchFamily="34" charset="0"/>
              </a:rPr>
              <a:t>počítat  </a:t>
            </a:r>
            <a:r>
              <a:rPr lang="cs-CZ" sz="2800" dirty="0">
                <a:latin typeface="Arial" panose="020B0604020202020204" pitchFamily="34" charset="0"/>
                <a:cs typeface="Arial" panose="020B0604020202020204" pitchFamily="34" charset="0"/>
              </a:rPr>
              <a:t>s indexem </a:t>
            </a:r>
            <a:r>
              <a:rPr lang="cs-CZ" sz="2800" dirty="0" smtClean="0">
                <a:latin typeface="Arial" panose="020B0604020202020204" pitchFamily="34" charset="0"/>
                <a:cs typeface="Arial" panose="020B0604020202020204" pitchFamily="34" charset="0"/>
              </a:rPr>
              <a:t>opotřebení v </a:t>
            </a:r>
            <a:r>
              <a:rPr lang="cs-CZ" sz="2800" dirty="0">
                <a:latin typeface="Arial" panose="020B0604020202020204" pitchFamily="34" charset="0"/>
                <a:cs typeface="Arial" panose="020B0604020202020204" pitchFamily="34" charset="0"/>
              </a:rPr>
              <a:t>hloubce  </a:t>
            </a:r>
            <a:r>
              <a:rPr lang="cs-CZ" sz="2800" dirty="0" smtClean="0">
                <a:latin typeface="Arial" panose="020B0604020202020204" pitchFamily="34" charset="0"/>
                <a:cs typeface="Arial" panose="020B0604020202020204" pitchFamily="34" charset="0"/>
              </a:rPr>
              <a:t>3 mm.</a:t>
            </a:r>
            <a:endParaRPr lang="cs-CZ" sz="2800" dirty="0">
              <a:latin typeface="Arial" panose="020B0604020202020204" pitchFamily="34" charset="0"/>
              <a:cs typeface="Arial" panose="020B0604020202020204" pitchFamily="34" charset="0"/>
            </a:endParaRPr>
          </a:p>
        </p:txBody>
      </p:sp>
      <p:pic>
        <p:nvPicPr>
          <p:cNvPr id="1026" name="Picture 2" descr="H:\dumy-podvozek fotky\kontrola hloubk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420888"/>
            <a:ext cx="3026664" cy="3881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2141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a:t>
            </a:r>
            <a:r>
              <a:rPr lang="cs-CZ" dirty="0" smtClean="0"/>
              <a:t>pneumatik</a:t>
            </a:r>
            <a:endParaRPr lang="cs-CZ" dirty="0"/>
          </a:p>
        </p:txBody>
      </p:sp>
      <p:sp>
        <p:nvSpPr>
          <p:cNvPr id="3" name="Zástupný symbol pro obsah 2"/>
          <p:cNvSpPr>
            <a:spLocks noGrp="1"/>
          </p:cNvSpPr>
          <p:nvPr>
            <p:ph sz="quarter" idx="1"/>
          </p:nvPr>
        </p:nvSpPr>
        <p:spPr/>
        <p:txBody>
          <a:bodyPr/>
          <a:lstStyle/>
          <a:p>
            <a:pPr marL="0" indent="0">
              <a:buClrTx/>
              <a:buNone/>
            </a:pPr>
            <a:r>
              <a:rPr lang="cs-CZ" sz="2800" b="1" dirty="0">
                <a:latin typeface="Arial" panose="020B0604020202020204" pitchFamily="34" charset="0"/>
                <a:cs typeface="Arial" panose="020B0604020202020204" pitchFamily="34" charset="0"/>
              </a:rPr>
              <a:t>Pravidelná kontrola tlaku</a:t>
            </a:r>
          </a:p>
          <a:p>
            <a:pPr marL="0" indent="0">
              <a:buClrTx/>
              <a:buNone/>
            </a:pPr>
            <a:r>
              <a:rPr lang="cs-CZ" sz="2800" dirty="0">
                <a:latin typeface="Arial" panose="020B0604020202020204" pitchFamily="34" charset="0"/>
                <a:cs typeface="Arial" panose="020B0604020202020204" pitchFamily="34" charset="0"/>
              </a:rPr>
              <a:t>Už malý úbytek tlaku má  za následek  </a:t>
            </a:r>
            <a:r>
              <a:rPr lang="cs-CZ" sz="2800" dirty="0" smtClean="0">
                <a:latin typeface="Arial" panose="020B0604020202020204" pitchFamily="34" charset="0"/>
                <a:cs typeface="Arial" panose="020B0604020202020204" pitchFamily="34" charset="0"/>
              </a:rPr>
              <a:t>poškození: </a:t>
            </a:r>
            <a:endParaRPr lang="cs-CZ" sz="2800" dirty="0">
              <a:latin typeface="Arial" panose="020B0604020202020204" pitchFamily="34" charset="0"/>
              <a:cs typeface="Arial" panose="020B0604020202020204" pitchFamily="34" charset="0"/>
            </a:endParaRPr>
          </a:p>
          <a:p>
            <a:pPr>
              <a:buClrTx/>
              <a:buFont typeface="Courier New" panose="02070309020205020404" pitchFamily="49" charset="0"/>
              <a:buChar char="o"/>
            </a:pPr>
            <a:r>
              <a:rPr lang="cs-CZ" sz="2800" dirty="0" smtClean="0">
                <a:latin typeface="Arial" panose="020B0604020202020204" pitchFamily="34" charset="0"/>
                <a:cs typeface="Arial" panose="020B0604020202020204" pitchFamily="34" charset="0"/>
              </a:rPr>
              <a:t>Běhounu</a:t>
            </a:r>
            <a:endParaRPr lang="cs-CZ" sz="2800" dirty="0">
              <a:latin typeface="Arial" panose="020B0604020202020204" pitchFamily="34" charset="0"/>
              <a:cs typeface="Arial" panose="020B0604020202020204" pitchFamily="34" charset="0"/>
            </a:endParaRPr>
          </a:p>
          <a:p>
            <a:pPr>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Boku</a:t>
            </a:r>
          </a:p>
          <a:p>
            <a:pPr>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Snížení </a:t>
            </a:r>
            <a:r>
              <a:rPr lang="cs-CZ" sz="2800" dirty="0" smtClean="0">
                <a:latin typeface="Arial" panose="020B0604020202020204" pitchFamily="34" charset="0"/>
                <a:cs typeface="Arial" panose="020B0604020202020204" pitchFamily="34" charset="0"/>
              </a:rPr>
              <a:t>adhezních podmínek</a:t>
            </a:r>
            <a:endParaRPr lang="cs-CZ" sz="2800" dirty="0">
              <a:latin typeface="Arial" panose="020B0604020202020204" pitchFamily="34" charset="0"/>
              <a:cs typeface="Arial" panose="020B0604020202020204" pitchFamily="34" charset="0"/>
            </a:endParaRPr>
          </a:p>
        </p:txBody>
      </p:sp>
      <p:pic>
        <p:nvPicPr>
          <p:cNvPr id="2050" name="Picture 2" descr="H:\dumy-podvozek fotky\kontrola tlaků.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6644" y="3356992"/>
            <a:ext cx="3131820" cy="2784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1532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a:t>
            </a:r>
            <a:r>
              <a:rPr lang="cs-CZ" dirty="0" smtClean="0"/>
              <a:t>pneumatik</a:t>
            </a:r>
            <a:endParaRPr lang="cs-CZ" dirty="0"/>
          </a:p>
        </p:txBody>
      </p:sp>
      <p:sp>
        <p:nvSpPr>
          <p:cNvPr id="3" name="Zástupný symbol pro obsah 2"/>
          <p:cNvSpPr>
            <a:spLocks noGrp="1"/>
          </p:cNvSpPr>
          <p:nvPr>
            <p:ph sz="quarter" idx="1"/>
          </p:nvPr>
        </p:nvSpPr>
        <p:spPr>
          <a:xfrm>
            <a:off x="301752" y="1643063"/>
            <a:ext cx="4270248" cy="4455985"/>
          </a:xfrm>
        </p:spPr>
        <p:txBody>
          <a:bodyPr>
            <a:normAutofit lnSpcReduction="10000"/>
          </a:bodyPr>
          <a:lstStyle/>
          <a:p>
            <a:pPr marL="0" indent="0">
              <a:buClrTx/>
              <a:buNone/>
            </a:pPr>
            <a:r>
              <a:rPr lang="cs-CZ" sz="2800" b="1" dirty="0">
                <a:latin typeface="Arial" panose="020B0604020202020204" pitchFamily="34" charset="0"/>
                <a:cs typeface="Arial" panose="020B0604020202020204" pitchFamily="34" charset="0"/>
              </a:rPr>
              <a:t>Skladování </a:t>
            </a:r>
            <a:r>
              <a:rPr lang="cs-CZ" sz="2800" b="1" dirty="0" err="1">
                <a:latin typeface="Arial" panose="020B0604020202020204" pitchFamily="34" charset="0"/>
                <a:cs typeface="Arial" panose="020B0604020202020204" pitchFamily="34" charset="0"/>
              </a:rPr>
              <a:t>pneu</a:t>
            </a:r>
            <a:endParaRPr lang="cs-CZ" sz="2800" b="1" dirty="0">
              <a:latin typeface="Arial" panose="020B0604020202020204" pitchFamily="34" charset="0"/>
              <a:cs typeface="Arial" panose="020B0604020202020204" pitchFamily="34" charset="0"/>
            </a:endParaRPr>
          </a:p>
          <a:p>
            <a:pPr>
              <a:buClrTx/>
              <a:buFont typeface="Courier New" panose="02070309020205020404" pitchFamily="49" charset="0"/>
              <a:buChar char="o"/>
            </a:pPr>
            <a:r>
              <a:rPr lang="cs-CZ" altLang="cs-CZ" sz="2800" dirty="0">
                <a:latin typeface="Arial" panose="020B0604020202020204" pitchFamily="34" charset="0"/>
                <a:cs typeface="Arial" panose="020B0604020202020204" pitchFamily="34" charset="0"/>
              </a:rPr>
              <a:t>Skladování </a:t>
            </a:r>
            <a:r>
              <a:rPr lang="cs-CZ" altLang="cs-CZ" sz="2800" dirty="0" smtClean="0">
                <a:latin typeface="Arial" panose="020B0604020202020204" pitchFamily="34" charset="0"/>
                <a:cs typeface="Arial" panose="020B0604020202020204" pitchFamily="34" charset="0"/>
              </a:rPr>
              <a:t>plášťů </a:t>
            </a:r>
            <a:br>
              <a:rPr lang="cs-CZ" altLang="cs-CZ" sz="2800" dirty="0" smtClean="0">
                <a:latin typeface="Arial" panose="020B0604020202020204" pitchFamily="34" charset="0"/>
                <a:cs typeface="Arial" panose="020B0604020202020204" pitchFamily="34" charset="0"/>
              </a:rPr>
            </a:br>
            <a:r>
              <a:rPr lang="cs-CZ" altLang="cs-CZ" sz="2800" dirty="0" smtClean="0">
                <a:latin typeface="Arial" panose="020B0604020202020204" pitchFamily="34" charset="0"/>
                <a:cs typeface="Arial" panose="020B0604020202020204" pitchFamily="34" charset="0"/>
              </a:rPr>
              <a:t>a duší </a:t>
            </a:r>
            <a:r>
              <a:rPr lang="cs-CZ" altLang="cs-CZ" sz="2800" dirty="0">
                <a:latin typeface="Arial" panose="020B0604020202020204" pitchFamily="34" charset="0"/>
                <a:cs typeface="Arial" panose="020B0604020202020204" pitchFamily="34" charset="0"/>
              </a:rPr>
              <a:t>je třeba provádět v tmavých, suchých a chladných místnostech bez průvanu.</a:t>
            </a:r>
          </a:p>
          <a:p>
            <a:pPr>
              <a:buClrTx/>
              <a:buFont typeface="Courier New" panose="02070309020205020404" pitchFamily="49" charset="0"/>
              <a:buChar char="o"/>
            </a:pPr>
            <a:r>
              <a:rPr lang="cs-CZ" altLang="cs-CZ" sz="2800" dirty="0" err="1">
                <a:latin typeface="Arial" panose="020B0604020202020204" pitchFamily="34" charset="0"/>
                <a:cs typeface="Arial" panose="020B0604020202020204" pitchFamily="34" charset="0"/>
              </a:rPr>
              <a:t>Plášt</a:t>
            </a:r>
            <a:r>
              <a:rPr lang="cs-CZ" altLang="cs-CZ" sz="2800" dirty="0">
                <a:latin typeface="Arial" panose="020B0604020202020204" pitchFamily="34" charset="0"/>
                <a:cs typeface="Arial" panose="020B0604020202020204" pitchFamily="34" charset="0"/>
              </a:rPr>
              <a:t>' a duše nesmí dále přijít do kontaktu s produkty ropného </a:t>
            </a:r>
            <a:r>
              <a:rPr lang="cs-CZ" altLang="cs-CZ" sz="2800" dirty="0" smtClean="0">
                <a:latin typeface="Arial" panose="020B0604020202020204" pitchFamily="34" charset="0"/>
                <a:cs typeface="Arial" panose="020B0604020202020204" pitchFamily="34" charset="0"/>
              </a:rPr>
              <a:t>původu.</a:t>
            </a:r>
            <a:endParaRPr lang="cs-CZ" dirty="0"/>
          </a:p>
        </p:txBody>
      </p:sp>
      <p:pic>
        <p:nvPicPr>
          <p:cNvPr id="4" name="Picture 2" descr="usk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7097" y="1651199"/>
            <a:ext cx="4143375" cy="4306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66788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a:t>Opravy </a:t>
            </a:r>
            <a:r>
              <a:rPr lang="cs-CZ" dirty="0" smtClean="0"/>
              <a:t>pneumatik</a:t>
            </a:r>
            <a:endParaRPr lang="cs-CZ" dirty="0"/>
          </a:p>
        </p:txBody>
      </p:sp>
      <p:sp>
        <p:nvSpPr>
          <p:cNvPr id="3" name="Zástupný symbol pro obsah 2"/>
          <p:cNvSpPr>
            <a:spLocks noGrp="1"/>
          </p:cNvSpPr>
          <p:nvPr>
            <p:ph sz="quarter" idx="1"/>
          </p:nvPr>
        </p:nvSpPr>
        <p:spPr/>
        <p:txBody>
          <a:bodyPr>
            <a:noAutofit/>
          </a:bodyPr>
          <a:lstStyle/>
          <a:p>
            <a:pPr marL="0" indent="0">
              <a:buClrTx/>
              <a:buNone/>
            </a:pPr>
            <a:r>
              <a:rPr lang="cs-CZ" sz="2800" b="1" dirty="0">
                <a:latin typeface="Arial" panose="020B0604020202020204" pitchFamily="34" charset="0"/>
                <a:cs typeface="Arial" panose="020B0604020202020204" pitchFamily="34" charset="0"/>
              </a:rPr>
              <a:t>Způsoby prořezávání </a:t>
            </a:r>
            <a:r>
              <a:rPr lang="cs-CZ" sz="2800" b="1" dirty="0" err="1">
                <a:latin typeface="Arial" panose="020B0604020202020204" pitchFamily="34" charset="0"/>
                <a:cs typeface="Arial" panose="020B0604020202020204" pitchFamily="34" charset="0"/>
              </a:rPr>
              <a:t>pneu</a:t>
            </a:r>
            <a:endParaRPr lang="cs-CZ" sz="2800" b="1" dirty="0">
              <a:latin typeface="Arial" panose="020B0604020202020204" pitchFamily="34" charset="0"/>
              <a:cs typeface="Arial" panose="020B0604020202020204" pitchFamily="34" charset="0"/>
            </a:endParaRPr>
          </a:p>
          <a:p>
            <a:pPr marL="0" indent="0">
              <a:buClrTx/>
              <a:buNone/>
            </a:pPr>
            <a:r>
              <a:rPr lang="cs-CZ" sz="2800" dirty="0">
                <a:latin typeface="Arial" panose="020B0604020202020204" pitchFamily="34" charset="0"/>
                <a:cs typeface="Arial" panose="020B0604020202020204" pitchFamily="34" charset="0"/>
              </a:rPr>
              <a:t>Požadavky:</a:t>
            </a:r>
          </a:p>
          <a:p>
            <a:pPr>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Prořezání je prohloubení dezénu ve chvíli, kdy je jeho hloubka přibližně </a:t>
            </a:r>
            <a:r>
              <a:rPr lang="cs-CZ" sz="2800" dirty="0" smtClean="0">
                <a:latin typeface="Arial" panose="020B0604020202020204" pitchFamily="34" charset="0"/>
                <a:cs typeface="Arial" panose="020B0604020202020204" pitchFamily="34" charset="0"/>
              </a:rPr>
              <a:t>3 - 4 mm</a:t>
            </a:r>
            <a:r>
              <a:rPr lang="cs-CZ" sz="2800" dirty="0">
                <a:latin typeface="Arial" panose="020B0604020202020204" pitchFamily="34" charset="0"/>
                <a:cs typeface="Arial" panose="020B0604020202020204" pitchFamily="34" charset="0"/>
              </a:rPr>
              <a:t>. Nákladní pneumatiky s označením REGROOVABLE jsou </a:t>
            </a:r>
            <a:r>
              <a:rPr lang="cs-CZ" sz="2800" dirty="0" err="1">
                <a:latin typeface="Arial" panose="020B0604020202020204" pitchFamily="34" charset="0"/>
                <a:cs typeface="Arial" panose="020B0604020202020204" pitchFamily="34" charset="0"/>
              </a:rPr>
              <a:t>prořezávatelné</a:t>
            </a:r>
            <a:r>
              <a:rPr lang="cs-CZ" sz="2800" dirty="0">
                <a:latin typeface="Arial" panose="020B0604020202020204" pitchFamily="34" charset="0"/>
                <a:cs typeface="Arial" panose="020B0604020202020204" pitchFamily="34" charset="0"/>
              </a:rPr>
              <a:t>, a to díky silné vrstvě pryže položené pod původním běhounem</a:t>
            </a:r>
            <a:r>
              <a:rPr lang="cs-CZ" sz="2800" dirty="0" smtClean="0">
                <a:latin typeface="Arial" panose="020B0604020202020204" pitchFamily="34" charset="0"/>
                <a:cs typeface="Arial" panose="020B0604020202020204" pitchFamily="34" charset="0"/>
              </a:rPr>
              <a:t>.</a:t>
            </a:r>
            <a:endParaRPr lang="cs-CZ"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41646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pneumatik</a:t>
            </a:r>
          </a:p>
        </p:txBody>
      </p:sp>
      <p:sp>
        <p:nvSpPr>
          <p:cNvPr id="3" name="Zástupný symbol pro obsah 2"/>
          <p:cNvSpPr>
            <a:spLocks noGrp="1"/>
          </p:cNvSpPr>
          <p:nvPr>
            <p:ph sz="quarter" idx="1"/>
          </p:nvPr>
        </p:nvSpPr>
        <p:spPr/>
        <p:txBody>
          <a:bodyPr>
            <a:noAutofit/>
          </a:bodyPr>
          <a:lstStyle/>
          <a:p>
            <a:pPr marL="0" indent="0">
              <a:buClrTx/>
              <a:buNone/>
            </a:pPr>
            <a:r>
              <a:rPr lang="cs-CZ" sz="2800" b="1" dirty="0">
                <a:latin typeface="Arial" panose="020B0604020202020204" pitchFamily="34" charset="0"/>
                <a:cs typeface="Arial" panose="020B0604020202020204" pitchFamily="34" charset="0"/>
              </a:rPr>
              <a:t>Prořezávání pneumatik</a:t>
            </a:r>
          </a:p>
          <a:p>
            <a:pPr marL="0" indent="0">
              <a:buClrTx/>
              <a:buNone/>
            </a:pPr>
            <a:r>
              <a:rPr lang="cs-CZ" sz="2800" dirty="0">
                <a:latin typeface="Arial" panose="020B0604020202020204" pitchFamily="34" charset="0"/>
                <a:cs typeface="Arial" panose="020B0604020202020204" pitchFamily="34" charset="0"/>
              </a:rPr>
              <a:t>Tato směs navíc představuje část pneumatiky, za kterou zákazník platí, která však obvykle zůstává nevyužita. Prohloubený dezén okamžitě zvyšuje přilnavost, která je nezbytná pro bezpečnou jízdu na mokrém povrchu. Uživatel tedy může mít stejnou důvěru k prořezané pneumatice jako má k nové. Prořezání by mělo být zhotovenou specialistou, který používá vhodné nástroje, Před prořezáním je třeba pneumatiku prohlédnout, zdali je v dobrém stavu. Jakékoliv poškození musí být opraveno. </a:t>
            </a:r>
          </a:p>
        </p:txBody>
      </p:sp>
    </p:spTree>
    <p:extLst>
      <p:ext uri="{BB962C8B-B14F-4D97-AF65-F5344CB8AC3E}">
        <p14:creationId xmlns:p14="http://schemas.microsoft.com/office/powerpoint/2010/main" val="28021900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pneumatik</a:t>
            </a:r>
          </a:p>
        </p:txBody>
      </p:sp>
      <p:sp>
        <p:nvSpPr>
          <p:cNvPr id="3" name="Zástupný symbol pro obsah 2"/>
          <p:cNvSpPr>
            <a:spLocks noGrp="1"/>
          </p:cNvSpPr>
          <p:nvPr>
            <p:ph sz="quarter" idx="1"/>
          </p:nvPr>
        </p:nvSpPr>
        <p:spPr/>
        <p:txBody>
          <a:bodyPr/>
          <a:lstStyle/>
          <a:p>
            <a:pPr marL="0" indent="0">
              <a:buNone/>
            </a:pPr>
            <a:r>
              <a:rPr lang="cs-CZ" sz="2800" b="1" dirty="0">
                <a:latin typeface="Arial" panose="020B0604020202020204" pitchFamily="34" charset="0"/>
                <a:cs typeface="Arial" panose="020B0604020202020204" pitchFamily="34" charset="0"/>
              </a:rPr>
              <a:t>Prořezávání pneumatik</a:t>
            </a:r>
          </a:p>
          <a:p>
            <a:pPr marL="0" indent="0">
              <a:buNone/>
            </a:pPr>
            <a:r>
              <a:rPr lang="cs-CZ" sz="2800" dirty="0">
                <a:latin typeface="Arial" panose="020B0604020202020204" pitchFamily="34" charset="0"/>
                <a:cs typeface="Arial" panose="020B0604020202020204" pitchFamily="34" charset="0"/>
              </a:rPr>
              <a:t>Prořezání se nedoporučuje, jestliže běhoun pneumatiky vykazuje mnohočetné vrypy a řezy</a:t>
            </a:r>
            <a:r>
              <a:rPr lang="cs-CZ" sz="2800" dirty="0" smtClean="0">
                <a:latin typeface="Arial" panose="020B0604020202020204" pitchFamily="34" charset="0"/>
                <a:cs typeface="Arial" panose="020B0604020202020204" pitchFamily="34" charset="0"/>
              </a:rPr>
              <a:t>. Šířka </a:t>
            </a:r>
            <a:r>
              <a:rPr lang="cs-CZ" sz="2800" dirty="0">
                <a:latin typeface="Arial" panose="020B0604020202020204" pitchFamily="34" charset="0"/>
                <a:cs typeface="Arial" panose="020B0604020202020204" pitchFamily="34" charset="0"/>
              </a:rPr>
              <a:t>a hloubka prořezání je specifická pro každý dezén pneumatiky. Obecně lze říci, že po prořezání by měla zůstat pod běhounem </a:t>
            </a:r>
            <a:r>
              <a:rPr lang="cs-CZ" sz="2800" dirty="0" smtClean="0">
                <a:latin typeface="Arial" panose="020B0604020202020204" pitchFamily="34" charset="0"/>
                <a:cs typeface="Arial" panose="020B0604020202020204" pitchFamily="34" charset="0"/>
              </a:rPr>
              <a:t>2 - 3 </a:t>
            </a:r>
            <a:r>
              <a:rPr lang="cs-CZ" sz="2800" dirty="0">
                <a:latin typeface="Arial" panose="020B0604020202020204" pitchFamily="34" charset="0"/>
                <a:cs typeface="Arial" panose="020B0604020202020204" pitchFamily="34" charset="0"/>
              </a:rPr>
              <a:t>mm silná vrstva pryže chrání kostru.</a:t>
            </a:r>
          </a:p>
          <a:p>
            <a:pPr marL="0" indent="0">
              <a:buNone/>
            </a:pPr>
            <a:endParaRPr lang="cs-CZ"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56608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332656"/>
            <a:ext cx="8534400" cy="758952"/>
          </a:xfrm>
        </p:spPr>
        <p:txBody>
          <a:bodyPr/>
          <a:lstStyle/>
          <a:p>
            <a:r>
              <a:rPr lang="cs-CZ" dirty="0"/>
              <a:t>Opravy pneumatik</a:t>
            </a:r>
          </a:p>
        </p:txBody>
      </p:sp>
      <p:sp>
        <p:nvSpPr>
          <p:cNvPr id="3" name="Zástupný symbol pro obsah 2"/>
          <p:cNvSpPr>
            <a:spLocks noGrp="1"/>
          </p:cNvSpPr>
          <p:nvPr>
            <p:ph sz="quarter" idx="1"/>
          </p:nvPr>
        </p:nvSpPr>
        <p:spPr>
          <a:xfrm>
            <a:off x="301752" y="1412776"/>
            <a:ext cx="8590728" cy="4686272"/>
          </a:xfrm>
        </p:spPr>
        <p:txBody>
          <a:bodyPr>
            <a:noAutofit/>
          </a:bodyPr>
          <a:lstStyle/>
          <a:p>
            <a:pPr marL="0" indent="0">
              <a:spcBef>
                <a:spcPts val="300"/>
              </a:spcBef>
              <a:buClrTx/>
              <a:buNone/>
            </a:pPr>
            <a:r>
              <a:rPr lang="cs-CZ" sz="2800" b="1" dirty="0">
                <a:latin typeface="Arial" panose="020B0604020202020204" pitchFamily="34" charset="0"/>
                <a:cs typeface="Arial" panose="020B0604020202020204" pitchFamily="34" charset="0"/>
              </a:rPr>
              <a:t>Prořezávání pneumatik</a:t>
            </a:r>
          </a:p>
          <a:p>
            <a:pPr marL="0" indent="0">
              <a:spcBef>
                <a:spcPts val="300"/>
              </a:spcBef>
              <a:buClrTx/>
              <a:buNone/>
            </a:pPr>
            <a:r>
              <a:rPr lang="cs-CZ" sz="2800" i="1" dirty="0" smtClean="0">
                <a:latin typeface="Arial" panose="020B0604020202020204" pitchFamily="34" charset="0"/>
                <a:cs typeface="Arial" panose="020B0604020202020204" pitchFamily="34" charset="0"/>
              </a:rPr>
              <a:t>Vybavení: </a:t>
            </a:r>
            <a:r>
              <a:rPr lang="cs-CZ" sz="2800" dirty="0" smtClean="0">
                <a:latin typeface="Arial" panose="020B0604020202020204" pitchFamily="34" charset="0"/>
                <a:cs typeface="Arial" panose="020B0604020202020204" pitchFamily="34" charset="0"/>
              </a:rPr>
              <a:t>tvarovaný </a:t>
            </a:r>
            <a:r>
              <a:rPr lang="cs-CZ" sz="2800" dirty="0">
                <a:latin typeface="Arial" panose="020B0604020202020204" pitchFamily="34" charset="0"/>
                <a:cs typeface="Arial" panose="020B0604020202020204" pitchFamily="34" charset="0"/>
              </a:rPr>
              <a:t>a ostrý </a:t>
            </a:r>
            <a:r>
              <a:rPr lang="cs-CZ" sz="2800" dirty="0" smtClean="0">
                <a:latin typeface="Arial" panose="020B0604020202020204" pitchFamily="34" charset="0"/>
                <a:cs typeface="Arial" panose="020B0604020202020204" pitchFamily="34" charset="0"/>
              </a:rPr>
              <a:t>nůž, nahřívací </a:t>
            </a:r>
            <a:r>
              <a:rPr lang="cs-CZ" sz="2800" dirty="0">
                <a:latin typeface="Arial" panose="020B0604020202020204" pitchFamily="34" charset="0"/>
                <a:cs typeface="Arial" panose="020B0604020202020204" pitchFamily="34" charset="0"/>
              </a:rPr>
              <a:t>zařízení</a:t>
            </a:r>
          </a:p>
          <a:p>
            <a:pPr marL="0" indent="0">
              <a:spcBef>
                <a:spcPts val="300"/>
              </a:spcBef>
              <a:buClrTx/>
              <a:buNone/>
            </a:pPr>
            <a:r>
              <a:rPr lang="cs-CZ" sz="2800" i="1" dirty="0">
                <a:latin typeface="Arial" panose="020B0604020202020204" pitchFamily="34" charset="0"/>
                <a:cs typeface="Arial" panose="020B0604020202020204" pitchFamily="34" charset="0"/>
              </a:rPr>
              <a:t>Podmínky:</a:t>
            </a:r>
          </a:p>
          <a:p>
            <a:pPr>
              <a:spcBef>
                <a:spcPts val="300"/>
              </a:spcBef>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Prořezávání provádět po opotřebení pneumatiky min</a:t>
            </a:r>
            <a:r>
              <a:rPr lang="cs-CZ" sz="2800" dirty="0" smtClean="0">
                <a:latin typeface="Arial" panose="020B0604020202020204" pitchFamily="34" charset="0"/>
                <a:cs typeface="Arial" panose="020B0604020202020204" pitchFamily="34" charset="0"/>
              </a:rPr>
              <a:t>. na </a:t>
            </a:r>
            <a:r>
              <a:rPr lang="cs-CZ" sz="2800" dirty="0">
                <a:latin typeface="Arial" panose="020B0604020202020204" pitchFamily="34" charset="0"/>
                <a:cs typeface="Arial" panose="020B0604020202020204" pitchFamily="34" charset="0"/>
              </a:rPr>
              <a:t>3 mm hloubky desénových drážek.</a:t>
            </a:r>
          </a:p>
          <a:p>
            <a:pPr>
              <a:spcBef>
                <a:spcPts val="300"/>
              </a:spcBef>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Prořezáváme pouze na maximálně povolenou </a:t>
            </a:r>
            <a:r>
              <a:rPr lang="cs-CZ" sz="2800" dirty="0" smtClean="0">
                <a:latin typeface="Arial" panose="020B0604020202020204" pitchFamily="34" charset="0"/>
                <a:cs typeface="Arial" panose="020B0604020202020204" pitchFamily="34" charset="0"/>
              </a:rPr>
              <a:t>mez.</a:t>
            </a:r>
            <a:endParaRPr lang="cs-CZ" sz="2800" dirty="0">
              <a:latin typeface="Arial" panose="020B0604020202020204" pitchFamily="34" charset="0"/>
              <a:cs typeface="Arial" panose="020B0604020202020204" pitchFamily="34" charset="0"/>
            </a:endParaRPr>
          </a:p>
          <a:p>
            <a:pPr>
              <a:spcBef>
                <a:spcPts val="300"/>
              </a:spcBef>
              <a:buClrTx/>
              <a:buFont typeface="Courier New" panose="02070309020205020404" pitchFamily="49" charset="0"/>
              <a:buChar char="o"/>
            </a:pPr>
            <a:r>
              <a:rPr lang="cs-CZ" sz="2800" dirty="0" smtClean="0">
                <a:latin typeface="Arial" panose="020B0604020202020204" pitchFamily="34" charset="0"/>
                <a:cs typeface="Arial" panose="020B0604020202020204" pitchFamily="34" charset="0"/>
              </a:rPr>
              <a:t>Prořezávání </a:t>
            </a:r>
            <a:r>
              <a:rPr lang="cs-CZ" sz="2800" dirty="0">
                <a:latin typeface="Arial" panose="020B0604020202020204" pitchFamily="34" charset="0"/>
                <a:cs typeface="Arial" panose="020B0604020202020204" pitchFamily="34" charset="0"/>
              </a:rPr>
              <a:t>se nedoporučuje u velmi poškozených plášťů v oblasti běhounu, například utržené desénové figury nebo posekání běžné hmoty.</a:t>
            </a:r>
          </a:p>
          <a:p>
            <a:pPr>
              <a:spcBef>
                <a:spcPts val="300"/>
              </a:spcBef>
              <a:buClrTx/>
              <a:buFont typeface="Courier New" panose="02070309020205020404" pitchFamily="49" charset="0"/>
              <a:buChar char="o"/>
            </a:pPr>
            <a:r>
              <a:rPr lang="cs-CZ" sz="2800" dirty="0">
                <a:latin typeface="Arial" panose="020B0604020202020204" pitchFamily="34" charset="0"/>
                <a:cs typeface="Arial" panose="020B0604020202020204" pitchFamily="34" charset="0"/>
              </a:rPr>
              <a:t>Přístroj se nesmí používat ve vlhkých a venkovních prostorách.</a:t>
            </a:r>
            <a:br>
              <a:rPr lang="cs-CZ" sz="2800" dirty="0">
                <a:latin typeface="Arial" panose="020B0604020202020204" pitchFamily="34" charset="0"/>
                <a:cs typeface="Arial" panose="020B0604020202020204" pitchFamily="34" charset="0"/>
              </a:rPr>
            </a:br>
            <a:endParaRPr lang="cs-CZ" sz="2800" dirty="0">
              <a:latin typeface="Arial" panose="020B0604020202020204" pitchFamily="34" charset="0"/>
              <a:cs typeface="Arial" panose="020B0604020202020204" pitchFamily="34" charset="0"/>
            </a:endParaRPr>
          </a:p>
          <a:p>
            <a:pPr>
              <a:spcBef>
                <a:spcPts val="300"/>
              </a:spcBef>
              <a:buClrTx/>
              <a:buFont typeface="Courier New" panose="02070309020205020404" pitchFamily="49" charset="0"/>
              <a:buChar char="o"/>
            </a:pPr>
            <a:endParaRPr lang="cs-CZ"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16449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pneumatik</a:t>
            </a:r>
          </a:p>
        </p:txBody>
      </p:sp>
      <p:sp>
        <p:nvSpPr>
          <p:cNvPr id="3" name="Zástupný symbol pro obsah 2"/>
          <p:cNvSpPr>
            <a:spLocks noGrp="1"/>
          </p:cNvSpPr>
          <p:nvPr>
            <p:ph sz="quarter" idx="1"/>
          </p:nvPr>
        </p:nvSpPr>
        <p:spPr/>
        <p:txBody>
          <a:bodyPr>
            <a:noAutofit/>
          </a:bodyPr>
          <a:lstStyle/>
          <a:p>
            <a:pPr marL="0" lvl="0" indent="0">
              <a:buClrTx/>
              <a:buNone/>
            </a:pPr>
            <a:r>
              <a:rPr lang="cs-CZ" sz="2800" b="1" dirty="0">
                <a:latin typeface="Arial" panose="020B0604020202020204" pitchFamily="34" charset="0"/>
                <a:cs typeface="Arial" panose="020B0604020202020204" pitchFamily="34" charset="0"/>
              </a:rPr>
              <a:t>Prořezávání pneumatik</a:t>
            </a:r>
          </a:p>
          <a:p>
            <a:pPr marL="514350" indent="-514350">
              <a:buClrTx/>
              <a:buFont typeface="+mj-lt"/>
              <a:buAutoNum type="arabicPeriod"/>
            </a:pPr>
            <a:r>
              <a:rPr lang="cs-CZ" sz="2800" dirty="0">
                <a:latin typeface="Arial" panose="020B0604020202020204" pitchFamily="34" charset="0"/>
                <a:cs typeface="Arial" panose="020B0604020202020204" pitchFamily="34" charset="0"/>
              </a:rPr>
              <a:t>V případě nerovnoměrného opotřebení desénu, je třeba proměřit zbytkovou hloubku desénu u drážky v nejvíce opotřebeném místě, aby při prořezávání nedošlo k poškození zbytkové vrstvy pryže chránící ocelový kordový výstužný pás.</a:t>
            </a:r>
          </a:p>
          <a:p>
            <a:pPr marL="514350" indent="-514350">
              <a:buClrTx/>
              <a:buFont typeface="+mj-lt"/>
              <a:buAutoNum type="arabicPeriod"/>
            </a:pPr>
            <a:r>
              <a:rPr lang="cs-CZ" sz="2800" dirty="0">
                <a:latin typeface="Arial" panose="020B0604020202020204" pitchFamily="34" charset="0"/>
                <a:cs typeface="Arial" panose="020B0604020202020204" pitchFamily="34" charset="0"/>
              </a:rPr>
              <a:t>Odstranit veškeré nečistoty z běhounu(např. drátěným kotoučem)</a:t>
            </a:r>
          </a:p>
          <a:p>
            <a:pPr marL="514350" indent="-514350">
              <a:buClrTx/>
              <a:buFont typeface="+mj-lt"/>
              <a:buAutoNum type="arabicPeriod"/>
            </a:pPr>
            <a:r>
              <a:rPr lang="cs-CZ" sz="2800" dirty="0">
                <a:latin typeface="Arial" panose="020B0604020202020204" pitchFamily="34" charset="0"/>
                <a:cs typeface="Arial" panose="020B0604020202020204" pitchFamily="34" charset="0"/>
              </a:rPr>
              <a:t>Prořezávání pneumatik osobních automobilů a motocyklů je zakázáno</a:t>
            </a:r>
            <a:r>
              <a:rPr lang="cs-CZ" sz="2800" dirty="0" smtClean="0">
                <a:latin typeface="Arial" panose="020B0604020202020204" pitchFamily="34" charset="0"/>
                <a:cs typeface="Arial" panose="020B0604020202020204" pitchFamily="34" charset="0"/>
              </a:rPr>
              <a:t>.</a:t>
            </a:r>
            <a:endParaRPr lang="cs-CZ"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4423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a:t>
            </a:r>
            <a:r>
              <a:rPr lang="cs-CZ" dirty="0" smtClean="0"/>
              <a:t>pneumatik</a:t>
            </a:r>
            <a:endParaRPr lang="cs-CZ" dirty="0"/>
          </a:p>
        </p:txBody>
      </p:sp>
      <p:sp>
        <p:nvSpPr>
          <p:cNvPr id="3" name="Zástupný symbol pro obsah 2"/>
          <p:cNvSpPr>
            <a:spLocks noGrp="1"/>
          </p:cNvSpPr>
          <p:nvPr>
            <p:ph sz="quarter" idx="1"/>
          </p:nvPr>
        </p:nvSpPr>
        <p:spPr/>
        <p:txBody>
          <a:bodyPr>
            <a:normAutofit/>
          </a:bodyPr>
          <a:lstStyle/>
          <a:p>
            <a:pPr marL="0" indent="0">
              <a:buClrTx/>
              <a:buNone/>
            </a:pPr>
            <a:r>
              <a:rPr lang="cs-CZ" sz="2800" b="1" dirty="0">
                <a:latin typeface="Arial" panose="020B0604020202020204" pitchFamily="34" charset="0"/>
                <a:cs typeface="Arial" panose="020B0604020202020204" pitchFamily="34" charset="0"/>
              </a:rPr>
              <a:t>Označení pneumatik</a:t>
            </a:r>
          </a:p>
          <a:p>
            <a:pPr marL="0" indent="0">
              <a:buClrTx/>
              <a:buNone/>
            </a:pPr>
            <a:r>
              <a:rPr lang="cs-CZ" sz="2800" dirty="0">
                <a:latin typeface="Arial" panose="020B0604020202020204" pitchFamily="34" charset="0"/>
                <a:cs typeface="Arial" panose="020B0604020202020204" pitchFamily="34" charset="0"/>
              </a:rPr>
              <a:t>Značení  pneumatik je důležité i pro vlastní výběr</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3429000"/>
            <a:ext cx="6477000" cy="188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96538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Opravy pneumatik</a:t>
            </a:r>
          </a:p>
        </p:txBody>
      </p:sp>
      <p:sp>
        <p:nvSpPr>
          <p:cNvPr id="3" name="Zástupný symbol pro obsah 2"/>
          <p:cNvSpPr>
            <a:spLocks noGrp="1"/>
          </p:cNvSpPr>
          <p:nvPr>
            <p:ph sz="quarter" idx="1"/>
          </p:nvPr>
        </p:nvSpPr>
        <p:spPr/>
        <p:txBody>
          <a:bodyPr>
            <a:normAutofit fontScale="77500" lnSpcReduction="20000"/>
          </a:bodyPr>
          <a:lstStyle/>
          <a:p>
            <a:pPr marL="0" lvl="0" indent="0">
              <a:buClr>
                <a:srgbClr val="D16349"/>
              </a:buClr>
              <a:buNone/>
            </a:pPr>
            <a:r>
              <a:rPr lang="cs-CZ" sz="2600" b="1" dirty="0">
                <a:solidFill>
                  <a:prstClr val="black"/>
                </a:solidFill>
                <a:latin typeface="Arial" panose="020B0604020202020204" pitchFamily="34" charset="0"/>
                <a:cs typeface="Arial" panose="020B0604020202020204" pitchFamily="34" charset="0"/>
              </a:rPr>
              <a:t>Použitá literatura:</a:t>
            </a:r>
          </a:p>
          <a:p>
            <a:pPr>
              <a:buClrTx/>
              <a:buFont typeface="Courier New" panose="02070309020205020404" pitchFamily="49" charset="0"/>
              <a:buChar char="o"/>
            </a:pPr>
            <a:r>
              <a:rPr lang="cs-CZ" sz="3100" dirty="0">
                <a:latin typeface="Arial" panose="020B0604020202020204" pitchFamily="34" charset="0"/>
                <a:cs typeface="Arial" panose="020B0604020202020204" pitchFamily="34" charset="0"/>
              </a:rPr>
              <a:t>http://www.gpdcb.cz/pneuservis/prorezavani-dezenu-nakladnich-pneumatik</a:t>
            </a:r>
          </a:p>
          <a:p>
            <a:pPr>
              <a:buClrTx/>
              <a:buFont typeface="Courier New" panose="02070309020205020404" pitchFamily="49" charset="0"/>
              <a:buChar char="o"/>
            </a:pPr>
            <a:r>
              <a:rPr lang="cs-CZ" sz="3100" dirty="0">
                <a:latin typeface="Arial" panose="020B0604020202020204" pitchFamily="34" charset="0"/>
                <a:cs typeface="Arial" panose="020B0604020202020204" pitchFamily="34" charset="0"/>
                <a:hlinkClick r:id="rId2"/>
              </a:rPr>
              <a:t>http://</a:t>
            </a:r>
            <a:r>
              <a:rPr lang="cs-CZ" sz="3100" dirty="0" smtClean="0">
                <a:latin typeface="Arial" panose="020B0604020202020204" pitchFamily="34" charset="0"/>
                <a:cs typeface="Arial" panose="020B0604020202020204" pitchFamily="34" charset="0"/>
                <a:hlinkClick r:id="rId2"/>
              </a:rPr>
              <a:t>www.barum-online.com/generator/www/cz/cz/barum/automobil/temata/ke%20stazeni/hidden/katalog_cs.pdf</a:t>
            </a:r>
            <a:endParaRPr lang="cs-CZ" sz="3100" dirty="0" smtClean="0">
              <a:latin typeface="Arial" panose="020B0604020202020204" pitchFamily="34" charset="0"/>
              <a:cs typeface="Arial" panose="020B0604020202020204" pitchFamily="34" charset="0"/>
            </a:endParaRPr>
          </a:p>
          <a:p>
            <a:pPr>
              <a:buClrTx/>
              <a:buFont typeface="Courier New" panose="02070309020205020404" pitchFamily="49" charset="0"/>
              <a:buChar char="o"/>
            </a:pPr>
            <a:r>
              <a:rPr lang="cs-CZ" sz="3100" dirty="0">
                <a:latin typeface="Arial" panose="020B0604020202020204" pitchFamily="34" charset="0"/>
                <a:cs typeface="Arial" panose="020B0604020202020204" pitchFamily="34" charset="0"/>
              </a:rPr>
              <a:t>Karel HOREJŠ, Vladimír MOTEJL a kol., PŘÍRUČKA PRO ŘIDIČE A OPRAVÁŘE AUTOMOBILŮ, vyd.4 ISBN 978-80-85763-42-3</a:t>
            </a:r>
          </a:p>
          <a:p>
            <a:r>
              <a:rPr lang="cs-CZ" sz="3100" dirty="0" err="1">
                <a:latin typeface="Arial" panose="020B0604020202020204" pitchFamily="34" charset="0"/>
                <a:cs typeface="Arial" panose="020B0604020202020204" pitchFamily="34" charset="0"/>
              </a:rPr>
              <a:t>Gscheidle</a:t>
            </a:r>
            <a:r>
              <a:rPr lang="cs-CZ" sz="3100" dirty="0">
                <a:latin typeface="Arial" panose="020B0604020202020204" pitchFamily="34" charset="0"/>
                <a:cs typeface="Arial" panose="020B0604020202020204" pitchFamily="34" charset="0"/>
              </a:rPr>
              <a:t> a kol., </a:t>
            </a:r>
            <a:r>
              <a:rPr lang="cs-CZ" sz="3100" i="1" dirty="0">
                <a:latin typeface="Arial" panose="020B0604020202020204" pitchFamily="34" charset="0"/>
                <a:cs typeface="Arial" panose="020B0604020202020204" pitchFamily="34" charset="0"/>
              </a:rPr>
              <a:t>Tabulky pro automechanika,</a:t>
            </a:r>
            <a:r>
              <a:rPr lang="cs-CZ" sz="3100" dirty="0">
                <a:latin typeface="Arial" panose="020B0604020202020204" pitchFamily="34" charset="0"/>
                <a:cs typeface="Arial" panose="020B0604020202020204" pitchFamily="34" charset="0"/>
              </a:rPr>
              <a:t> ISBN 978-80-86706-21-4, vyd. </a:t>
            </a:r>
            <a:r>
              <a:rPr lang="cs-CZ" sz="3100" smtClean="0">
                <a:latin typeface="Arial" panose="020B0604020202020204" pitchFamily="34" charset="0"/>
                <a:cs typeface="Arial" panose="020B0604020202020204" pitchFamily="34" charset="0"/>
              </a:rPr>
              <a:t>Europa-Sobotáles</a:t>
            </a:r>
            <a:r>
              <a:rPr lang="cs-CZ" sz="3100" dirty="0">
                <a:latin typeface="Arial" panose="020B0604020202020204" pitchFamily="34" charset="0"/>
                <a:cs typeface="Arial" panose="020B0604020202020204" pitchFamily="34" charset="0"/>
              </a:rPr>
              <a:t>, Praha 2009, vyd.16, 496 s.</a:t>
            </a:r>
          </a:p>
          <a:p>
            <a:pPr>
              <a:buClrTx/>
              <a:buFont typeface="Courier New" panose="02070309020205020404" pitchFamily="49" charset="0"/>
              <a:buChar char="o"/>
            </a:pPr>
            <a:r>
              <a:rPr lang="cs-CZ" sz="3100" dirty="0">
                <a:latin typeface="Arial" panose="020B0604020202020204" pitchFamily="34" charset="0"/>
                <a:cs typeface="Arial" panose="020B0604020202020204" pitchFamily="34" charset="0"/>
              </a:rPr>
              <a:t>J. Pošta a kol., </a:t>
            </a:r>
            <a:r>
              <a:rPr lang="cs-CZ" sz="3100" i="1" dirty="0">
                <a:latin typeface="Arial" panose="020B0604020202020204" pitchFamily="34" charset="0"/>
                <a:cs typeface="Arial" panose="020B0604020202020204" pitchFamily="34" charset="0"/>
              </a:rPr>
              <a:t>Opravárenství a diagnostika I., </a:t>
            </a:r>
            <a:r>
              <a:rPr lang="cs-CZ" sz="3100" dirty="0">
                <a:latin typeface="Arial" panose="020B0604020202020204" pitchFamily="34" charset="0"/>
                <a:cs typeface="Arial" panose="020B0604020202020204" pitchFamily="34" charset="0"/>
              </a:rPr>
              <a:t>ISBN</a:t>
            </a:r>
            <a:r>
              <a:rPr lang="cs-CZ" sz="3100" i="1" dirty="0">
                <a:latin typeface="Arial" panose="020B0604020202020204" pitchFamily="34" charset="0"/>
                <a:cs typeface="Arial" panose="020B0604020202020204" pitchFamily="34" charset="0"/>
              </a:rPr>
              <a:t> </a:t>
            </a:r>
            <a:r>
              <a:rPr lang="cs-CZ" sz="3100" dirty="0">
                <a:latin typeface="Arial" panose="020B0604020202020204" pitchFamily="34" charset="0"/>
                <a:cs typeface="Arial" panose="020B0604020202020204" pitchFamily="34" charset="0"/>
              </a:rPr>
              <a:t>80-86073-60-2, vyd. Informatorium, Praha 2000, 145 s.</a:t>
            </a:r>
          </a:p>
          <a:p>
            <a:pPr>
              <a:buClrTx/>
              <a:buFont typeface="Courier New" panose="02070309020205020404" pitchFamily="49" charset="0"/>
              <a:buChar char="o"/>
            </a:pPr>
            <a:endParaRPr lang="cs-CZ" sz="3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11270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dministrativní">
  <a:themeElements>
    <a:clrScheme name="Administrativní">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Administrativní">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dministrativní">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4537</TotalTime>
  <Words>438</Words>
  <Application>Microsoft Office PowerPoint</Application>
  <PresentationFormat>Předvádění na obrazovce (4:3)</PresentationFormat>
  <Paragraphs>64</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Administrativní</vt:lpstr>
      <vt:lpstr>Prezentace aplikace PowerPoint</vt:lpstr>
      <vt:lpstr>Prezentace aplikace PowerPoint</vt:lpstr>
      <vt:lpstr>Opravy pneumatik</vt:lpstr>
      <vt:lpstr>Opravy pneumatik</vt:lpstr>
      <vt:lpstr>Opravy pneumatik</vt:lpstr>
      <vt:lpstr>Opravy pneumatik</vt:lpstr>
      <vt:lpstr>Opravy pneumatik</vt:lpstr>
      <vt:lpstr>Opravy pneumatik</vt:lpstr>
      <vt:lpstr>Opravy pneumatik</vt:lpstr>
      <vt:lpstr>Opravy pneumatik</vt:lpstr>
      <vt:lpstr>Opravy pneumatik</vt:lpstr>
      <vt:lpstr>Opravy pneumatik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skola</dc:creator>
  <cp:lastModifiedBy>PC4</cp:lastModifiedBy>
  <cp:revision>18</cp:revision>
  <dcterms:created xsi:type="dcterms:W3CDTF">2013-05-26T05:36:45Z</dcterms:created>
  <dcterms:modified xsi:type="dcterms:W3CDTF">2013-11-12T12:21:02Z</dcterms:modified>
</cp:coreProperties>
</file>