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9" r:id="rId3"/>
    <p:sldId id="256" r:id="rId4"/>
    <p:sldId id="265" r:id="rId5"/>
    <p:sldId id="264" r:id="rId6"/>
    <p:sldId id="266" r:id="rId7"/>
    <p:sldId id="261" r:id="rId8"/>
    <p:sldId id="257" r:id="rId9"/>
    <p:sldId id="259" r:id="rId10"/>
    <p:sldId id="270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napVertSplitter="1" vertBarState="minimized" horzBarState="maximized">
    <p:restoredLeft sz="15588" autoAdjust="0"/>
    <p:restoredTop sz="94671" autoAdjust="0"/>
  </p:normalViewPr>
  <p:slideViewPr>
    <p:cSldViewPr>
      <p:cViewPr varScale="1">
        <p:scale>
          <a:sx n="74" d="100"/>
          <a:sy n="74" d="100"/>
        </p:scale>
        <p:origin x="-190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C9F3DA2-9687-4DD0-A195-2380C012F4FF}" type="doc">
      <dgm:prSet loTypeId="urn:microsoft.com/office/officeart/2005/8/layout/vList2" loCatId="list" qsTypeId="urn:microsoft.com/office/officeart/2005/8/quickstyle/simple5" qsCatId="simple" csTypeId="urn:microsoft.com/office/officeart/2005/8/colors/accent0_3" csCatId="mainScheme"/>
      <dgm:spPr/>
      <dgm:t>
        <a:bodyPr/>
        <a:lstStyle/>
        <a:p>
          <a:endParaRPr lang="cs-CZ"/>
        </a:p>
      </dgm:t>
    </dgm:pt>
    <dgm:pt modelId="{B4963EBA-4532-4011-BFA8-A90B3A91C3AC}">
      <dgm:prSet/>
      <dgm:spPr/>
      <dgm:t>
        <a:bodyPr/>
        <a:lstStyle/>
        <a:p>
          <a:pPr rtl="0"/>
          <a:r>
            <a:rPr lang="cs-CZ" dirty="0" smtClean="0"/>
            <a:t>Vrcholy značíme proti směru hodinových ručiček, </a:t>
          </a:r>
          <a:endParaRPr lang="cs-CZ" dirty="0"/>
        </a:p>
      </dgm:t>
    </dgm:pt>
    <dgm:pt modelId="{4F3392EC-7324-4C2C-A903-D322872FF659}" type="parTrans" cxnId="{8947F032-61A6-4BDD-BCB3-76D6D63AB885}">
      <dgm:prSet/>
      <dgm:spPr/>
      <dgm:t>
        <a:bodyPr/>
        <a:lstStyle/>
        <a:p>
          <a:endParaRPr lang="cs-CZ"/>
        </a:p>
      </dgm:t>
    </dgm:pt>
    <dgm:pt modelId="{599BEDC8-F7A3-4CD7-AE19-38EBFCADF1FD}" type="sibTrans" cxnId="{8947F032-61A6-4BDD-BCB3-76D6D63AB885}">
      <dgm:prSet/>
      <dgm:spPr/>
      <dgm:t>
        <a:bodyPr/>
        <a:lstStyle/>
        <a:p>
          <a:endParaRPr lang="cs-CZ"/>
        </a:p>
      </dgm:t>
    </dgm:pt>
    <dgm:pt modelId="{8B43C39B-DA16-425A-B73B-CA716693041B}" type="pres">
      <dgm:prSet presAssocID="{8C9F3DA2-9687-4DD0-A195-2380C012F4F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AD55A4B-3752-45E8-99BF-48756130A0FF}" type="pres">
      <dgm:prSet presAssocID="{B4963EBA-4532-4011-BFA8-A90B3A91C3AC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1BA603C-D37B-477E-B20E-7C49B1088ADD}" type="presOf" srcId="{B4963EBA-4532-4011-BFA8-A90B3A91C3AC}" destId="{BAD55A4B-3752-45E8-99BF-48756130A0FF}" srcOrd="0" destOrd="0" presId="urn:microsoft.com/office/officeart/2005/8/layout/vList2"/>
    <dgm:cxn modelId="{8947F032-61A6-4BDD-BCB3-76D6D63AB885}" srcId="{8C9F3DA2-9687-4DD0-A195-2380C012F4FF}" destId="{B4963EBA-4532-4011-BFA8-A90B3A91C3AC}" srcOrd="0" destOrd="0" parTransId="{4F3392EC-7324-4C2C-A903-D322872FF659}" sibTransId="{599BEDC8-F7A3-4CD7-AE19-38EBFCADF1FD}"/>
    <dgm:cxn modelId="{A00A75D1-75C6-4CE6-83F2-B660277C2921}" type="presOf" srcId="{8C9F3DA2-9687-4DD0-A195-2380C012F4FF}" destId="{8B43C39B-DA16-425A-B73B-CA716693041B}" srcOrd="0" destOrd="0" presId="urn:microsoft.com/office/officeart/2005/8/layout/vList2"/>
    <dgm:cxn modelId="{13187447-0937-4EC4-9DC4-FFC984E46F09}" type="presParOf" srcId="{8B43C39B-DA16-425A-B73B-CA716693041B}" destId="{BAD55A4B-3752-45E8-99BF-48756130A0F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8D47077-990B-47FF-AB3F-5795FDB99A1F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69107133-1E3B-4431-847F-2792F2185D36}">
      <dgm:prSet/>
      <dgm:spPr/>
      <dgm:t>
        <a:bodyPr/>
        <a:lstStyle/>
        <a:p>
          <a:pPr rtl="0"/>
          <a:r>
            <a:rPr lang="cs-CZ" dirty="0" smtClean="0"/>
            <a:t>horní podstavu odlišujeme čárkou</a:t>
          </a:r>
          <a:endParaRPr lang="cs-CZ" dirty="0"/>
        </a:p>
      </dgm:t>
    </dgm:pt>
    <dgm:pt modelId="{45497709-CD0C-43BA-8E0F-48DA2CBCE5DA}" type="parTrans" cxnId="{CBE3DD20-64D5-4D6A-8962-BEF81AA96017}">
      <dgm:prSet/>
      <dgm:spPr/>
      <dgm:t>
        <a:bodyPr/>
        <a:lstStyle/>
        <a:p>
          <a:endParaRPr lang="cs-CZ"/>
        </a:p>
      </dgm:t>
    </dgm:pt>
    <dgm:pt modelId="{9E4DC070-A858-4041-9AE6-AA7813656A99}" type="sibTrans" cxnId="{CBE3DD20-64D5-4D6A-8962-BEF81AA96017}">
      <dgm:prSet/>
      <dgm:spPr/>
      <dgm:t>
        <a:bodyPr/>
        <a:lstStyle/>
        <a:p>
          <a:endParaRPr lang="cs-CZ"/>
        </a:p>
      </dgm:t>
    </dgm:pt>
    <dgm:pt modelId="{37B53DB7-A883-4EE1-B5CD-5278CC38BC01}" type="pres">
      <dgm:prSet presAssocID="{28D47077-990B-47FF-AB3F-5795FDB99A1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6D79750-A7E0-45FB-BB8D-27CB45CA970C}" type="pres">
      <dgm:prSet presAssocID="{69107133-1E3B-4431-847F-2792F2185D36}" presName="parentText" presStyleLbl="node1" presStyleIdx="0" presStyleCnt="1" custLinFactY="78011" custLinFactNeighborX="3390" custLinFactNeighborY="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4C48A57-C92A-4616-856B-D4777D534B4B}" type="presOf" srcId="{28D47077-990B-47FF-AB3F-5795FDB99A1F}" destId="{37B53DB7-A883-4EE1-B5CD-5278CC38BC01}" srcOrd="0" destOrd="0" presId="urn:microsoft.com/office/officeart/2005/8/layout/vList2"/>
    <dgm:cxn modelId="{CBE3DD20-64D5-4D6A-8962-BEF81AA96017}" srcId="{28D47077-990B-47FF-AB3F-5795FDB99A1F}" destId="{69107133-1E3B-4431-847F-2792F2185D36}" srcOrd="0" destOrd="0" parTransId="{45497709-CD0C-43BA-8E0F-48DA2CBCE5DA}" sibTransId="{9E4DC070-A858-4041-9AE6-AA7813656A99}"/>
    <dgm:cxn modelId="{E0DAC0D8-6C8C-48AF-B038-F3DE71520565}" type="presOf" srcId="{69107133-1E3B-4431-847F-2792F2185D36}" destId="{F6D79750-A7E0-45FB-BB8D-27CB45CA970C}" srcOrd="0" destOrd="0" presId="urn:microsoft.com/office/officeart/2005/8/layout/vList2"/>
    <dgm:cxn modelId="{EE8892D6-668E-44DF-81A3-1EE8F4B25E32}" type="presParOf" srcId="{37B53DB7-A883-4EE1-B5CD-5278CC38BC01}" destId="{F6D79750-A7E0-45FB-BB8D-27CB45CA970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30D131C-498E-4F0D-A004-6B3914C03DC6}" type="doc">
      <dgm:prSet loTypeId="urn:microsoft.com/office/officeart/2005/8/layout/vList2" loCatId="list" qsTypeId="urn:microsoft.com/office/officeart/2005/8/quickstyle/simple5" qsCatId="simple" csTypeId="urn:microsoft.com/office/officeart/2005/8/colors/colorful4" csCatId="colorful"/>
      <dgm:spPr/>
      <dgm:t>
        <a:bodyPr/>
        <a:lstStyle/>
        <a:p>
          <a:endParaRPr lang="cs-CZ"/>
        </a:p>
      </dgm:t>
    </dgm:pt>
    <dgm:pt modelId="{44C9CAB1-94A2-45C8-9891-8F8D173D531F}">
      <dgm:prSet/>
      <dgm:spPr/>
      <dgm:t>
        <a:bodyPr/>
        <a:lstStyle/>
        <a:p>
          <a:pPr rtl="0"/>
          <a:r>
            <a:rPr lang="cs-CZ" smtClean="0"/>
            <a:t>Pojmenuj hranol podle podstavy:</a:t>
          </a:r>
          <a:endParaRPr lang="cs-CZ"/>
        </a:p>
      </dgm:t>
    </dgm:pt>
    <dgm:pt modelId="{71C42899-6DE0-432C-9A4D-139C7270DD74}" type="parTrans" cxnId="{246ABB07-0AE1-4EE1-B022-F4BC8F50DB7C}">
      <dgm:prSet/>
      <dgm:spPr/>
      <dgm:t>
        <a:bodyPr/>
        <a:lstStyle/>
        <a:p>
          <a:endParaRPr lang="cs-CZ"/>
        </a:p>
      </dgm:t>
    </dgm:pt>
    <dgm:pt modelId="{8FB3746B-A5DE-437B-825B-07AEC324C85A}" type="sibTrans" cxnId="{246ABB07-0AE1-4EE1-B022-F4BC8F50DB7C}">
      <dgm:prSet/>
      <dgm:spPr/>
      <dgm:t>
        <a:bodyPr/>
        <a:lstStyle/>
        <a:p>
          <a:endParaRPr lang="cs-CZ"/>
        </a:p>
      </dgm:t>
    </dgm:pt>
    <dgm:pt modelId="{610EA8CE-8780-4EB5-80A1-16FFCECE864E}" type="pres">
      <dgm:prSet presAssocID="{030D131C-498E-4F0D-A004-6B3914C03DC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0FD12CC-6E82-44A5-8B2C-7D54280D8743}" type="pres">
      <dgm:prSet presAssocID="{44C9CAB1-94A2-45C8-9891-8F8D173D531F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46ABB07-0AE1-4EE1-B022-F4BC8F50DB7C}" srcId="{030D131C-498E-4F0D-A004-6B3914C03DC6}" destId="{44C9CAB1-94A2-45C8-9891-8F8D173D531F}" srcOrd="0" destOrd="0" parTransId="{71C42899-6DE0-432C-9A4D-139C7270DD74}" sibTransId="{8FB3746B-A5DE-437B-825B-07AEC324C85A}"/>
    <dgm:cxn modelId="{DFAA69F6-0ECC-4795-82CD-6B7B23E7A553}" type="presOf" srcId="{44C9CAB1-94A2-45C8-9891-8F8D173D531F}" destId="{50FD12CC-6E82-44A5-8B2C-7D54280D8743}" srcOrd="0" destOrd="0" presId="urn:microsoft.com/office/officeart/2005/8/layout/vList2"/>
    <dgm:cxn modelId="{DBFEAF6F-E445-4AB6-A513-4A70D2608264}" type="presOf" srcId="{030D131C-498E-4F0D-A004-6B3914C03DC6}" destId="{610EA8CE-8780-4EB5-80A1-16FFCECE864E}" srcOrd="0" destOrd="0" presId="urn:microsoft.com/office/officeart/2005/8/layout/vList2"/>
    <dgm:cxn modelId="{D3D22106-DECF-4A75-8B3A-DE3359EC7B89}" type="presParOf" srcId="{610EA8CE-8780-4EB5-80A1-16FFCECE864E}" destId="{50FD12CC-6E82-44A5-8B2C-7D54280D874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D55A4B-3752-45E8-99BF-48756130A0FF}">
      <dsp:nvSpPr>
        <dsp:cNvPr id="0" name=""/>
        <dsp:cNvSpPr/>
      </dsp:nvSpPr>
      <dsp:spPr>
        <a:xfrm>
          <a:off x="0" y="75317"/>
          <a:ext cx="5328591" cy="123552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dk2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Vrcholy značíme proti směru hodinových ručiček, </a:t>
          </a:r>
          <a:endParaRPr lang="cs-CZ" sz="3200" kern="1200" dirty="0"/>
        </a:p>
      </dsp:txBody>
      <dsp:txXfrm>
        <a:off x="60313" y="135630"/>
        <a:ext cx="5207965" cy="11148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D79750-A7E0-45FB-BB8D-27CB45CA970C}">
      <dsp:nvSpPr>
        <dsp:cNvPr id="0" name=""/>
        <dsp:cNvSpPr/>
      </dsp:nvSpPr>
      <dsp:spPr>
        <a:xfrm>
          <a:off x="0" y="33645"/>
          <a:ext cx="4248472" cy="135134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l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horní podstavu odlišujeme čárkou</a:t>
          </a:r>
          <a:endParaRPr lang="cs-CZ" sz="3500" kern="1200" dirty="0"/>
        </a:p>
      </dsp:txBody>
      <dsp:txXfrm>
        <a:off x="65967" y="99612"/>
        <a:ext cx="4116538" cy="12194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FD12CC-6E82-44A5-8B2C-7D54280D8743}">
      <dsp:nvSpPr>
        <dsp:cNvPr id="0" name=""/>
        <dsp:cNvSpPr/>
      </dsp:nvSpPr>
      <dsp:spPr>
        <a:xfrm>
          <a:off x="0" y="9633"/>
          <a:ext cx="8064896" cy="93600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4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smtClean="0"/>
            <a:t>Pojmenuj hranol podle podstavy:</a:t>
          </a:r>
          <a:endParaRPr lang="cs-CZ" sz="4000" kern="1200"/>
        </a:p>
      </dsp:txBody>
      <dsp:txXfrm>
        <a:off x="45692" y="55325"/>
        <a:ext cx="7973512" cy="8446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A99AE-3747-44C7-AC6F-951C3F44B05A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B49AC-EC0E-4389-A7B8-E1586018BF2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A99AE-3747-44C7-AC6F-951C3F44B05A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B49AC-EC0E-4389-A7B8-E1586018BF2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A99AE-3747-44C7-AC6F-951C3F44B05A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B49AC-EC0E-4389-A7B8-E1586018BF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A99AE-3747-44C7-AC6F-951C3F44B05A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B49AC-EC0E-4389-A7B8-E1586018BF2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A99AE-3747-44C7-AC6F-951C3F44B05A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B49AC-EC0E-4389-A7B8-E1586018BF2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A99AE-3747-44C7-AC6F-951C3F44B05A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B49AC-EC0E-4389-A7B8-E1586018BF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A99AE-3747-44C7-AC6F-951C3F44B05A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B49AC-EC0E-4389-A7B8-E1586018BF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A99AE-3747-44C7-AC6F-951C3F44B05A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B49AC-EC0E-4389-A7B8-E1586018BF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A99AE-3747-44C7-AC6F-951C3F44B05A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B49AC-EC0E-4389-A7B8-E1586018BF2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A99AE-3747-44C7-AC6F-951C3F44B05A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B49AC-EC0E-4389-A7B8-E1586018BF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A99AE-3747-44C7-AC6F-951C3F44B05A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B49AC-EC0E-4389-A7B8-E1586018BF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FAA99AE-3747-44C7-AC6F-951C3F44B05A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26B49AC-EC0E-4389-A7B8-E1586018BF2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57188" y="2571750"/>
            <a:ext cx="8358187" cy="378618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>
              <a:defRPr/>
            </a:pPr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/>
              <a:t>Mgr. </a:t>
            </a:r>
            <a:r>
              <a:rPr lang="cs-CZ" dirty="0" smtClean="0"/>
              <a:t>Irena </a:t>
            </a:r>
            <a:r>
              <a:rPr lang="cs-CZ" dirty="0" err="1" smtClean="0"/>
              <a:t>Nešněrová</a:t>
            </a:r>
            <a:endParaRPr lang="cs-CZ" dirty="0" smtClean="0"/>
          </a:p>
          <a:p>
            <a:pPr>
              <a:defRPr/>
            </a:pPr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říjen 2013</a:t>
            </a:r>
          </a:p>
          <a:p>
            <a:pPr>
              <a:defRPr/>
            </a:pPr>
            <a:r>
              <a:rPr lang="cs-CZ" b="1" dirty="0" smtClean="0"/>
              <a:t>Název </a:t>
            </a:r>
            <a:r>
              <a:rPr lang="cs-CZ" b="1" dirty="0"/>
              <a:t>:VY_42_INOVACE_4.2.1 </a:t>
            </a:r>
            <a:r>
              <a:rPr lang="cs-CZ" b="1" dirty="0" smtClean="0"/>
              <a:t>G_ 15</a:t>
            </a:r>
          </a:p>
          <a:p>
            <a:pPr>
              <a:defRPr/>
            </a:pPr>
            <a:r>
              <a:rPr lang="cs-CZ" b="1" dirty="0" smtClean="0"/>
              <a:t>Téma :Hranoly</a:t>
            </a:r>
          </a:p>
          <a:p>
            <a:pPr>
              <a:defRPr/>
            </a:pPr>
            <a:r>
              <a:rPr lang="cs-CZ" b="1" dirty="0" smtClean="0"/>
              <a:t>Ročník </a:t>
            </a:r>
            <a:r>
              <a:rPr lang="cs-CZ" b="1" dirty="0"/>
              <a:t>: </a:t>
            </a:r>
            <a:r>
              <a:rPr lang="cs-CZ" b="1" dirty="0" smtClean="0"/>
              <a:t>8.</a:t>
            </a:r>
          </a:p>
          <a:p>
            <a:pPr>
              <a:defRPr/>
            </a:pPr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5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" y="642938"/>
            <a:ext cx="7715250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45522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56084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r>
              <a:rPr lang="cs-CZ" sz="2400" dirty="0" smtClean="0"/>
              <a:t>Prezentace seznámí žáky s vlastnostmi a druhy hranolů.</a:t>
            </a:r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 Materiál byl určen pro interaktivní tabuli a slouží jako pomůcka k výkladu geometrie těles. </a:t>
            </a:r>
            <a:r>
              <a:rPr lang="cs-CZ" sz="2400" dirty="0" smtClean="0"/>
              <a:t>Pracovní list lze vyplnit i pomocí funkce pera. Lze jej rovněž použít tištěný na papíře. 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Cílová skupina: 8.ročník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81627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Hranoly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8519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764704"/>
            <a:ext cx="66247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Hranoly</a:t>
            </a:r>
            <a:endParaRPr lang="cs-CZ" sz="3200" dirty="0"/>
          </a:p>
        </p:txBody>
      </p:sp>
      <p:sp>
        <p:nvSpPr>
          <p:cNvPr id="3" name="Krychle 2"/>
          <p:cNvSpPr/>
          <p:nvPr/>
        </p:nvSpPr>
        <p:spPr>
          <a:xfrm>
            <a:off x="1619672" y="1916832"/>
            <a:ext cx="2304256" cy="3807713"/>
          </a:xfrm>
          <a:prstGeom prst="cub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2195736" y="1916832"/>
            <a:ext cx="0" cy="324036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2195736" y="5157192"/>
            <a:ext cx="1728192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1619672" y="5157192"/>
            <a:ext cx="576064" cy="567353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3203848" y="1349479"/>
            <a:ext cx="1728192" cy="52322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/>
              <a:t>p</a:t>
            </a:r>
            <a:r>
              <a:rPr lang="cs-CZ" sz="2800" dirty="0" smtClean="0"/>
              <a:t>odstava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35896" y="3356992"/>
            <a:ext cx="2520280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/>
              <a:t>b</a:t>
            </a:r>
            <a:r>
              <a:rPr lang="cs-CZ" sz="2800" dirty="0" smtClean="0"/>
              <a:t>oční stěna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19872" y="5858108"/>
            <a:ext cx="1296144" cy="52322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vrchol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18932" y="4328646"/>
            <a:ext cx="3096344" cy="52322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/>
              <a:t>b</a:t>
            </a:r>
            <a:r>
              <a:rPr lang="cs-CZ" sz="2800" dirty="0" smtClean="0"/>
              <a:t>oční hrana</a:t>
            </a:r>
            <a:endParaRPr lang="cs-CZ" sz="2800" dirty="0"/>
          </a:p>
        </p:txBody>
      </p:sp>
      <p:sp>
        <p:nvSpPr>
          <p:cNvPr id="14" name="Šipka dolů 13"/>
          <p:cNvSpPr/>
          <p:nvPr/>
        </p:nvSpPr>
        <p:spPr>
          <a:xfrm>
            <a:off x="2915816" y="1349479"/>
            <a:ext cx="144016" cy="85538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leva 14"/>
          <p:cNvSpPr/>
          <p:nvPr/>
        </p:nvSpPr>
        <p:spPr>
          <a:xfrm>
            <a:off x="3491880" y="3880212"/>
            <a:ext cx="864096" cy="13443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leva 15"/>
          <p:cNvSpPr/>
          <p:nvPr/>
        </p:nvSpPr>
        <p:spPr>
          <a:xfrm>
            <a:off x="3959932" y="4869160"/>
            <a:ext cx="972108" cy="1440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nahoru 16"/>
          <p:cNvSpPr/>
          <p:nvPr/>
        </p:nvSpPr>
        <p:spPr>
          <a:xfrm>
            <a:off x="3275856" y="5724545"/>
            <a:ext cx="144016" cy="656783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3206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8" grpId="0" animBg="1"/>
      <p:bldP spid="10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764704"/>
            <a:ext cx="66247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Hranoly</a:t>
            </a:r>
            <a:endParaRPr lang="cs-CZ" sz="3200" dirty="0"/>
          </a:p>
        </p:txBody>
      </p:sp>
      <p:sp>
        <p:nvSpPr>
          <p:cNvPr id="3" name="Krychle 2"/>
          <p:cNvSpPr/>
          <p:nvPr/>
        </p:nvSpPr>
        <p:spPr>
          <a:xfrm>
            <a:off x="1619672" y="1916832"/>
            <a:ext cx="2304256" cy="3807713"/>
          </a:xfrm>
          <a:prstGeom prst="cub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2195736" y="1916832"/>
            <a:ext cx="0" cy="324036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2195736" y="5157192"/>
            <a:ext cx="1728192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1619672" y="5157192"/>
            <a:ext cx="576064" cy="567353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355976" y="1556792"/>
            <a:ext cx="46085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Dvě podstavy jsou rovnoběžné a shodné.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55976" y="3795016"/>
            <a:ext cx="46085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Boční stěny jsou kolmé k podstavám.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43029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764704"/>
            <a:ext cx="66247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Hranoly</a:t>
            </a:r>
            <a:endParaRPr lang="cs-CZ" sz="3200" dirty="0"/>
          </a:p>
        </p:txBody>
      </p:sp>
      <p:sp>
        <p:nvSpPr>
          <p:cNvPr id="3" name="Krychle 2"/>
          <p:cNvSpPr/>
          <p:nvPr/>
        </p:nvSpPr>
        <p:spPr>
          <a:xfrm>
            <a:off x="1619672" y="1916832"/>
            <a:ext cx="2304256" cy="3807713"/>
          </a:xfrm>
          <a:prstGeom prst="cub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2195736" y="1916832"/>
            <a:ext cx="0" cy="324036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2195736" y="5157192"/>
            <a:ext cx="1728192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1619672" y="5157192"/>
            <a:ext cx="576064" cy="567353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1043608" y="1700808"/>
            <a:ext cx="367240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</a:t>
            </a:r>
            <a:r>
              <a:rPr lang="cs-CZ" sz="2800" dirty="0" smtClean="0"/>
              <a:t>   D´                 C´</a:t>
            </a:r>
          </a:p>
          <a:p>
            <a:endParaRPr lang="cs-CZ" sz="2800" dirty="0"/>
          </a:p>
          <a:p>
            <a:r>
              <a:rPr lang="cs-CZ" sz="2800" dirty="0" smtClean="0"/>
              <a:t>A´                  B´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dirty="0" smtClean="0"/>
              <a:t>            </a:t>
            </a:r>
            <a:r>
              <a:rPr lang="cs-CZ" sz="2800" dirty="0" smtClean="0"/>
              <a:t>D                 C</a:t>
            </a:r>
          </a:p>
          <a:p>
            <a:endParaRPr lang="cs-CZ" sz="2800" dirty="0"/>
          </a:p>
          <a:p>
            <a:r>
              <a:rPr lang="cs-CZ" sz="2800" dirty="0" smtClean="0"/>
              <a:t>  A                  B</a:t>
            </a:r>
            <a:endParaRPr lang="cs-CZ" sz="2800" dirty="0"/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481104105"/>
              </p:ext>
            </p:extLst>
          </p:nvPr>
        </p:nvGraphicFramePr>
        <p:xfrm>
          <a:off x="3419872" y="332656"/>
          <a:ext cx="5328592" cy="13861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4" name="Diagram 13"/>
          <p:cNvGraphicFramePr/>
          <p:nvPr>
            <p:extLst>
              <p:ext uri="{D42A27DB-BD31-4B8C-83A1-F6EECF244321}">
                <p14:modId xmlns:p14="http://schemas.microsoft.com/office/powerpoint/2010/main" val="1215336820"/>
              </p:ext>
            </p:extLst>
          </p:nvPr>
        </p:nvGraphicFramePr>
        <p:xfrm>
          <a:off x="4572000" y="3526815"/>
          <a:ext cx="4248472" cy="13849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163206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AsOne/>
      </p:bldGraphic>
      <p:bldGraphic spid="14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Irena\Desktop\tělesa\petiboky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88640"/>
            <a:ext cx="2735561" cy="3962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Irena\Desktop\tělesa\trojboky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2974700" cy="5229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764704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Trojboký hranol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55189" y="4151192"/>
            <a:ext cx="4608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Pětiboký pravidelný hranol</a:t>
            </a:r>
            <a:endParaRPr lang="cs-CZ" sz="28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2375756" y="5301208"/>
            <a:ext cx="1188132" cy="955268"/>
          </a:xfrm>
          <a:prstGeom prst="triangl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95536" y="5777881"/>
            <a:ext cx="19802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podstava:</a:t>
            </a:r>
            <a:endParaRPr lang="cs-CZ" sz="2800" dirty="0"/>
          </a:p>
        </p:txBody>
      </p:sp>
      <p:sp>
        <p:nvSpPr>
          <p:cNvPr id="6" name="Pravidelný pětiúhelník 5"/>
          <p:cNvSpPr/>
          <p:nvPr/>
        </p:nvSpPr>
        <p:spPr>
          <a:xfrm>
            <a:off x="6659445" y="5085183"/>
            <a:ext cx="1008899" cy="954308"/>
          </a:xfrm>
          <a:prstGeom prst="pentagon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355189" y="5301208"/>
            <a:ext cx="18729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p</a:t>
            </a:r>
            <a:r>
              <a:rPr lang="cs-CZ" sz="2800" dirty="0" smtClean="0"/>
              <a:t>odstava: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6634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Irena\Desktop\tělesa\sestiboky.wmf"/>
          <p:cNvPicPr>
            <a:picLocks noChangeAspect="1" noChangeArrowheads="1"/>
          </p:cNvPicPr>
          <p:nvPr/>
        </p:nvPicPr>
        <p:blipFill rotWithShape="1"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63" t="8156" r="15925" b="7232"/>
          <a:stretch/>
        </p:blipFill>
        <p:spPr bwMode="auto">
          <a:xfrm>
            <a:off x="5940152" y="836712"/>
            <a:ext cx="2279013" cy="3304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Irena\Desktop\tělesa\sedmiboky.wmf"/>
          <p:cNvPicPr>
            <a:picLocks noChangeAspect="1" noChangeArrowheads="1"/>
          </p:cNvPicPr>
          <p:nvPr/>
        </p:nvPicPr>
        <p:blipFill rotWithShape="1"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83" r="2804"/>
          <a:stretch/>
        </p:blipFill>
        <p:spPr bwMode="auto">
          <a:xfrm>
            <a:off x="107504" y="2488777"/>
            <a:ext cx="2622198" cy="4202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764704"/>
            <a:ext cx="43204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Sedmiboký pravidelný hranol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5612" y="4678854"/>
            <a:ext cx="43188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Šestiboký pravidelný hranol</a:t>
            </a:r>
            <a:endParaRPr lang="cs-CZ" sz="2800" dirty="0"/>
          </a:p>
        </p:txBody>
      </p:sp>
      <p:sp>
        <p:nvSpPr>
          <p:cNvPr id="2" name="Sedmiúhelník 1"/>
          <p:cNvSpPr/>
          <p:nvPr/>
        </p:nvSpPr>
        <p:spPr>
          <a:xfrm>
            <a:off x="3203848" y="1556792"/>
            <a:ext cx="1080120" cy="1080120"/>
          </a:xfrm>
          <a:prstGeom prst="heptagon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Šestiúhelník 2"/>
          <p:cNvSpPr/>
          <p:nvPr/>
        </p:nvSpPr>
        <p:spPr>
          <a:xfrm>
            <a:off x="6948264" y="5445223"/>
            <a:ext cx="1476000" cy="1257723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27584" y="1844824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p</a:t>
            </a:r>
            <a:r>
              <a:rPr lang="cs-CZ" sz="2800" dirty="0" smtClean="0"/>
              <a:t>odstava: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3968" y="6068491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p</a:t>
            </a:r>
            <a:r>
              <a:rPr lang="cs-CZ" sz="2800" dirty="0" smtClean="0"/>
              <a:t>odstava: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57212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Irena\Desktop\tělesa\osmiboky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703" y="0"/>
            <a:ext cx="363828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87624" y="548680"/>
            <a:ext cx="50405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Osmiboký pravidelný hranol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16016" y="2852936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p</a:t>
            </a:r>
            <a:r>
              <a:rPr lang="cs-CZ" sz="2800" dirty="0" smtClean="0"/>
              <a:t>odstava:</a:t>
            </a:r>
            <a:endParaRPr lang="cs-CZ" sz="2800" dirty="0"/>
          </a:p>
        </p:txBody>
      </p:sp>
      <p:sp>
        <p:nvSpPr>
          <p:cNvPr id="4" name="Osmiúhelník 3"/>
          <p:cNvSpPr/>
          <p:nvPr/>
        </p:nvSpPr>
        <p:spPr>
          <a:xfrm>
            <a:off x="5292080" y="3933056"/>
            <a:ext cx="1944216" cy="1800200"/>
          </a:xfrm>
          <a:prstGeom prst="octagon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9776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019734392"/>
              </p:ext>
            </p:extLst>
          </p:nvPr>
        </p:nvGraphicFramePr>
        <p:xfrm>
          <a:off x="611560" y="260648"/>
          <a:ext cx="8064896" cy="9552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ovnoramenný trojúhelník 3"/>
          <p:cNvSpPr/>
          <p:nvPr/>
        </p:nvSpPr>
        <p:spPr>
          <a:xfrm>
            <a:off x="575556" y="5194574"/>
            <a:ext cx="1224136" cy="923208"/>
          </a:xfrm>
          <a:prstGeom prst="triangle">
            <a:avLst>
              <a:gd name="adj" fmla="val 48885"/>
            </a:avLst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Lichoběžník 4"/>
          <p:cNvSpPr/>
          <p:nvPr/>
        </p:nvSpPr>
        <p:spPr>
          <a:xfrm>
            <a:off x="3527884" y="3380063"/>
            <a:ext cx="1440160" cy="648072"/>
          </a:xfrm>
          <a:prstGeom prst="trapezoid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čtverec 5"/>
          <p:cNvSpPr/>
          <p:nvPr/>
        </p:nvSpPr>
        <p:spPr>
          <a:xfrm>
            <a:off x="4247964" y="5348287"/>
            <a:ext cx="792088" cy="792088"/>
          </a:xfrm>
          <a:prstGeom prst="diamon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edmiúhelník 6"/>
          <p:cNvSpPr/>
          <p:nvPr/>
        </p:nvSpPr>
        <p:spPr>
          <a:xfrm>
            <a:off x="6815680" y="1430778"/>
            <a:ext cx="936104" cy="1404156"/>
          </a:xfrm>
          <a:prstGeom prst="heptag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idelný pětiúhelník 7"/>
          <p:cNvSpPr/>
          <p:nvPr/>
        </p:nvSpPr>
        <p:spPr>
          <a:xfrm>
            <a:off x="611560" y="1844824"/>
            <a:ext cx="576064" cy="576064"/>
          </a:xfrm>
          <a:prstGeom prst="pentagon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var L 8"/>
          <p:cNvSpPr/>
          <p:nvPr/>
        </p:nvSpPr>
        <p:spPr>
          <a:xfrm>
            <a:off x="7224326" y="5157192"/>
            <a:ext cx="648072" cy="1080120"/>
          </a:xfrm>
          <a:prstGeom prst="corner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Desetiúhelník 9"/>
          <p:cNvSpPr/>
          <p:nvPr/>
        </p:nvSpPr>
        <p:spPr>
          <a:xfrm>
            <a:off x="575556" y="3571489"/>
            <a:ext cx="900100" cy="792088"/>
          </a:xfrm>
          <a:prstGeom prst="decagon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osoúhelník 10"/>
          <p:cNvSpPr/>
          <p:nvPr/>
        </p:nvSpPr>
        <p:spPr>
          <a:xfrm>
            <a:off x="3229456" y="1844824"/>
            <a:ext cx="1728192" cy="504056"/>
          </a:xfrm>
          <a:prstGeom prst="parallelogram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ravoúhlý trojúhelník 11"/>
          <p:cNvSpPr/>
          <p:nvPr/>
        </p:nvSpPr>
        <p:spPr>
          <a:xfrm>
            <a:off x="6815680" y="3571489"/>
            <a:ext cx="1284712" cy="649599"/>
          </a:xfrm>
          <a:prstGeom prst="rtTriangle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251520" y="2549066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ravidelný		čtyřboký 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ětiboký						sedmiboký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20" y="4363577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pravidelný		    čtyřboký			trojboký </a:t>
            </a:r>
          </a:p>
          <a:p>
            <a:r>
              <a:rPr lang="cs-CZ" sz="2400" dirty="0" smtClean="0"/>
              <a:t>desetiboký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1520" y="6237312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pravidelný trojboký      pravidelný čtyřboký        šestiboký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49851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052736"/>
            <a:ext cx="64807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Ilustrace  :www.office.microsoft.com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archiv </a:t>
            </a:r>
            <a:r>
              <a:rPr lang="cs-CZ" sz="2800" dirty="0" smtClean="0"/>
              <a:t>autora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46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71</TotalTime>
  <Words>179</Words>
  <Application>Microsoft Office PowerPoint</Application>
  <PresentationFormat>Předvádění na obrazovce (4:3)</PresentationFormat>
  <Paragraphs>53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Hranoly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</dc:creator>
  <cp:lastModifiedBy>Irena</cp:lastModifiedBy>
  <cp:revision>10</cp:revision>
  <dcterms:created xsi:type="dcterms:W3CDTF">2013-10-09T07:08:55Z</dcterms:created>
  <dcterms:modified xsi:type="dcterms:W3CDTF">2013-11-13T06:38:11Z</dcterms:modified>
</cp:coreProperties>
</file>