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64" r:id="rId3"/>
    <p:sldId id="265" r:id="rId4"/>
    <p:sldId id="256" r:id="rId5"/>
    <p:sldId id="258" r:id="rId6"/>
    <p:sldId id="257" r:id="rId7"/>
    <p:sldId id="259" r:id="rId8"/>
    <p:sldId id="261" r:id="rId9"/>
    <p:sldId id="260" r:id="rId10"/>
    <p:sldId id="262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 horzBarState="maximized">
    <p:restoredLeft sz="15588" autoAdjust="0"/>
    <p:restoredTop sz="94671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C58EEB-9B29-4F0C-8330-48E36424A78D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cs-CZ"/>
        </a:p>
      </dgm:t>
    </dgm:pt>
    <dgm:pt modelId="{990D2168-0D84-46E8-ACB0-589EFBC8F63C}">
      <dgm:prSet/>
      <dgm:spPr/>
      <dgm:t>
        <a:bodyPr/>
        <a:lstStyle/>
        <a:p>
          <a:pPr rtl="0"/>
          <a:r>
            <a:rPr lang="cs-CZ" dirty="0" smtClean="0"/>
            <a:t>Holandský matematik </a:t>
          </a:r>
          <a:r>
            <a:rPr lang="cs-CZ" dirty="0" err="1" smtClean="0"/>
            <a:t>Ludolph</a:t>
          </a:r>
          <a:r>
            <a:rPr lang="cs-CZ" dirty="0" smtClean="0"/>
            <a:t> van </a:t>
          </a:r>
          <a:r>
            <a:rPr lang="cs-CZ" dirty="0" err="1" smtClean="0"/>
            <a:t>Ceulen</a:t>
          </a:r>
          <a:r>
            <a:rPr lang="cs-CZ" dirty="0" smtClean="0"/>
            <a:t> se narodil 28. ledna 1540 v </a:t>
          </a:r>
          <a:r>
            <a:rPr lang="cs-CZ" dirty="0" err="1" smtClean="0"/>
            <a:t>Hildesheimu</a:t>
          </a:r>
          <a:r>
            <a:rPr lang="cs-CZ" dirty="0" smtClean="0"/>
            <a:t> v Německu. Vyučoval šerm a učil na technické škole aritmetiku a vojenské stavitelství. Proslul svým výpočtem </a:t>
          </a:r>
          <a:r>
            <a:rPr lang="el-GR" dirty="0" smtClean="0"/>
            <a:t>π, </a:t>
          </a:r>
          <a:r>
            <a:rPr lang="cs-CZ" dirty="0" smtClean="0"/>
            <a:t>které spočítal na 35 desetinných míst. Využil k tomu mnohoúhelník o 262 stranách. Strávil nad tím většinu svého života a svůj výsledek má vyrytý na náhrobním kameni. </a:t>
          </a:r>
          <a:endParaRPr lang="cs-CZ" dirty="0"/>
        </a:p>
      </dgm:t>
    </dgm:pt>
    <dgm:pt modelId="{ADCFD418-5EE6-4044-B4EE-BCAD368EFDB7}" type="parTrans" cxnId="{99294E4D-F5D9-4CD6-90E3-1D349645D12A}">
      <dgm:prSet/>
      <dgm:spPr/>
      <dgm:t>
        <a:bodyPr/>
        <a:lstStyle/>
        <a:p>
          <a:endParaRPr lang="cs-CZ"/>
        </a:p>
      </dgm:t>
    </dgm:pt>
    <dgm:pt modelId="{A9012570-8CC2-4569-80CD-E20E0DC45E10}" type="sibTrans" cxnId="{99294E4D-F5D9-4CD6-90E3-1D349645D12A}">
      <dgm:prSet/>
      <dgm:spPr/>
      <dgm:t>
        <a:bodyPr/>
        <a:lstStyle/>
        <a:p>
          <a:endParaRPr lang="cs-CZ"/>
        </a:p>
      </dgm:t>
    </dgm:pt>
    <dgm:pt modelId="{947398CD-1FF6-41B5-864F-712F4CE38F0A}" type="pres">
      <dgm:prSet presAssocID="{3EC58EEB-9B29-4F0C-8330-48E36424A78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E72285-362C-4340-8A34-099DC8F88BF0}" type="pres">
      <dgm:prSet presAssocID="{990D2168-0D84-46E8-ACB0-589EFBC8F63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294E4D-F5D9-4CD6-90E3-1D349645D12A}" srcId="{3EC58EEB-9B29-4F0C-8330-48E36424A78D}" destId="{990D2168-0D84-46E8-ACB0-589EFBC8F63C}" srcOrd="0" destOrd="0" parTransId="{ADCFD418-5EE6-4044-B4EE-BCAD368EFDB7}" sibTransId="{A9012570-8CC2-4569-80CD-E20E0DC45E10}"/>
    <dgm:cxn modelId="{F07C9A3C-DB38-4C5E-B133-DBA1530C425B}" type="presOf" srcId="{990D2168-0D84-46E8-ACB0-589EFBC8F63C}" destId="{8DE72285-362C-4340-8A34-099DC8F88BF0}" srcOrd="0" destOrd="0" presId="urn:microsoft.com/office/officeart/2005/8/layout/vList2"/>
    <dgm:cxn modelId="{86070502-AD87-432D-A50D-C53DCA27EE00}" type="presOf" srcId="{3EC58EEB-9B29-4F0C-8330-48E36424A78D}" destId="{947398CD-1FF6-41B5-864F-712F4CE38F0A}" srcOrd="0" destOrd="0" presId="urn:microsoft.com/office/officeart/2005/8/layout/vList2"/>
    <dgm:cxn modelId="{9027DBBB-3612-4B5C-B55B-0F2E8413B4E1}" type="presParOf" srcId="{947398CD-1FF6-41B5-864F-712F4CE38F0A}" destId="{8DE72285-362C-4340-8A34-099DC8F88BF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6B6C07-DC60-499B-BE74-A784E8386C1A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A363736D-9F2A-4C96-AB95-6ECEF60C640F}">
      <dgm:prSet/>
      <dgm:spPr/>
      <dgm:t>
        <a:bodyPr/>
        <a:lstStyle/>
        <a:p>
          <a:pPr rtl="0"/>
          <a:r>
            <a:rPr lang="cs-CZ" dirty="0" smtClean="0"/>
            <a:t>Ludolfovo číslo:</a:t>
          </a:r>
          <a:endParaRPr lang="cs-CZ" dirty="0"/>
        </a:p>
      </dgm:t>
    </dgm:pt>
    <dgm:pt modelId="{5E57BA3A-83A2-453D-8731-67F2A2504024}" type="parTrans" cxnId="{EC9465F1-6F99-40F8-A71E-E397277582E9}">
      <dgm:prSet/>
      <dgm:spPr/>
      <dgm:t>
        <a:bodyPr/>
        <a:lstStyle/>
        <a:p>
          <a:endParaRPr lang="cs-CZ"/>
        </a:p>
      </dgm:t>
    </dgm:pt>
    <dgm:pt modelId="{7B60E8CA-1C58-43BF-B68E-F9201C0BCC11}" type="sibTrans" cxnId="{EC9465F1-6F99-40F8-A71E-E397277582E9}">
      <dgm:prSet/>
      <dgm:spPr/>
      <dgm:t>
        <a:bodyPr/>
        <a:lstStyle/>
        <a:p>
          <a:endParaRPr lang="cs-CZ"/>
        </a:p>
      </dgm:t>
    </dgm:pt>
    <dgm:pt modelId="{2C35E3B2-B5F8-4782-ABC0-5FBDC60C9282}">
      <dgm:prSet/>
      <dgm:spPr/>
      <dgm:t>
        <a:bodyPr/>
        <a:lstStyle/>
        <a:p>
          <a:pPr rtl="0"/>
          <a:r>
            <a:rPr lang="cs-CZ" dirty="0" smtClean="0"/>
            <a:t> = 3,14</a:t>
          </a:r>
          <a:endParaRPr lang="cs-CZ" dirty="0"/>
        </a:p>
      </dgm:t>
    </dgm:pt>
    <dgm:pt modelId="{68CC5F17-2FC8-45B2-830B-DB5B53FD22D5}" type="parTrans" cxnId="{A899DB0F-02C0-4352-AD3F-FA2FD167EED8}">
      <dgm:prSet/>
      <dgm:spPr/>
      <dgm:t>
        <a:bodyPr/>
        <a:lstStyle/>
        <a:p>
          <a:endParaRPr lang="cs-CZ"/>
        </a:p>
      </dgm:t>
    </dgm:pt>
    <dgm:pt modelId="{38DEA834-5EEE-4321-832F-7EA4396387D3}" type="sibTrans" cxnId="{A899DB0F-02C0-4352-AD3F-FA2FD167EED8}">
      <dgm:prSet/>
      <dgm:spPr/>
      <dgm:t>
        <a:bodyPr/>
        <a:lstStyle/>
        <a:p>
          <a:endParaRPr lang="cs-CZ"/>
        </a:p>
      </dgm:t>
    </dgm:pt>
    <dgm:pt modelId="{92A3753D-BB9A-4A69-AC1F-B3C0E4418455}" type="pres">
      <dgm:prSet presAssocID="{8F6B6C07-DC60-499B-BE74-A784E8386C1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F5988E-AD01-43E5-B241-1ADD903BD3BA}" type="pres">
      <dgm:prSet presAssocID="{A363736D-9F2A-4C96-AB95-6ECEF60C640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CBEBCD-4E86-4AF9-AC98-93B13C146E7F}" type="pres">
      <dgm:prSet presAssocID="{7B60E8CA-1C58-43BF-B68E-F9201C0BCC11}" presName="spacer" presStyleCnt="0"/>
      <dgm:spPr/>
      <dgm:t>
        <a:bodyPr/>
        <a:lstStyle/>
        <a:p>
          <a:endParaRPr lang="cs-CZ"/>
        </a:p>
      </dgm:t>
    </dgm:pt>
    <dgm:pt modelId="{8A07E5F3-58E0-4C73-8C2D-64090DE1203D}" type="pres">
      <dgm:prSet presAssocID="{2C35E3B2-B5F8-4782-ABC0-5FBDC60C928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99DB0F-02C0-4352-AD3F-FA2FD167EED8}" srcId="{8F6B6C07-DC60-499B-BE74-A784E8386C1A}" destId="{2C35E3B2-B5F8-4782-ABC0-5FBDC60C9282}" srcOrd="1" destOrd="0" parTransId="{68CC5F17-2FC8-45B2-830B-DB5B53FD22D5}" sibTransId="{38DEA834-5EEE-4321-832F-7EA4396387D3}"/>
    <dgm:cxn modelId="{EC9465F1-6F99-40F8-A71E-E397277582E9}" srcId="{8F6B6C07-DC60-499B-BE74-A784E8386C1A}" destId="{A363736D-9F2A-4C96-AB95-6ECEF60C640F}" srcOrd="0" destOrd="0" parTransId="{5E57BA3A-83A2-453D-8731-67F2A2504024}" sibTransId="{7B60E8CA-1C58-43BF-B68E-F9201C0BCC11}"/>
    <dgm:cxn modelId="{8F0A69FB-346A-4737-96CC-BBC3F1235A0B}" type="presOf" srcId="{A363736D-9F2A-4C96-AB95-6ECEF60C640F}" destId="{69F5988E-AD01-43E5-B241-1ADD903BD3BA}" srcOrd="0" destOrd="0" presId="urn:microsoft.com/office/officeart/2005/8/layout/vList2"/>
    <dgm:cxn modelId="{AE4E2E75-BA8A-47E7-8C3A-7B187240B23D}" type="presOf" srcId="{8F6B6C07-DC60-499B-BE74-A784E8386C1A}" destId="{92A3753D-BB9A-4A69-AC1F-B3C0E4418455}" srcOrd="0" destOrd="0" presId="urn:microsoft.com/office/officeart/2005/8/layout/vList2"/>
    <dgm:cxn modelId="{D144C27B-93A5-4993-B5CC-B9CA743A6C52}" type="presOf" srcId="{2C35E3B2-B5F8-4782-ABC0-5FBDC60C9282}" destId="{8A07E5F3-58E0-4C73-8C2D-64090DE1203D}" srcOrd="0" destOrd="0" presId="urn:microsoft.com/office/officeart/2005/8/layout/vList2"/>
    <dgm:cxn modelId="{28E85A59-8F43-4CBA-ADCB-30734C6C36C3}" type="presParOf" srcId="{92A3753D-BB9A-4A69-AC1F-B3C0E4418455}" destId="{69F5988E-AD01-43E5-B241-1ADD903BD3BA}" srcOrd="0" destOrd="0" presId="urn:microsoft.com/office/officeart/2005/8/layout/vList2"/>
    <dgm:cxn modelId="{05739E82-0F81-4D31-A12E-C78AD5B0042D}" type="presParOf" srcId="{92A3753D-BB9A-4A69-AC1F-B3C0E4418455}" destId="{86CBEBCD-4E86-4AF9-AC98-93B13C146E7F}" srcOrd="1" destOrd="0" presId="urn:microsoft.com/office/officeart/2005/8/layout/vList2"/>
    <dgm:cxn modelId="{F7929213-41D8-4C18-9A75-FE146784660D}" type="presParOf" srcId="{92A3753D-BB9A-4A69-AC1F-B3C0E4418455}" destId="{8A07E5F3-58E0-4C73-8C2D-64090DE1203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E0C744-AC64-4815-8C48-4C532718D0E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2F56CBD-1D2B-4AD3-A8D6-F6DCF3611032}">
      <dgm:prSet/>
      <dgm:spPr/>
      <dgm:t>
        <a:bodyPr/>
        <a:lstStyle/>
        <a:p>
          <a:pPr rtl="0"/>
          <a:r>
            <a:rPr lang="cs-CZ" smtClean="0"/>
            <a:t>Délka kružnice</a:t>
          </a:r>
          <a:endParaRPr lang="cs-CZ"/>
        </a:p>
      </dgm:t>
    </dgm:pt>
    <dgm:pt modelId="{73A72135-85A7-46FC-B024-65AB00B8F2D6}" type="parTrans" cxnId="{2595FE7C-7A97-43F6-9B83-508B5FF9AAD2}">
      <dgm:prSet/>
      <dgm:spPr/>
      <dgm:t>
        <a:bodyPr/>
        <a:lstStyle/>
        <a:p>
          <a:endParaRPr lang="cs-CZ"/>
        </a:p>
      </dgm:t>
    </dgm:pt>
    <dgm:pt modelId="{9962986D-A754-4437-AD57-0678FFEE3448}" type="sibTrans" cxnId="{2595FE7C-7A97-43F6-9B83-508B5FF9AAD2}">
      <dgm:prSet/>
      <dgm:spPr/>
      <dgm:t>
        <a:bodyPr/>
        <a:lstStyle/>
        <a:p>
          <a:endParaRPr lang="cs-CZ"/>
        </a:p>
      </dgm:t>
    </dgm:pt>
    <dgm:pt modelId="{F4BE884C-9AB1-4DD3-8561-272DE1A35519}" type="pres">
      <dgm:prSet presAssocID="{F9E0C744-AC64-4815-8C48-4C532718D0E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7B3DCC-32F2-4307-BF6C-2A7955608E27}" type="pres">
      <dgm:prSet presAssocID="{62F56CBD-1D2B-4AD3-A8D6-F6DCF361103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5CC00F-1B37-48C5-9828-F06F7F79F455}" type="presOf" srcId="{62F56CBD-1D2B-4AD3-A8D6-F6DCF3611032}" destId="{057B3DCC-32F2-4307-BF6C-2A7955608E27}" srcOrd="0" destOrd="0" presId="urn:microsoft.com/office/officeart/2005/8/layout/vList2"/>
    <dgm:cxn modelId="{2595FE7C-7A97-43F6-9B83-508B5FF9AAD2}" srcId="{F9E0C744-AC64-4815-8C48-4C532718D0E9}" destId="{62F56CBD-1D2B-4AD3-A8D6-F6DCF3611032}" srcOrd="0" destOrd="0" parTransId="{73A72135-85A7-46FC-B024-65AB00B8F2D6}" sibTransId="{9962986D-A754-4437-AD57-0678FFEE3448}"/>
    <dgm:cxn modelId="{A4575E28-7A07-4FBE-8792-5E4489F41B83}" type="presOf" srcId="{F9E0C744-AC64-4815-8C48-4C532718D0E9}" destId="{F4BE884C-9AB1-4DD3-8561-272DE1A35519}" srcOrd="0" destOrd="0" presId="urn:microsoft.com/office/officeart/2005/8/layout/vList2"/>
    <dgm:cxn modelId="{B1EE7DF7-04E4-4304-BEA9-92BD99ABF618}" type="presParOf" srcId="{F4BE884C-9AB1-4DD3-8561-272DE1A35519}" destId="{057B3DCC-32F2-4307-BF6C-2A7955608E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638828-8CBA-4D13-BA6F-4A5AE166E8E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705901-32B6-4D06-9C9E-74F65341F367}">
      <dgm:prSet/>
      <dgm:spPr/>
      <dgm:t>
        <a:bodyPr/>
        <a:lstStyle/>
        <a:p>
          <a:pPr rtl="0"/>
          <a:r>
            <a:rPr lang="cs-CZ" dirty="0" smtClean="0"/>
            <a:t>O = 2 .  . r</a:t>
          </a:r>
          <a:endParaRPr lang="cs-CZ" dirty="0"/>
        </a:p>
      </dgm:t>
    </dgm:pt>
    <dgm:pt modelId="{A48B5700-44E2-4BC6-A08A-D8EB7A87C981}" type="parTrans" cxnId="{6627745E-2441-41F8-ABFE-8E11E0BD0C0C}">
      <dgm:prSet/>
      <dgm:spPr/>
      <dgm:t>
        <a:bodyPr/>
        <a:lstStyle/>
        <a:p>
          <a:endParaRPr lang="cs-CZ"/>
        </a:p>
      </dgm:t>
    </dgm:pt>
    <dgm:pt modelId="{450ADBEF-A548-4AD2-B7B7-8D3AD6EFCFF9}" type="sibTrans" cxnId="{6627745E-2441-41F8-ABFE-8E11E0BD0C0C}">
      <dgm:prSet/>
      <dgm:spPr/>
      <dgm:t>
        <a:bodyPr/>
        <a:lstStyle/>
        <a:p>
          <a:endParaRPr lang="cs-CZ"/>
        </a:p>
      </dgm:t>
    </dgm:pt>
    <dgm:pt modelId="{DAE6C2A1-979B-4281-B22A-97F635B3E158}" type="pres">
      <dgm:prSet presAssocID="{C8638828-8CBA-4D13-BA6F-4A5AE166E8E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06D4DE-86A2-48CF-BD0C-6F25F60DE364}" type="pres">
      <dgm:prSet presAssocID="{E3705901-32B6-4D06-9C9E-74F65341F367}" presName="parentText" presStyleLbl="node1" presStyleIdx="0" presStyleCnt="1" custLinFactX="69231" custLinFactY="-205915" custLinFactNeighborX="100000" custLinFactNeighborY="-3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80D071-DEAF-458D-B25C-2C7960A5C248}" type="presOf" srcId="{E3705901-32B6-4D06-9C9E-74F65341F367}" destId="{6B06D4DE-86A2-48CF-BD0C-6F25F60DE364}" srcOrd="0" destOrd="0" presId="urn:microsoft.com/office/officeart/2005/8/layout/vList2"/>
    <dgm:cxn modelId="{6627745E-2441-41F8-ABFE-8E11E0BD0C0C}" srcId="{C8638828-8CBA-4D13-BA6F-4A5AE166E8E5}" destId="{E3705901-32B6-4D06-9C9E-74F65341F367}" srcOrd="0" destOrd="0" parTransId="{A48B5700-44E2-4BC6-A08A-D8EB7A87C981}" sibTransId="{450ADBEF-A548-4AD2-B7B7-8D3AD6EFCFF9}"/>
    <dgm:cxn modelId="{E45A9458-C7B3-4FAA-A5C9-9987FCA91A0F}" type="presOf" srcId="{C8638828-8CBA-4D13-BA6F-4A5AE166E8E5}" destId="{DAE6C2A1-979B-4281-B22A-97F635B3E158}" srcOrd="0" destOrd="0" presId="urn:microsoft.com/office/officeart/2005/8/layout/vList2"/>
    <dgm:cxn modelId="{AC50316B-2930-47B8-B8D2-81D21A2243B7}" type="presParOf" srcId="{DAE6C2A1-979B-4281-B22A-97F635B3E158}" destId="{6B06D4DE-86A2-48CF-BD0C-6F25F60DE36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7CC9ADB-48BE-4EEF-9237-49E98743CE8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4B9BAE-15F3-4919-835E-33252C5BA4CE}">
      <dgm:prSet/>
      <dgm:spPr/>
      <dgm:t>
        <a:bodyPr/>
        <a:lstStyle/>
        <a:p>
          <a:pPr rtl="0"/>
          <a:r>
            <a:rPr lang="cs-CZ" dirty="0" smtClean="0"/>
            <a:t>O =  . d</a:t>
          </a:r>
          <a:endParaRPr lang="cs-CZ" dirty="0"/>
        </a:p>
      </dgm:t>
    </dgm:pt>
    <dgm:pt modelId="{44728B8A-B328-45CC-A16A-DF1351560862}" type="parTrans" cxnId="{EC9E2138-1112-4679-87C3-2C9C0AB1DBAD}">
      <dgm:prSet/>
      <dgm:spPr/>
      <dgm:t>
        <a:bodyPr/>
        <a:lstStyle/>
        <a:p>
          <a:endParaRPr lang="cs-CZ"/>
        </a:p>
      </dgm:t>
    </dgm:pt>
    <dgm:pt modelId="{D0A1F051-5900-4CC5-899F-14C92DA7ED17}" type="sibTrans" cxnId="{EC9E2138-1112-4679-87C3-2C9C0AB1DBAD}">
      <dgm:prSet/>
      <dgm:spPr/>
      <dgm:t>
        <a:bodyPr/>
        <a:lstStyle/>
        <a:p>
          <a:endParaRPr lang="cs-CZ"/>
        </a:p>
      </dgm:t>
    </dgm:pt>
    <dgm:pt modelId="{73A9B466-D4CF-4941-842B-D044BAD1BBC7}" type="pres">
      <dgm:prSet presAssocID="{07CC9ADB-48BE-4EEF-9237-49E98743CE8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FE00F5-05DF-40D0-9F50-E033A2177193}" type="pres">
      <dgm:prSet presAssocID="{114B9BAE-15F3-4919-835E-33252C5BA4CE}" presName="parentText" presStyleLbl="node1" presStyleIdx="0" presStyleCnt="1" custLinFactNeighborX="-35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B521B9-04EB-4837-9016-4FA5648068BB}" type="presOf" srcId="{07CC9ADB-48BE-4EEF-9237-49E98743CE8E}" destId="{73A9B466-D4CF-4941-842B-D044BAD1BBC7}" srcOrd="0" destOrd="0" presId="urn:microsoft.com/office/officeart/2005/8/layout/vList2"/>
    <dgm:cxn modelId="{269E81D2-E22E-41A3-91CA-D5C0A5593E25}" type="presOf" srcId="{114B9BAE-15F3-4919-835E-33252C5BA4CE}" destId="{54FE00F5-05DF-40D0-9F50-E033A2177193}" srcOrd="0" destOrd="0" presId="urn:microsoft.com/office/officeart/2005/8/layout/vList2"/>
    <dgm:cxn modelId="{EC9E2138-1112-4679-87C3-2C9C0AB1DBAD}" srcId="{07CC9ADB-48BE-4EEF-9237-49E98743CE8E}" destId="{114B9BAE-15F3-4919-835E-33252C5BA4CE}" srcOrd="0" destOrd="0" parTransId="{44728B8A-B328-45CC-A16A-DF1351560862}" sibTransId="{D0A1F051-5900-4CC5-899F-14C92DA7ED17}"/>
    <dgm:cxn modelId="{9FE8D691-B092-43C5-B685-A0F9A9D07E3E}" type="presParOf" srcId="{73A9B466-D4CF-4941-842B-D044BAD1BBC7}" destId="{54FE00F5-05DF-40D0-9F50-E033A217719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4A3A26-B097-4A01-AB4C-BB47F4BCB47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542762B-F7AC-4B96-8423-43FB3E2ECF66}">
      <dgm:prSet/>
      <dgm:spPr/>
      <dgm:t>
        <a:bodyPr/>
        <a:lstStyle/>
        <a:p>
          <a:pPr rtl="0"/>
          <a:r>
            <a:rPr lang="cs-CZ" smtClean="0"/>
            <a:t>Urči délku kružnice s poloměrem 25 dm.</a:t>
          </a:r>
          <a:endParaRPr lang="cs-CZ"/>
        </a:p>
      </dgm:t>
    </dgm:pt>
    <dgm:pt modelId="{2FC6C7BB-DC71-4EED-9B00-91DC182078A4}" type="parTrans" cxnId="{12AEE6DB-5BEB-4E70-A6E3-C996D495CFDC}">
      <dgm:prSet/>
      <dgm:spPr/>
      <dgm:t>
        <a:bodyPr/>
        <a:lstStyle/>
        <a:p>
          <a:endParaRPr lang="cs-CZ"/>
        </a:p>
      </dgm:t>
    </dgm:pt>
    <dgm:pt modelId="{BDC78C52-4A20-47D3-888A-E5540A214864}" type="sibTrans" cxnId="{12AEE6DB-5BEB-4E70-A6E3-C996D495CFDC}">
      <dgm:prSet/>
      <dgm:spPr/>
      <dgm:t>
        <a:bodyPr/>
        <a:lstStyle/>
        <a:p>
          <a:endParaRPr lang="cs-CZ"/>
        </a:p>
      </dgm:t>
    </dgm:pt>
    <dgm:pt modelId="{0EE7425B-0E03-49A2-9FC1-42DB294844A1}" type="pres">
      <dgm:prSet presAssocID="{A44A3A26-B097-4A01-AB4C-BB47F4BCB47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3CA8AB-18A6-42A8-86DC-DF5E80D2E9CC}" type="pres">
      <dgm:prSet presAssocID="{3542762B-F7AC-4B96-8423-43FB3E2ECF6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AEE6DB-5BEB-4E70-A6E3-C996D495CFDC}" srcId="{A44A3A26-B097-4A01-AB4C-BB47F4BCB47E}" destId="{3542762B-F7AC-4B96-8423-43FB3E2ECF66}" srcOrd="0" destOrd="0" parTransId="{2FC6C7BB-DC71-4EED-9B00-91DC182078A4}" sibTransId="{BDC78C52-4A20-47D3-888A-E5540A214864}"/>
    <dgm:cxn modelId="{F432C970-EDE5-48C0-A413-2A72BA7543C6}" type="presOf" srcId="{A44A3A26-B097-4A01-AB4C-BB47F4BCB47E}" destId="{0EE7425B-0E03-49A2-9FC1-42DB294844A1}" srcOrd="0" destOrd="0" presId="urn:microsoft.com/office/officeart/2005/8/layout/vList2"/>
    <dgm:cxn modelId="{4BC1083A-6E3D-4C9C-AC2E-E6099AFE4320}" type="presOf" srcId="{3542762B-F7AC-4B96-8423-43FB3E2ECF66}" destId="{3D3CA8AB-18A6-42A8-86DC-DF5E80D2E9CC}" srcOrd="0" destOrd="0" presId="urn:microsoft.com/office/officeart/2005/8/layout/vList2"/>
    <dgm:cxn modelId="{63E14E6E-FA5C-45D7-A52D-D11B1E48AD66}" type="presParOf" srcId="{0EE7425B-0E03-49A2-9FC1-42DB294844A1}" destId="{3D3CA8AB-18A6-42A8-86DC-DF5E80D2E9C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13BC5F5-7929-48F8-9FB6-4BB5833EC457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C9DAF7C-6591-474D-9C11-13A28833EE7F}">
      <dgm:prSet/>
      <dgm:spPr/>
      <dgm:t>
        <a:bodyPr/>
        <a:lstStyle/>
        <a:p>
          <a:pPr rtl="0"/>
          <a:r>
            <a:rPr lang="cs-CZ" dirty="0" smtClean="0"/>
            <a:t>Kolik metrů krajky potřebujeme k olemování kruhového ubrusu s průměrem 1,2m?</a:t>
          </a:r>
          <a:endParaRPr lang="cs-CZ" dirty="0"/>
        </a:p>
      </dgm:t>
    </dgm:pt>
    <dgm:pt modelId="{AE0AD6CF-01CD-4BF9-A984-5F8F63E289DD}" type="parTrans" cxnId="{1FD12903-892C-4F11-AF8B-4766D5657BC8}">
      <dgm:prSet/>
      <dgm:spPr/>
      <dgm:t>
        <a:bodyPr/>
        <a:lstStyle/>
        <a:p>
          <a:endParaRPr lang="cs-CZ"/>
        </a:p>
      </dgm:t>
    </dgm:pt>
    <dgm:pt modelId="{829C39F6-22F0-4B97-A7E0-7C6CB9254BEB}" type="sibTrans" cxnId="{1FD12903-892C-4F11-AF8B-4766D5657BC8}">
      <dgm:prSet/>
      <dgm:spPr/>
      <dgm:t>
        <a:bodyPr/>
        <a:lstStyle/>
        <a:p>
          <a:endParaRPr lang="cs-CZ"/>
        </a:p>
      </dgm:t>
    </dgm:pt>
    <dgm:pt modelId="{FC8E5937-A9DC-4322-8976-C60B59F4C24C}" type="pres">
      <dgm:prSet presAssocID="{813BC5F5-7929-48F8-9FB6-4BB5833EC45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C0D8EA-A7A0-4DC4-9B9B-8CC28E93CA1A}" type="pres">
      <dgm:prSet presAssocID="{BC9DAF7C-6591-474D-9C11-13A28833EE7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D12903-892C-4F11-AF8B-4766D5657BC8}" srcId="{813BC5F5-7929-48F8-9FB6-4BB5833EC457}" destId="{BC9DAF7C-6591-474D-9C11-13A28833EE7F}" srcOrd="0" destOrd="0" parTransId="{AE0AD6CF-01CD-4BF9-A984-5F8F63E289DD}" sibTransId="{829C39F6-22F0-4B97-A7E0-7C6CB9254BEB}"/>
    <dgm:cxn modelId="{AF5B21DB-DF2F-4098-84FA-B2BCBD015F17}" type="presOf" srcId="{BC9DAF7C-6591-474D-9C11-13A28833EE7F}" destId="{05C0D8EA-A7A0-4DC4-9B9B-8CC28E93CA1A}" srcOrd="0" destOrd="0" presId="urn:microsoft.com/office/officeart/2005/8/layout/vList2"/>
    <dgm:cxn modelId="{1FF3EA6D-AEE1-46E7-B2DF-F128A5478C8E}" type="presOf" srcId="{813BC5F5-7929-48F8-9FB6-4BB5833EC457}" destId="{FC8E5937-A9DC-4322-8976-C60B59F4C24C}" srcOrd="0" destOrd="0" presId="urn:microsoft.com/office/officeart/2005/8/layout/vList2"/>
    <dgm:cxn modelId="{B744E0AD-5B5E-41F4-9091-4803AE4F0F95}" type="presParOf" srcId="{FC8E5937-A9DC-4322-8976-C60B59F4C24C}" destId="{05C0D8EA-A7A0-4DC4-9B9B-8CC28E93CA1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BC2A39B-A201-461F-AA9B-30AE806399A7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D3DCFD63-0AD9-4182-A9C5-05AF06820071}">
      <dgm:prSet/>
      <dgm:spPr/>
      <dgm:t>
        <a:bodyPr/>
        <a:lstStyle/>
        <a:p>
          <a:pPr rtl="0"/>
          <a:r>
            <a:rPr lang="cs-CZ" smtClean="0"/>
            <a:t>Kolik kilometrů ujel Pavel na kole, jestliže průměr kola je 70 cm a během jízdy se otočilo 4 200krát?</a:t>
          </a:r>
          <a:endParaRPr lang="cs-CZ"/>
        </a:p>
      </dgm:t>
    </dgm:pt>
    <dgm:pt modelId="{014861ED-0F96-4848-8416-461265114FDC}" type="parTrans" cxnId="{E8D3033A-A82B-4825-A714-9DF5E83D826D}">
      <dgm:prSet/>
      <dgm:spPr/>
      <dgm:t>
        <a:bodyPr/>
        <a:lstStyle/>
        <a:p>
          <a:endParaRPr lang="cs-CZ"/>
        </a:p>
      </dgm:t>
    </dgm:pt>
    <dgm:pt modelId="{84ED6408-103A-481A-BA73-8090703D0B6E}" type="sibTrans" cxnId="{E8D3033A-A82B-4825-A714-9DF5E83D826D}">
      <dgm:prSet/>
      <dgm:spPr/>
      <dgm:t>
        <a:bodyPr/>
        <a:lstStyle/>
        <a:p>
          <a:endParaRPr lang="cs-CZ"/>
        </a:p>
      </dgm:t>
    </dgm:pt>
    <dgm:pt modelId="{38C5AF35-EE17-4F77-B0D7-BC3B845C91D3}" type="pres">
      <dgm:prSet presAssocID="{8BC2A39B-A201-461F-AA9B-30AE806399A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CC120-7CA2-4F9F-9286-F668836FBE90}" type="pres">
      <dgm:prSet presAssocID="{D3DCFD63-0AD9-4182-A9C5-05AF06820071}" presName="parentText" presStyleLbl="node1" presStyleIdx="0" presStyleCnt="1" custLinFactNeighborX="-6000" custLinFactNeighborY="-3741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3033A-A82B-4825-A714-9DF5E83D826D}" srcId="{8BC2A39B-A201-461F-AA9B-30AE806399A7}" destId="{D3DCFD63-0AD9-4182-A9C5-05AF06820071}" srcOrd="0" destOrd="0" parTransId="{014861ED-0F96-4848-8416-461265114FDC}" sibTransId="{84ED6408-103A-481A-BA73-8090703D0B6E}"/>
    <dgm:cxn modelId="{3A046F43-CEC7-4980-BA40-F0AA0C3A7845}" type="presOf" srcId="{8BC2A39B-A201-461F-AA9B-30AE806399A7}" destId="{38C5AF35-EE17-4F77-B0D7-BC3B845C91D3}" srcOrd="0" destOrd="0" presId="urn:microsoft.com/office/officeart/2005/8/layout/vList2"/>
    <dgm:cxn modelId="{4002F737-AD56-4BA5-BC5F-9536775ACC04}" type="presOf" srcId="{D3DCFD63-0AD9-4182-A9C5-05AF06820071}" destId="{18ACC120-7CA2-4F9F-9286-F668836FBE90}" srcOrd="0" destOrd="0" presId="urn:microsoft.com/office/officeart/2005/8/layout/vList2"/>
    <dgm:cxn modelId="{8920D21E-5E37-4414-AA05-B651BDBA04E0}" type="presParOf" srcId="{38C5AF35-EE17-4F77-B0D7-BC3B845C91D3}" destId="{18ACC120-7CA2-4F9F-9286-F668836FBE9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B4A63CD-1C05-4790-948D-AA9B8AD590FD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CDA1AFA-4075-4564-953E-2D440630E0A6}">
      <dgm:prSet/>
      <dgm:spPr/>
      <dgm:t>
        <a:bodyPr/>
        <a:lstStyle/>
        <a:p>
          <a:pPr rtl="0"/>
          <a:r>
            <a:rPr lang="cs-CZ" smtClean="0"/>
            <a:t>Urči poloměr Země, víš-li, že poloměr rovníku je 40 074 km.</a:t>
          </a:r>
          <a:endParaRPr lang="cs-CZ"/>
        </a:p>
      </dgm:t>
    </dgm:pt>
    <dgm:pt modelId="{1A2E6009-BC59-43D6-AB7A-B398D76D1389}" type="parTrans" cxnId="{79D12FFC-0380-4CDD-9279-85902B38DD5E}">
      <dgm:prSet/>
      <dgm:spPr/>
      <dgm:t>
        <a:bodyPr/>
        <a:lstStyle/>
        <a:p>
          <a:endParaRPr lang="cs-CZ"/>
        </a:p>
      </dgm:t>
    </dgm:pt>
    <dgm:pt modelId="{7B7BE87A-B089-4478-AF12-41FCDDBC3985}" type="sibTrans" cxnId="{79D12FFC-0380-4CDD-9279-85902B38DD5E}">
      <dgm:prSet/>
      <dgm:spPr/>
      <dgm:t>
        <a:bodyPr/>
        <a:lstStyle/>
        <a:p>
          <a:endParaRPr lang="cs-CZ"/>
        </a:p>
      </dgm:t>
    </dgm:pt>
    <dgm:pt modelId="{86516B0D-7AE3-4E32-8C09-4A307FD00389}" type="pres">
      <dgm:prSet presAssocID="{CB4A63CD-1C05-4790-948D-AA9B8AD590F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8BD78CA-3153-4AC6-BB8B-ED6626C9646F}" type="pres">
      <dgm:prSet presAssocID="{7CDA1AFA-4075-4564-953E-2D440630E0A6}" presName="parentText" presStyleLbl="node1" presStyleIdx="0" presStyleCnt="1" custScaleY="10193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594D50-00BD-423E-BAC1-0889EE3F2183}" type="presOf" srcId="{CB4A63CD-1C05-4790-948D-AA9B8AD590FD}" destId="{86516B0D-7AE3-4E32-8C09-4A307FD00389}" srcOrd="0" destOrd="0" presId="urn:microsoft.com/office/officeart/2005/8/layout/vList2"/>
    <dgm:cxn modelId="{79D12FFC-0380-4CDD-9279-85902B38DD5E}" srcId="{CB4A63CD-1C05-4790-948D-AA9B8AD590FD}" destId="{7CDA1AFA-4075-4564-953E-2D440630E0A6}" srcOrd="0" destOrd="0" parTransId="{1A2E6009-BC59-43D6-AB7A-B398D76D1389}" sibTransId="{7B7BE87A-B089-4478-AF12-41FCDDBC3985}"/>
    <dgm:cxn modelId="{F4A91B48-205D-4150-9DDE-63ACDA5C6E3B}" type="presOf" srcId="{7CDA1AFA-4075-4564-953E-2D440630E0A6}" destId="{A8BD78CA-3153-4AC6-BB8B-ED6626C9646F}" srcOrd="0" destOrd="0" presId="urn:microsoft.com/office/officeart/2005/8/layout/vList2"/>
    <dgm:cxn modelId="{172F3250-2FE1-4F4C-9AEA-E54CF1DC4BCE}" type="presParOf" srcId="{86516B0D-7AE3-4E32-8C09-4A307FD00389}" destId="{A8BD78CA-3153-4AC6-BB8B-ED6626C9646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E72285-362C-4340-8A34-099DC8F88BF0}">
      <dsp:nvSpPr>
        <dsp:cNvPr id="0" name=""/>
        <dsp:cNvSpPr/>
      </dsp:nvSpPr>
      <dsp:spPr>
        <a:xfrm>
          <a:off x="0" y="742"/>
          <a:ext cx="8172400" cy="20147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Holandský matematik </a:t>
          </a:r>
          <a:r>
            <a:rPr lang="cs-CZ" sz="2100" kern="1200" dirty="0" err="1" smtClean="0"/>
            <a:t>Ludolph</a:t>
          </a:r>
          <a:r>
            <a:rPr lang="cs-CZ" sz="2100" kern="1200" dirty="0" smtClean="0"/>
            <a:t> van </a:t>
          </a:r>
          <a:r>
            <a:rPr lang="cs-CZ" sz="2100" kern="1200" dirty="0" err="1" smtClean="0"/>
            <a:t>Ceulen</a:t>
          </a:r>
          <a:r>
            <a:rPr lang="cs-CZ" sz="2100" kern="1200" dirty="0" smtClean="0"/>
            <a:t> se narodil 28. ledna 1540 v </a:t>
          </a:r>
          <a:r>
            <a:rPr lang="cs-CZ" sz="2100" kern="1200" dirty="0" err="1" smtClean="0"/>
            <a:t>Hildesheimu</a:t>
          </a:r>
          <a:r>
            <a:rPr lang="cs-CZ" sz="2100" kern="1200" dirty="0" smtClean="0"/>
            <a:t> v Německu. Vyučoval šerm a učil na technické škole aritmetiku a vojenské stavitelství. Proslul svým výpočtem </a:t>
          </a:r>
          <a:r>
            <a:rPr lang="el-GR" sz="2100" kern="1200" dirty="0" smtClean="0"/>
            <a:t>π, </a:t>
          </a:r>
          <a:r>
            <a:rPr lang="cs-CZ" sz="2100" kern="1200" dirty="0" smtClean="0"/>
            <a:t>které spočítal na 35 desetinných míst. Využil k tomu mnohoúhelník o 262 stranách. Strávil nad tím většinu svého života a svůj výsledek má vyrytý na náhrobním kameni. </a:t>
          </a:r>
          <a:endParaRPr lang="cs-CZ" sz="2100" kern="1200" dirty="0"/>
        </a:p>
      </dsp:txBody>
      <dsp:txXfrm>
        <a:off x="98352" y="99094"/>
        <a:ext cx="7975696" cy="18180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5988E-AD01-43E5-B241-1ADD903BD3BA}">
      <dsp:nvSpPr>
        <dsp:cNvPr id="0" name=""/>
        <dsp:cNvSpPr/>
      </dsp:nvSpPr>
      <dsp:spPr>
        <a:xfrm>
          <a:off x="0" y="4936"/>
          <a:ext cx="4536504" cy="638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Ludolfovo číslo:</a:t>
          </a:r>
          <a:endParaRPr lang="cs-CZ" sz="2800" kern="1200" dirty="0"/>
        </a:p>
      </dsp:txBody>
      <dsp:txXfrm>
        <a:off x="31185" y="36121"/>
        <a:ext cx="4474134" cy="576449"/>
      </dsp:txXfrm>
    </dsp:sp>
    <dsp:sp modelId="{8A07E5F3-58E0-4C73-8C2D-64090DE1203D}">
      <dsp:nvSpPr>
        <dsp:cNvPr id="0" name=""/>
        <dsp:cNvSpPr/>
      </dsp:nvSpPr>
      <dsp:spPr>
        <a:xfrm>
          <a:off x="0" y="724396"/>
          <a:ext cx="4536504" cy="63881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 = 3,14</a:t>
          </a:r>
          <a:endParaRPr lang="cs-CZ" sz="2800" kern="1200" dirty="0"/>
        </a:p>
      </dsp:txBody>
      <dsp:txXfrm>
        <a:off x="31185" y="755581"/>
        <a:ext cx="4474134" cy="5764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7B3DCC-32F2-4307-BF6C-2A7955608E27}">
      <dsp:nvSpPr>
        <dsp:cNvPr id="0" name=""/>
        <dsp:cNvSpPr/>
      </dsp:nvSpPr>
      <dsp:spPr>
        <a:xfrm>
          <a:off x="0" y="6363"/>
          <a:ext cx="3240360" cy="798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smtClean="0"/>
            <a:t>Délka kružnice</a:t>
          </a:r>
          <a:endParaRPr lang="cs-CZ" sz="3500" kern="1200"/>
        </a:p>
      </dsp:txBody>
      <dsp:txXfrm>
        <a:off x="38981" y="45344"/>
        <a:ext cx="3162398" cy="7205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6D4DE-86A2-48CF-BD0C-6F25F60DE364}">
      <dsp:nvSpPr>
        <dsp:cNvPr id="0" name=""/>
        <dsp:cNvSpPr/>
      </dsp:nvSpPr>
      <dsp:spPr>
        <a:xfrm>
          <a:off x="0" y="0"/>
          <a:ext cx="2808312" cy="775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O = 2 .  . r</a:t>
          </a:r>
          <a:endParaRPr lang="cs-CZ" sz="3400" kern="1200" dirty="0"/>
        </a:p>
      </dsp:txBody>
      <dsp:txXfrm>
        <a:off x="37867" y="37867"/>
        <a:ext cx="2732578" cy="6999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FE00F5-05DF-40D0-9F50-E033A2177193}">
      <dsp:nvSpPr>
        <dsp:cNvPr id="0" name=""/>
        <dsp:cNvSpPr/>
      </dsp:nvSpPr>
      <dsp:spPr>
        <a:xfrm>
          <a:off x="0" y="8188"/>
          <a:ext cx="2016224" cy="77571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O =  . d</a:t>
          </a:r>
          <a:endParaRPr lang="cs-CZ" sz="3400" kern="1200" dirty="0"/>
        </a:p>
      </dsp:txBody>
      <dsp:txXfrm>
        <a:off x="37867" y="46055"/>
        <a:ext cx="1940490" cy="6999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3CA8AB-18A6-42A8-86DC-DF5E80D2E9CC}">
      <dsp:nvSpPr>
        <dsp:cNvPr id="0" name=""/>
        <dsp:cNvSpPr/>
      </dsp:nvSpPr>
      <dsp:spPr>
        <a:xfrm>
          <a:off x="0" y="163612"/>
          <a:ext cx="7632848" cy="75289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smtClean="0"/>
            <a:t>Urči délku kružnice s poloměrem 25 dm.</a:t>
          </a:r>
          <a:endParaRPr lang="cs-CZ" sz="3300" kern="1200"/>
        </a:p>
      </dsp:txBody>
      <dsp:txXfrm>
        <a:off x="36753" y="200365"/>
        <a:ext cx="7559342" cy="6793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0D8EA-A7A0-4DC4-9B9B-8CC28E93CA1A}">
      <dsp:nvSpPr>
        <dsp:cNvPr id="0" name=""/>
        <dsp:cNvSpPr/>
      </dsp:nvSpPr>
      <dsp:spPr>
        <a:xfrm>
          <a:off x="0" y="30311"/>
          <a:ext cx="8208912" cy="1235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Kolik metrů krajky potřebujeme k olemování kruhového ubrusu s průměrem 1,2m?</a:t>
          </a:r>
          <a:endParaRPr lang="cs-CZ" sz="3300" kern="1200" dirty="0"/>
        </a:p>
      </dsp:txBody>
      <dsp:txXfrm>
        <a:off x="60313" y="90624"/>
        <a:ext cx="8088286" cy="11148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CC120-7CA2-4F9F-9286-F668836FBE90}">
      <dsp:nvSpPr>
        <dsp:cNvPr id="0" name=""/>
        <dsp:cNvSpPr/>
      </dsp:nvSpPr>
      <dsp:spPr>
        <a:xfrm>
          <a:off x="0" y="0"/>
          <a:ext cx="8208912" cy="1684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dk2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dk2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dk2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smtClean="0"/>
            <a:t>Kolik kilometrů ujel Pavel na kole, jestliže průměr kola je 70 cm a během jízdy se otočilo 4 200krát?</a:t>
          </a:r>
          <a:endParaRPr lang="cs-CZ" sz="3200" kern="1200"/>
        </a:p>
      </dsp:txBody>
      <dsp:txXfrm>
        <a:off x="82245" y="82245"/>
        <a:ext cx="8044422" cy="1520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78CA-3153-4AC6-BB8B-ED6626C9646F}">
      <dsp:nvSpPr>
        <dsp:cNvPr id="0" name=""/>
        <dsp:cNvSpPr/>
      </dsp:nvSpPr>
      <dsp:spPr>
        <a:xfrm>
          <a:off x="0" y="3597"/>
          <a:ext cx="7992888" cy="114493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Urči poloměr Země, víš-li, že poloměr rovníku je 40 074 km.</a:t>
          </a:r>
          <a:endParaRPr lang="cs-CZ" sz="3000" kern="1200"/>
        </a:p>
      </dsp:txBody>
      <dsp:txXfrm>
        <a:off x="55891" y="59488"/>
        <a:ext cx="7881106" cy="1033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.xml"/><Relationship Id="rId7" Type="http://schemas.openxmlformats.org/officeDocument/2006/relationships/tags" Target="../tags/tag6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6" Type="http://schemas.openxmlformats.org/officeDocument/2006/relationships/tags" Target="../tags/tag5.xml"/><Relationship Id="rId11" Type="http://schemas.openxmlformats.org/officeDocument/2006/relationships/image" Target="../media/image5.png"/><Relationship Id="rId5" Type="http://schemas.openxmlformats.org/officeDocument/2006/relationships/tags" Target="../tags/tag4.xml"/><Relationship Id="rId10" Type="http://schemas.openxmlformats.org/officeDocument/2006/relationships/image" Target="../media/image4.png"/><Relationship Id="rId4" Type="http://schemas.openxmlformats.org/officeDocument/2006/relationships/tags" Target="../tags/tag3.xml"/><Relationship Id="rId9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3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/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/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/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/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673352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1pPr>
            <a:lvl2pPr marL="4572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2pPr>
            <a:lvl3pPr marL="9144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3pPr>
            <a:lvl4pPr marL="13716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4pPr>
            <a:lvl5pPr marL="18288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300586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1pPr>
            <a:lvl2pPr marL="4572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2pPr>
            <a:lvl3pPr marL="9144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3pPr>
            <a:lvl4pPr marL="13716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4pPr>
            <a:lvl5pPr marL="18288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4338371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1pPr>
            <a:lvl2pPr marL="4572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2pPr>
            <a:lvl3pPr marL="9144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3pPr>
            <a:lvl4pPr marL="13716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4pPr>
            <a:lvl5pPr marL="182880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0" name="Obrázek 9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415531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6C9968-BF35-49AA-B8B4-2A21C811DEFA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D2DB4D-3E24-450B-A1CD-7C6BE5B0A1F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16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Délka kružnice                                                                    </a:t>
            </a:r>
            <a:r>
              <a:rPr lang="cs-CZ" b="1" dirty="0"/>
              <a:t>Ročník : </a:t>
            </a:r>
            <a:r>
              <a:rPr lang="cs-CZ" b="1" dirty="0" smtClean="0"/>
              <a:t>8.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908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výpočtem délky kružnice.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Materiál byl určen pro interaktivní tabuli a slouží jako pomůcka k výkladu a procvičení délky kružnice a převodů jednotek délky. Pracovní listy lze vyplnit i pomocí funkce pera. Lze je rovněž použít tištěné na papíře. Kde je možnost připojení více myší, lze využít systém </a:t>
            </a:r>
            <a:r>
              <a:rPr lang="cs-CZ" sz="2400" dirty="0" err="1" smtClean="0"/>
              <a:t>Multiple</a:t>
            </a:r>
            <a:r>
              <a:rPr lang="cs-CZ" sz="2400" dirty="0" smtClean="0"/>
              <a:t>-Mouse k soutěži mezi žáky.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8.ročník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595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Délka kružnice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47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Irena\AppData\Local\Microsoft\Windows\Temporary Internet Files\Content.IE5\ZIY0UQ8A\MC900397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2088232" cy="263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8995545"/>
              </p:ext>
            </p:extLst>
          </p:nvPr>
        </p:nvGraphicFramePr>
        <p:xfrm>
          <a:off x="467544" y="4725144"/>
          <a:ext cx="8172400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Obláček 2"/>
          <p:cNvSpPr/>
          <p:nvPr/>
        </p:nvSpPr>
        <p:spPr>
          <a:xfrm>
            <a:off x="95608" y="5261"/>
            <a:ext cx="8652855" cy="1983579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Mé oblíbené číslo? Nevím, snad 3,14159265358979323846264338327950288</a:t>
            </a:r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06795933"/>
              </p:ext>
            </p:extLst>
          </p:nvPr>
        </p:nvGraphicFramePr>
        <p:xfrm>
          <a:off x="3851920" y="2636912"/>
          <a:ext cx="4536504" cy="1368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64504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animBg="1"/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29878102"/>
              </p:ext>
            </p:extLst>
          </p:nvPr>
        </p:nvGraphicFramePr>
        <p:xfrm>
          <a:off x="971600" y="620688"/>
          <a:ext cx="3240360" cy="811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vál 5"/>
          <p:cNvSpPr/>
          <p:nvPr/>
        </p:nvSpPr>
        <p:spPr>
          <a:xfrm>
            <a:off x="2627784" y="2276872"/>
            <a:ext cx="3240360" cy="32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endCxn id="6" idx="6"/>
          </p:cNvCxnSpPr>
          <p:nvPr/>
        </p:nvCxnSpPr>
        <p:spPr>
          <a:xfrm>
            <a:off x="4247964" y="3896872"/>
            <a:ext cx="162018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491880" y="33736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    S         r</a:t>
            </a:r>
            <a:endParaRPr lang="cs-CZ" sz="2800" dirty="0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154133241"/>
              </p:ext>
            </p:extLst>
          </p:nvPr>
        </p:nvGraphicFramePr>
        <p:xfrm>
          <a:off x="5796136" y="1916832"/>
          <a:ext cx="2808312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874979321"/>
              </p:ext>
            </p:extLst>
          </p:nvPr>
        </p:nvGraphicFramePr>
        <p:xfrm>
          <a:off x="971600" y="1844824"/>
          <a:ext cx="2016224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3" name="Přímá spojnice 2"/>
          <p:cNvCxnSpPr>
            <a:stCxn id="6" idx="1"/>
            <a:endCxn id="6" idx="5"/>
          </p:cNvCxnSpPr>
          <p:nvPr/>
        </p:nvCxnSpPr>
        <p:spPr>
          <a:xfrm>
            <a:off x="3102324" y="2751359"/>
            <a:ext cx="2291280" cy="2291026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54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Graphic spid="13" grpId="0">
        <p:bldAsOne/>
      </p:bldGraphic>
      <p:bldGraphic spid="1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30317079"/>
              </p:ext>
            </p:extLst>
          </p:nvPr>
        </p:nvGraphicFramePr>
        <p:xfrm>
          <a:off x="880801" y="404664"/>
          <a:ext cx="7632848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33752" y="1771365"/>
            <a:ext cx="46085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 smtClean="0"/>
              <a:t>O </a:t>
            </a:r>
            <a:r>
              <a:rPr lang="cs-CZ" sz="2800" dirty="0"/>
              <a:t>= 2 .  . </a:t>
            </a:r>
            <a:r>
              <a:rPr lang="cs-CZ" sz="2800" dirty="0" smtClean="0"/>
              <a:t>r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1336" y="272547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2 .  . </a:t>
            </a:r>
            <a:r>
              <a:rPr lang="cs-CZ" sz="2800" dirty="0" smtClean="0"/>
              <a:t>25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6615" y="400506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157,1 dm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373216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Délka kružnice je 157,1 dm.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551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62026961"/>
              </p:ext>
            </p:extLst>
          </p:nvPr>
        </p:nvGraphicFramePr>
        <p:xfrm>
          <a:off x="539552" y="332656"/>
          <a:ext cx="8208912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249289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</a:t>
            </a:r>
            <a:r>
              <a:rPr lang="cs-CZ" sz="2800" dirty="0" smtClean="0"/>
              <a:t> </a:t>
            </a:r>
            <a:r>
              <a:rPr lang="cs-CZ" sz="2800" dirty="0"/>
              <a:t>. </a:t>
            </a:r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642" y="338341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</a:t>
            </a:r>
            <a:r>
              <a:rPr lang="cs-CZ" sz="2800" dirty="0" smtClean="0"/>
              <a:t> . 1,2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0642" y="430512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 = 3,8 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0642" y="5517232"/>
            <a:ext cx="78417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olemování ubrusu potřebujeme přibližně 4 m krajky.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668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6037762"/>
              </p:ext>
            </p:extLst>
          </p:nvPr>
        </p:nvGraphicFramePr>
        <p:xfrm>
          <a:off x="323528" y="548680"/>
          <a:ext cx="8208912" cy="1728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29249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 = </a:t>
            </a:r>
            <a:r>
              <a:rPr lang="cs-CZ" sz="2800" dirty="0" smtClean="0"/>
              <a:t> </a:t>
            </a:r>
            <a:r>
              <a:rPr lang="cs-CZ" sz="2800" dirty="0"/>
              <a:t>. </a:t>
            </a:r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005064"/>
            <a:ext cx="21242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dirty="0"/>
              <a:t>O = </a:t>
            </a:r>
            <a:r>
              <a:rPr lang="cs-CZ" sz="2800" dirty="0" smtClean="0"/>
              <a:t> </a:t>
            </a:r>
            <a:r>
              <a:rPr lang="cs-CZ" sz="2800" dirty="0"/>
              <a:t>. </a:t>
            </a:r>
            <a:r>
              <a:rPr lang="cs-CZ" sz="2800" dirty="0" smtClean="0"/>
              <a:t>70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 smtClean="0"/>
              <a:t>O = 220 cm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2924944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220 cm = 0,0022 km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3743454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0,0022 . 4 200 =  9,24 km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877272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Pavel ujel 9,24 km.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9874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3622269"/>
              </p:ext>
            </p:extLst>
          </p:nvPr>
        </p:nvGraphicFramePr>
        <p:xfrm>
          <a:off x="611560" y="548680"/>
          <a:ext cx="7992888" cy="1152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1259632" y="2492896"/>
            <a:ext cx="18646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/>
              <a:t>O = 2 .  . </a:t>
            </a:r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356992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40 074 </a:t>
            </a:r>
            <a:r>
              <a:rPr lang="cs-CZ" sz="2800" dirty="0"/>
              <a:t>= 2 .  . </a:t>
            </a:r>
            <a:r>
              <a:rPr lang="cs-CZ" sz="2800" dirty="0" smtClean="0"/>
              <a:t>R</a:t>
            </a:r>
          </a:p>
          <a:p>
            <a:r>
              <a:rPr lang="cs-CZ" sz="2800" dirty="0"/>
              <a:t>20 037 = </a:t>
            </a:r>
            <a:r>
              <a:rPr lang="cs-CZ" sz="2800" dirty="0" smtClean="0"/>
              <a:t> </a:t>
            </a:r>
            <a:r>
              <a:rPr lang="cs-CZ" sz="2800" dirty="0"/>
              <a:t>. </a:t>
            </a:r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5340" y="463397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6 378 =r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573325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Poloměr Země je 6 378 km.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398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13,2 mm</a:t>
            </a:r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cs-CZ" dirty="0"/>
              <a:t>132 </a:t>
            </a:r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1,32 </a:t>
            </a:r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0,132 </a:t>
            </a:r>
            <a:r>
              <a:rPr lang="cs-CZ" dirty="0" smtClean="0"/>
              <a:t>cm</a:t>
            </a:r>
            <a:endParaRPr lang="cs-CZ" dirty="0"/>
          </a:p>
        </p:txBody>
      </p:sp>
      <p:pic>
        <p:nvPicPr>
          <p:cNvPr id="11" name="Obrázek 10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319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cs-CZ" dirty="0"/>
              <a:t>4,51 cm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0,451 dm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0,0451 </a:t>
            </a:r>
            <a:r>
              <a:rPr lang="cs-CZ" dirty="0" smtClean="0"/>
              <a:t>dm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0,00451 </a:t>
            </a:r>
            <a:r>
              <a:rPr lang="cs-CZ" dirty="0" smtClean="0"/>
              <a:t>dm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852689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9401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cs-CZ" dirty="0"/>
              <a:t>7,18 </a:t>
            </a: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>
          <a:xfrm>
            <a:off x="1331640" y="1700808"/>
            <a:ext cx="7388352" cy="1215923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71,8 mm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718 </a:t>
            </a:r>
            <a:r>
              <a:rPr lang="cs-CZ" dirty="0" smtClean="0"/>
              <a:t>mm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7 180 </a:t>
            </a:r>
            <a:r>
              <a:rPr lang="cs-CZ" dirty="0" smtClean="0"/>
              <a:t>mm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4517707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3491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cs-CZ" dirty="0"/>
              <a:t>61,9 km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 </a:t>
            </a:r>
            <a:r>
              <a:rPr lang="cs-CZ" dirty="0"/>
              <a:t>190 </a:t>
            </a: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cs-CZ" dirty="0"/>
              <a:t>61 900 </a:t>
            </a: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619 000 </a:t>
            </a:r>
            <a:r>
              <a:rPr lang="cs-CZ" dirty="0" smtClean="0"/>
              <a:t>m</a:t>
            </a:r>
            <a:endParaRPr lang="cs-CZ" dirty="0"/>
          </a:p>
        </p:txBody>
      </p:sp>
      <p:pic>
        <p:nvPicPr>
          <p:cNvPr id="7" name="Obrázek 6"/>
          <p:cNvPicPr>
            <a:picLocks/>
          </p:cNvPicPr>
          <p:nvPr>
            <p:custDataLst>
              <p:tags r:id="rId2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185198"/>
            <a:ext cx="857250" cy="85725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11687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29445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HOICESCOUNT" val="3"/>
  <p:tag name="CORRECTANSWER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1"/>
  <p:tag name="CHOICESCOUNT" val="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3"/>
  <p:tag name="CHOICESCOUNT" val="3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RRECTANSWER" val="2"/>
  <p:tag name="CHOICESCOUNT" val="3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Indicator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MultipleChoice</Type>
  <ChoicesCount>3</ChoicesCount>
  <Orientation>Left</Orientation>
</Layout>
</file>

<file path=customXml/itemProps1.xml><?xml version="1.0" encoding="utf-8"?>
<ds:datastoreItem xmlns:ds="http://schemas.openxmlformats.org/officeDocument/2006/customXml" ds:itemID="{B6ABDC12-AA7F-487F-B7BE-427BB8A26B5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222</TotalTime>
  <Words>415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Délka kružnice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 kružnice, obsah kruhu</dc:title>
  <dc:creator>Irena</dc:creator>
  <cp:lastModifiedBy>Irena</cp:lastModifiedBy>
  <cp:revision>15</cp:revision>
  <dcterms:created xsi:type="dcterms:W3CDTF">2013-10-09T10:26:26Z</dcterms:created>
  <dcterms:modified xsi:type="dcterms:W3CDTF">2013-11-13T06:42:54Z</dcterms:modified>
</cp:coreProperties>
</file>