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C505"/>
    <a:srgbClr val="66FF33"/>
    <a:srgbClr val="0AC07B"/>
    <a:srgbClr val="0FBBB7"/>
    <a:srgbClr val="06AD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Radana </a:t>
          </a:r>
          <a:r>
            <a:rPr lang="cs-CZ" dirty="0" err="1" smtClean="0"/>
            <a:t>Marelová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VY_32_INOVACE_2A_01_Cesta_do_školy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Prvouka 2.třída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Radana </a:t>
          </a:r>
          <a:r>
            <a:rPr lang="cs-CZ" sz="1800" kern="1200" dirty="0" err="1" smtClean="0"/>
            <a:t>Marelová</a:t>
          </a:r>
          <a:r>
            <a:rPr lang="cs-CZ" sz="1800" kern="1200" dirty="0" smtClean="0"/>
            <a:t> 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VY_32_INOVACE_2A_01_Cesta_do_školy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Prvouka 2.třída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a/aa/Hasici_MAN_Magirius_Alp_320L.JPG/800px-Hasici_MAN_Magirius_Alp_320L.JPG" TargetMode="External"/><Relationship Id="rId13" Type="http://schemas.openxmlformats.org/officeDocument/2006/relationships/hyperlink" Target="http://upload.wikimedia.org/wikipedia/commons/e/e1/C08acr.jpg" TargetMode="External"/><Relationship Id="rId3" Type="http://schemas.openxmlformats.org/officeDocument/2006/relationships/hyperlink" Target="http://upload.wikimedia.org/wikipedia/commons/thumb/e/e5/Karosa_C_954E_%C4%8D%C3%ADslo_1358_na_lince_383.jpg/800px-Karosa_C_954E_%C4%8D%C3%ADslo_1358_na_lince_383.jpg" TargetMode="External"/><Relationship Id="rId7" Type="http://schemas.openxmlformats.org/officeDocument/2006/relationships/hyperlink" Target="http://upload.wikimedia.org/wikipedia/commons/6/61/Depo_Hostivar_09.jpg" TargetMode="External"/><Relationship Id="rId12" Type="http://schemas.openxmlformats.org/officeDocument/2006/relationships/hyperlink" Target="http://upload.wikimedia.org/wikipedia/commons/0/07/B01cr.jpg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1/15/Trolejbus_v_Jihlav%C4%9B.jpg/800px-Trolejbus_v_Jihlav%C4%9B.jpg" TargetMode="External"/><Relationship Id="rId11" Type="http://schemas.openxmlformats.org/officeDocument/2006/relationships/hyperlink" Target="http://upload.wikimedia.org/wikipedia/commons/thumb/b/bc/P04_CZ.svg/569px-P04_CZ.svg.png" TargetMode="External"/><Relationship Id="rId5" Type="http://schemas.openxmlformats.org/officeDocument/2006/relationships/hyperlink" Target="http://upload.wikimedia.org/wikipedia/commons/thumb/7/7e/Tramvaj.jpg/800px-Tramvaj.jpg" TargetMode="External"/><Relationship Id="rId15" Type="http://schemas.openxmlformats.org/officeDocument/2006/relationships/hyperlink" Target="http://upload.wikimedia.org/wikipedia/commons/thumb/e/e5/A12_CZ.svg/569px-A12_CZ.svg.png" TargetMode="External"/><Relationship Id="rId10" Type="http://schemas.openxmlformats.org/officeDocument/2006/relationships/hyperlink" Target="http://upload.wikimedia.org/wikipedia/commons/thumb/1/13/CZ-P02_Hlavn%C3%AD_pozemn%C3%AD_komunikace.svg/394px-CZ-P02_Hlavn%C3%AD_pozemn%C3%AD_komunikace.svg.png" TargetMode="External"/><Relationship Id="rId4" Type="http://schemas.openxmlformats.org/officeDocument/2006/relationships/hyperlink" Target="http://upload.wikimedia.org/wikipedia/commons/thumb/e/e6/P%C5%99%C3%ADbram,_vlak.jpg/450px-P%C5%99%C3%ADbram,_vlak.jpg" TargetMode="External"/><Relationship Id="rId9" Type="http://schemas.openxmlformats.org/officeDocument/2006/relationships/hyperlink" Target="http://upload.wikimedia.org/wikipedia/commons/thumb/6/65/Sanitka_ZZSZK_VW_T5_klasicky.JPG/800px-Sanitka_ZZSZK_VW_T5_klasicky.JPG" TargetMode="External"/><Relationship Id="rId14" Type="http://schemas.openxmlformats.org/officeDocument/2006/relationships/hyperlink" Target="http://upload.wikimedia.org/wikipedia/commons/thumb/4/49/P06_CZ.svg/500px-P06_CZ.svg.pn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6197206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CC505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421087"/>
          </a:xfrm>
          <a:ln>
            <a:solidFill>
              <a:srgbClr val="7CC505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Tato prezentace slouží jako výukový materiál.</a:t>
            </a:r>
          </a:p>
          <a:p>
            <a:pPr marL="0" indent="0">
              <a:buNone/>
            </a:pPr>
            <a:r>
              <a:rPr lang="cs-CZ" dirty="0" smtClean="0"/>
              <a:t>Seznamuje děti se základními pravidly silničního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rovozu, s dopravními značkami, dopravními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rostředky a důležitými čísly.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CC505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ln>
            <a:solidFill>
              <a:srgbClr val="7CC505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dirty="0"/>
              <a:t>http://</a:t>
            </a:r>
            <a:r>
              <a:rPr lang="cs-CZ" sz="2800" dirty="0" smtClean="0"/>
              <a:t>office.microsoft.com  - klipart</a:t>
            </a:r>
            <a:endParaRPr lang="cs-CZ" sz="2800" dirty="0"/>
          </a:p>
          <a:p>
            <a:pPr marL="0" indent="0">
              <a:buNone/>
            </a:pPr>
            <a:r>
              <a:rPr lang="cs-CZ" sz="2800" dirty="0">
                <a:hlinkClick r:id="rId2"/>
              </a:rPr>
              <a:t>http://</a:t>
            </a:r>
            <a:r>
              <a:rPr lang="cs-CZ" sz="2800" dirty="0" smtClean="0">
                <a:hlinkClick r:id="rId2"/>
              </a:rPr>
              <a:t>commons.wikimedia.org/wiki</a:t>
            </a:r>
            <a:r>
              <a:rPr lang="cs-CZ" sz="2800" dirty="0" smtClean="0"/>
              <a:t> </a:t>
            </a:r>
          </a:p>
          <a:p>
            <a:pPr marL="0" indent="0">
              <a:buNone/>
            </a:pPr>
            <a:r>
              <a:rPr lang="cs-CZ" sz="1300" dirty="0" smtClean="0">
                <a:hlinkClick r:id="rId3"/>
              </a:rPr>
              <a:t>http</a:t>
            </a:r>
            <a:r>
              <a:rPr lang="cs-CZ" sz="1300" dirty="0">
                <a:hlinkClick r:id="rId3"/>
              </a:rPr>
              <a:t>://upload.wikimedia.org/wikipedia/commons/thumb/e/e5/Karosa_C_954E_%C4%8D%C3%ADslo_1358_na_lince_383.jpg/800px-Karosa_C_954E_%</a:t>
            </a:r>
            <a:r>
              <a:rPr lang="cs-CZ" sz="1300" dirty="0" smtClean="0">
                <a:hlinkClick r:id="rId3"/>
              </a:rPr>
              <a:t>C4%8D%C3%ADslo_1358_na_lince_383.jpg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>
                <a:hlinkClick r:id="rId4"/>
              </a:rPr>
              <a:t>http</a:t>
            </a:r>
            <a:r>
              <a:rPr lang="cs-CZ" sz="1300" dirty="0">
                <a:hlinkClick r:id="rId4"/>
              </a:rPr>
              <a:t>://</a:t>
            </a:r>
            <a:r>
              <a:rPr lang="cs-CZ" sz="1300" dirty="0" smtClean="0">
                <a:hlinkClick r:id="rId4"/>
              </a:rPr>
              <a:t>upload.wikimedia.org/wikipedia/commons/thumb/e/e6/P%C5%99%C3%ADbram%2C_vlak.jpg/450px-P%C5%99%C3%ADbram%2C_vlak.jpg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5"/>
              </a:rPr>
              <a:t>http://</a:t>
            </a:r>
            <a:r>
              <a:rPr lang="cs-CZ" sz="1300" dirty="0" smtClean="0">
                <a:hlinkClick r:id="rId5"/>
              </a:rPr>
              <a:t>upload.wikimedia.org/wikipedia/commons/thumb/7/7e/Tramvaj.jpg/800px-Tramvaj.jpg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6"/>
              </a:rPr>
              <a:t>http://</a:t>
            </a:r>
            <a:r>
              <a:rPr lang="cs-CZ" sz="1300" dirty="0" smtClean="0">
                <a:hlinkClick r:id="rId6"/>
              </a:rPr>
              <a:t>upload.wikimedia.org/wikipedia/commons/thumb/1/15/Trolejbus_v_Jihlav%C4%9B.jpg/800px-Trolejbus_v_Jihlav%C4%9B.jpg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7"/>
              </a:rPr>
              <a:t>http://</a:t>
            </a:r>
            <a:r>
              <a:rPr lang="cs-CZ" sz="1300" dirty="0" smtClean="0">
                <a:hlinkClick r:id="rId7"/>
              </a:rPr>
              <a:t>upload.wikimedia.org/wikipedia/commons/6/61/Depo_Hostivar_09.jpg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>
                <a:hlinkClick r:id="rId8"/>
              </a:rPr>
              <a:t>http</a:t>
            </a:r>
            <a:r>
              <a:rPr lang="cs-CZ" sz="1300" dirty="0">
                <a:hlinkClick r:id="rId8"/>
              </a:rPr>
              <a:t>://</a:t>
            </a:r>
            <a:r>
              <a:rPr lang="cs-CZ" sz="1300" dirty="0" smtClean="0">
                <a:hlinkClick r:id="rId8"/>
              </a:rPr>
              <a:t>upload.wikimedia.org/wikipedia/commons/thumb/a/aa/Hasici_MAN_Magirius_Alp_320L.JPG/800px-Hasici_MAN_Magirius_Alp_320L.JPG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>
                <a:hlinkClick r:id="rId9"/>
              </a:rPr>
              <a:t>http</a:t>
            </a:r>
            <a:r>
              <a:rPr lang="cs-CZ" sz="1300" dirty="0">
                <a:hlinkClick r:id="rId9"/>
              </a:rPr>
              <a:t>://</a:t>
            </a:r>
            <a:r>
              <a:rPr lang="cs-CZ" sz="1300" dirty="0" smtClean="0">
                <a:hlinkClick r:id="rId9"/>
              </a:rPr>
              <a:t>upload.wikimedia.org/wikipedia/commons/thumb/6/65/Sanitka_ZZSZK_VW_T5_klasicky.JPG/800px-Sanitka_ZZSZK_VW_T5_klasicky.JPG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>
                <a:hlinkClick r:id="rId10"/>
              </a:rPr>
              <a:t>http</a:t>
            </a:r>
            <a:r>
              <a:rPr lang="cs-CZ" sz="1300" dirty="0">
                <a:hlinkClick r:id="rId10"/>
              </a:rPr>
              <a:t>://</a:t>
            </a:r>
            <a:r>
              <a:rPr lang="cs-CZ" sz="1300" dirty="0" smtClean="0">
                <a:hlinkClick r:id="rId10"/>
              </a:rPr>
              <a:t>upload.wikimedia.org/wikipedia/commons/thumb/1/13/CZ-P02_Hlavn%C3%AD_pozemn%C3%AD_komunikace.svg/394px-CZ-P02_Hlavn%C3%AD_pozemn%C3%AD_komunikace.svg.png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11"/>
              </a:rPr>
              <a:t>http://</a:t>
            </a:r>
            <a:r>
              <a:rPr lang="cs-CZ" sz="1300" dirty="0" smtClean="0">
                <a:hlinkClick r:id="rId11"/>
              </a:rPr>
              <a:t>upload.wikimedia.org/wikipedia/commons/thumb/b/bc/P04_CZ.svg/569px-P04_CZ.svg.png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12"/>
              </a:rPr>
              <a:t>http://</a:t>
            </a:r>
            <a:r>
              <a:rPr lang="cs-CZ" sz="1300" dirty="0" smtClean="0">
                <a:hlinkClick r:id="rId12"/>
              </a:rPr>
              <a:t>upload.wikimedia.org/wikipedia/commons/0/07/B01cr.jpg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13"/>
              </a:rPr>
              <a:t>http://</a:t>
            </a:r>
            <a:r>
              <a:rPr lang="cs-CZ" sz="1300" dirty="0" smtClean="0">
                <a:hlinkClick r:id="rId13"/>
              </a:rPr>
              <a:t>upload.wikimedia.org/wikipedia/commons/e/e1/C08acr.jpg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14"/>
              </a:rPr>
              <a:t>http://</a:t>
            </a:r>
            <a:r>
              <a:rPr lang="cs-CZ" sz="1300" dirty="0" smtClean="0">
                <a:hlinkClick r:id="rId14"/>
              </a:rPr>
              <a:t>upload.wikimedia.org/wikipedia/commons/thumb/4/49/P06_CZ.svg/500px-P06_CZ.svg.png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>
                <a:hlinkClick r:id="rId15"/>
              </a:rPr>
              <a:t>http://</a:t>
            </a:r>
            <a:r>
              <a:rPr lang="cs-CZ" sz="1300" dirty="0" smtClean="0">
                <a:hlinkClick r:id="rId15"/>
              </a:rPr>
              <a:t>upload.wikimedia.org/wikipedia/commons/thumb/e/e5/A12_CZ.svg/569px-A12_CZ.svg.png</a:t>
            </a:r>
            <a:endParaRPr lang="cs-CZ" sz="1300" dirty="0" smtClean="0"/>
          </a:p>
          <a:p>
            <a:pPr marL="0" indent="0">
              <a:buNone/>
            </a:pPr>
            <a:endParaRPr lang="cs-CZ" sz="1300" dirty="0"/>
          </a:p>
          <a:p>
            <a:pPr marL="0" indent="0">
              <a:buNone/>
            </a:pPr>
            <a:r>
              <a:rPr lang="cs-CZ" sz="2800" dirty="0" smtClean="0"/>
              <a:t>Prvouka </a:t>
            </a:r>
            <a:r>
              <a:rPr lang="cs-CZ" sz="2800" dirty="0" smtClean="0"/>
              <a:t>pro 2. ročník – Nová škola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CC505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Cesta do školy</a:t>
            </a:r>
            <a:endParaRPr lang="cs-CZ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noFill/>
          <a:ln w="38100">
            <a:solidFill>
              <a:srgbClr val="7CC505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Cestou do školy musíme být opatrní!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 smtClean="0"/>
              <a:t>Dodržujeme pravidla silničního provozu!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 smtClean="0"/>
              <a:t>Sledujeme dopravní značky!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 smtClean="0"/>
              <a:t>Přecházíme po přechodu pro chodce!</a:t>
            </a:r>
            <a:endParaRPr lang="cs-CZ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2656"/>
            <a:ext cx="10795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94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CC505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Dopravní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značky</a:t>
            </a:r>
            <a:endParaRPr lang="cs-CZ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Seznamte se s některými důležitými dopravními značkami:</a:t>
            </a:r>
            <a:endParaRPr lang="cs-CZ" dirty="0"/>
          </a:p>
        </p:txBody>
      </p:sp>
      <p:pic>
        <p:nvPicPr>
          <p:cNvPr id="1026" name="Picture 2" descr="C:\Users\Marelova.ZSPSRV\AppData\Local\Microsoft\Windows\Temporary Internet Files\Content.IE5\11C2QNUW\MC9004113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66" y="4964014"/>
            <a:ext cx="1650156" cy="1420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elova.ZSPSRV\AppData\Local\Microsoft\Windows\Temporary Internet Files\Content.IE5\11C2QNUW\MC9004114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66" y="2790657"/>
            <a:ext cx="169851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71800" y="3429000"/>
            <a:ext cx="2520280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>
                <a:solidFill>
                  <a:srgbClr val="7030A0"/>
                </a:solidFill>
              </a:rPr>
              <a:t>H</a:t>
            </a:r>
            <a:r>
              <a:rPr lang="cs-CZ" sz="3200" dirty="0" smtClean="0">
                <a:solidFill>
                  <a:srgbClr val="7030A0"/>
                </a:solidFill>
              </a:rPr>
              <a:t>lavní silnice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71800" y="5135031"/>
            <a:ext cx="3528392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Dej přednost v jízdě</a:t>
            </a:r>
            <a:endParaRPr lang="cs-CZ" sz="3200" dirty="0">
              <a:solidFill>
                <a:srgbClr val="7030A0"/>
              </a:solidFill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7943"/>
            <a:ext cx="10795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0981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688974"/>
            <a:ext cx="2012931" cy="201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3848" y="1196752"/>
            <a:ext cx="3528392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Přechod pro chodce</a:t>
            </a:r>
            <a:endParaRPr lang="cs-CZ" sz="3200" dirty="0">
              <a:solidFill>
                <a:srgbClr val="7030A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48" y="3356992"/>
            <a:ext cx="233976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03848" y="4077072"/>
            <a:ext cx="4608512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Zákaz vjezdu všech vozidel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21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84083"/>
            <a:ext cx="2304257" cy="243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C:\Users\Marelova.ZSPSRV\AppData\Local\Microsoft\Windows\Temporary Internet Files\Content.IE5\JN30TRQL\MC9004112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06" y="3573016"/>
            <a:ext cx="2341427" cy="258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347864" y="1268760"/>
            <a:ext cx="3240360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Stezka pro cyklisty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47864" y="4437112"/>
            <a:ext cx="4248472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Zákaz vjezdu jízdních kol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141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764704"/>
            <a:ext cx="1944215" cy="2248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86" y="3553363"/>
            <a:ext cx="2544763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347864" y="1484784"/>
            <a:ext cx="4464496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Stůj, dej přednost v jízdě!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53746" y="4182197"/>
            <a:ext cx="1224136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7030A0"/>
                </a:solidFill>
              </a:rPr>
              <a:t>Děti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41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CC505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Dopravní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prostředky</a:t>
            </a:r>
            <a:endParaRPr lang="cs-CZ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132637" cy="113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844824"/>
            <a:ext cx="8208912" cy="4401205"/>
          </a:xfrm>
          <a:prstGeom prst="rect">
            <a:avLst/>
          </a:prstGeom>
          <a:noFill/>
          <a:ln>
            <a:solidFill>
              <a:srgbClr val="7CC505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Dopravní prostředky se používají k přepravě lidí, zvířat nebo věcí.</a:t>
            </a:r>
          </a:p>
          <a:p>
            <a:r>
              <a:rPr lang="cs-CZ" sz="2800" dirty="0" smtClean="0"/>
              <a:t>Nejčastěji jezdíme autem, autobusem a vlakem.</a:t>
            </a:r>
          </a:p>
          <a:p>
            <a:endParaRPr lang="cs-CZ" sz="2800" dirty="0" smtClean="0"/>
          </a:p>
          <a:p>
            <a:r>
              <a:rPr lang="cs-CZ" sz="2800" dirty="0" smtClean="0"/>
              <a:t>Ve velkých městech se lidé přepravují také tramvají, trolejbusem a metrem.</a:t>
            </a:r>
          </a:p>
          <a:p>
            <a:endParaRPr lang="cs-CZ" sz="2800" dirty="0" smtClean="0"/>
          </a:p>
          <a:p>
            <a:r>
              <a:rPr lang="cs-CZ" sz="2800" dirty="0" smtClean="0"/>
              <a:t>Velké vzdálenosti se překonávají letadly.</a:t>
            </a:r>
          </a:p>
          <a:p>
            <a:endParaRPr lang="cs-CZ" sz="2800" dirty="0" smtClean="0"/>
          </a:p>
          <a:p>
            <a:r>
              <a:rPr lang="cs-CZ" sz="2800" dirty="0" smtClean="0"/>
              <a:t>Po vodě nás přepravují lodě.</a:t>
            </a:r>
          </a:p>
        </p:txBody>
      </p:sp>
    </p:spTree>
    <p:extLst>
      <p:ext uri="{BB962C8B-B14F-4D97-AF65-F5344CB8AC3E}">
        <p14:creationId xmlns:p14="http://schemas.microsoft.com/office/powerpoint/2010/main" val="1291178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r="2243" b="4108"/>
          <a:stretch/>
        </p:blipFill>
        <p:spPr bwMode="auto">
          <a:xfrm>
            <a:off x="539553" y="620688"/>
            <a:ext cx="2963938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55577"/>
            <a:ext cx="2521166" cy="3361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07904" y="1484784"/>
            <a:ext cx="1944216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automobil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07904" y="4221088"/>
            <a:ext cx="1584176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autobus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624671" y="4805862"/>
            <a:ext cx="1296144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  vlak</a:t>
            </a:r>
            <a:endParaRPr lang="cs-CZ" sz="3200" dirty="0">
              <a:solidFill>
                <a:srgbClr val="7030A0"/>
              </a:solidFill>
            </a:endParaRP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6" r="17447"/>
          <a:stretch/>
        </p:blipFill>
        <p:spPr bwMode="auto">
          <a:xfrm>
            <a:off x="486980" y="3494807"/>
            <a:ext cx="3085247" cy="2238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349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661" b="10441"/>
          <a:stretch/>
        </p:blipFill>
        <p:spPr bwMode="auto">
          <a:xfrm>
            <a:off x="467544" y="571501"/>
            <a:ext cx="2926590" cy="2559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21414"/>
            <a:ext cx="3146285" cy="235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7" r="21943"/>
          <a:stretch/>
        </p:blipFill>
        <p:spPr bwMode="auto">
          <a:xfrm>
            <a:off x="467544" y="3573016"/>
            <a:ext cx="2926590" cy="2643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35896" y="1556791"/>
            <a:ext cx="1537906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tramvaj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635896" y="4581128"/>
            <a:ext cx="1296144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metro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81146" y="4763188"/>
            <a:ext cx="1656184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trolejbus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885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Marelova.ZSPSRV\AppData\Local\Microsoft\Windows\Temporary Internet Files\Content.IE5\11C2QNUW\MP90039985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4441873" cy="296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Marelova.ZSPSRV\AppData\Local\Microsoft\Windows\Temporary Internet Files\Content.IE5\JN30TRQL\MP90018241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0967"/>
            <a:ext cx="4247028" cy="281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5656" y="3861048"/>
            <a:ext cx="1584176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7030A0"/>
                </a:solidFill>
              </a:rPr>
              <a:t>letadlo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47442" y="2172741"/>
            <a:ext cx="1296144" cy="584775"/>
          </a:xfrm>
          <a:prstGeom prst="rect">
            <a:avLst/>
          </a:prstGeom>
          <a:solidFill>
            <a:srgbClr val="7CC505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   loď</a:t>
            </a:r>
            <a:endParaRPr lang="cs-CZ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776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CC505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Důležitá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čísla</a:t>
            </a:r>
            <a:endParaRPr lang="cs-CZ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4000" dirty="0" smtClean="0"/>
              <a:t>Pro případ úrazu nebo jiné krizové situace bychom měli všichni znát tato čísla: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150    </a:t>
            </a:r>
            <a:r>
              <a:rPr lang="cs-CZ" dirty="0" smtClean="0">
                <a:solidFill>
                  <a:srgbClr val="7030A0"/>
                </a:solidFill>
              </a:rPr>
              <a:t>HASIČI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155    </a:t>
            </a:r>
            <a:r>
              <a:rPr lang="cs-CZ" dirty="0" smtClean="0">
                <a:solidFill>
                  <a:srgbClr val="7030A0"/>
                </a:solidFill>
              </a:rPr>
              <a:t>ZÁCHRANNÁ SLUŽBA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158    </a:t>
            </a:r>
            <a:r>
              <a:rPr lang="cs-CZ" dirty="0" smtClean="0">
                <a:solidFill>
                  <a:srgbClr val="7030A0"/>
                </a:solidFill>
              </a:rPr>
              <a:t>POLICIE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112    </a:t>
            </a:r>
            <a:r>
              <a:rPr lang="cs-CZ" dirty="0" smtClean="0">
                <a:solidFill>
                  <a:srgbClr val="7030A0"/>
                </a:solidFill>
              </a:rPr>
              <a:t>ČÍSLO TÍSŇOVÉHO VOLÁNÍ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1133475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128210"/>
            <a:ext cx="1668534" cy="124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0" t="7911" b="10401"/>
          <a:stretch/>
        </p:blipFill>
        <p:spPr bwMode="auto">
          <a:xfrm>
            <a:off x="4126574" y="2172522"/>
            <a:ext cx="2088231" cy="171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424" y="2780928"/>
            <a:ext cx="2092547" cy="1566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52953"/>
            <a:ext cx="1490001" cy="136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077524"/>
            <a:ext cx="695829" cy="1018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55255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268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Zdroje</vt:lpstr>
      <vt:lpstr>Cesta do školy</vt:lpstr>
      <vt:lpstr>Dopravní značky</vt:lpstr>
      <vt:lpstr>Prezentace aplikace PowerPoint</vt:lpstr>
      <vt:lpstr>Prezentace aplikace PowerPoint</vt:lpstr>
      <vt:lpstr>Prezentace aplikace PowerPoint</vt:lpstr>
      <vt:lpstr>Dopravní prostředky</vt:lpstr>
      <vt:lpstr>Prezentace aplikace PowerPoint</vt:lpstr>
      <vt:lpstr>Prezentace aplikace PowerPoint</vt:lpstr>
      <vt:lpstr>Prezentace aplikace PowerPoint</vt:lpstr>
      <vt:lpstr>Důležitá čísla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Radana Marelová</cp:lastModifiedBy>
  <cp:revision>28</cp:revision>
  <dcterms:created xsi:type="dcterms:W3CDTF">2011-08-21T15:31:45Z</dcterms:created>
  <dcterms:modified xsi:type="dcterms:W3CDTF">2013-11-08T12:23:59Z</dcterms:modified>
</cp:coreProperties>
</file>