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VY_32_INOVACE_2A_02_Cesta_do_školy_opakování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36003"/>
          <a:ext cx="4104456" cy="41044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52228" y="36003"/>
          <a:ext cx="4788531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52228" y="36003"/>
        <a:ext cx="4788531" cy="410444"/>
      </dsp:txXfrm>
    </dsp:sp>
    <dsp:sp modelId="{5BDA8D49-C64C-4FDF-ACCF-171444A32B21}">
      <dsp:nvSpPr>
        <dsp:cNvPr id="0" name=""/>
        <dsp:cNvSpPr/>
      </dsp:nvSpPr>
      <dsp:spPr>
        <a:xfrm>
          <a:off x="307833" y="446448"/>
          <a:ext cx="3488788" cy="34887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52228" y="446448"/>
          <a:ext cx="4788531" cy="34887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52228" y="446448"/>
        <a:ext cx="4788531" cy="410444"/>
      </dsp:txXfrm>
    </dsp:sp>
    <dsp:sp modelId="{4A11C032-4DF2-44E5-8C80-1286B3D4B133}">
      <dsp:nvSpPr>
        <dsp:cNvPr id="0" name=""/>
        <dsp:cNvSpPr/>
      </dsp:nvSpPr>
      <dsp:spPr>
        <a:xfrm>
          <a:off x="615667" y="856893"/>
          <a:ext cx="2873120" cy="28731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52228" y="856893"/>
          <a:ext cx="4788531" cy="28731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Radana </a:t>
          </a:r>
          <a:r>
            <a:rPr lang="cs-CZ" sz="1500" kern="1200" dirty="0" err="1" smtClean="0"/>
            <a:t>Marelová</a:t>
          </a:r>
          <a:r>
            <a:rPr lang="cs-CZ" sz="1500" kern="1200" dirty="0" smtClean="0"/>
            <a:t> </a:t>
          </a:r>
          <a:endParaRPr lang="cs-CZ" sz="1500" kern="1200" dirty="0"/>
        </a:p>
      </dsp:txBody>
      <dsp:txXfrm>
        <a:off x="2052228" y="856893"/>
        <a:ext cx="4788531" cy="410444"/>
      </dsp:txXfrm>
    </dsp:sp>
    <dsp:sp modelId="{BB3828A8-1683-43A3-8BCA-2995B7EAE8F3}">
      <dsp:nvSpPr>
        <dsp:cNvPr id="0" name=""/>
        <dsp:cNvSpPr/>
      </dsp:nvSpPr>
      <dsp:spPr>
        <a:xfrm>
          <a:off x="923501" y="1267338"/>
          <a:ext cx="2257452" cy="22574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52228" y="1267338"/>
          <a:ext cx="4788531" cy="22574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VY_32_INOVACE_2A_02_Cesta_do_školy_opakování</a:t>
          </a:r>
          <a:endParaRPr lang="cs-CZ" sz="1500" kern="1200" dirty="0"/>
        </a:p>
      </dsp:txBody>
      <dsp:txXfrm>
        <a:off x="2052228" y="1267338"/>
        <a:ext cx="4788531" cy="410449"/>
      </dsp:txXfrm>
    </dsp:sp>
    <dsp:sp modelId="{7C8531F2-00DF-4DB1-A6C6-AF46193E1BBF}">
      <dsp:nvSpPr>
        <dsp:cNvPr id="0" name=""/>
        <dsp:cNvSpPr/>
      </dsp:nvSpPr>
      <dsp:spPr>
        <a:xfrm>
          <a:off x="1231337" y="1677788"/>
          <a:ext cx="1641780" cy="16417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52228" y="1677788"/>
          <a:ext cx="4788531" cy="16417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 2.třída</a:t>
          </a:r>
          <a:endParaRPr lang="cs-CZ" sz="1500" kern="1200" dirty="0"/>
        </a:p>
      </dsp:txBody>
      <dsp:txXfrm>
        <a:off x="2052228" y="1677788"/>
        <a:ext cx="4788531" cy="410444"/>
      </dsp:txXfrm>
    </dsp:sp>
    <dsp:sp modelId="{14E80F71-B028-4CCE-8C5A-7AE67F9A28C6}">
      <dsp:nvSpPr>
        <dsp:cNvPr id="0" name=""/>
        <dsp:cNvSpPr/>
      </dsp:nvSpPr>
      <dsp:spPr>
        <a:xfrm>
          <a:off x="1539171" y="2088233"/>
          <a:ext cx="1026112" cy="10261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52228" y="2088233"/>
          <a:ext cx="4788531" cy="10261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52228" y="2088233"/>
        <a:ext cx="4788531" cy="410444"/>
      </dsp:txXfrm>
    </dsp:sp>
    <dsp:sp modelId="{1A909E4D-639C-4CB7-A7CE-FC1133FAA37E}">
      <dsp:nvSpPr>
        <dsp:cNvPr id="0" name=""/>
        <dsp:cNvSpPr/>
      </dsp:nvSpPr>
      <dsp:spPr>
        <a:xfrm>
          <a:off x="1847005" y="2498678"/>
          <a:ext cx="410444" cy="4104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52228" y="2498678"/>
          <a:ext cx="4788531" cy="410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52228" y="2498678"/>
        <a:ext cx="4788531" cy="410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c/P04_CZ.svg/569px-P04_CZ.svg.png" TargetMode="External"/><Relationship Id="rId2" Type="http://schemas.openxmlformats.org/officeDocument/2006/relationships/hyperlink" Target="http://upload.wikimedia.org/wikipedia/commons/thumb/1/13/CZ-P02_Hlavn%C3%AD_pozemn%C3%AD_komunikace.svg/394px-CZ-P02_Hlavn%C3%AD_pozemn%C3%AD_komunikace.svg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1/C08acr.jpg" TargetMode="External"/><Relationship Id="rId4" Type="http://schemas.openxmlformats.org/officeDocument/2006/relationships/hyperlink" Target="http://upload.wikimedia.org/wikipedia/commons/0/07/B01cr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0793969"/>
              </p:ext>
            </p:extLst>
          </p:nvPr>
        </p:nvGraphicFramePr>
        <p:xfrm>
          <a:off x="1259632" y="1700808"/>
          <a:ext cx="6840760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FF6600"/>
                </a:solidFill>
              </a:rPr>
              <a:t>Anotace</a:t>
            </a:r>
            <a:endParaRPr lang="cs-CZ" i="1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Tento výukový materiál slouží k opakování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robraného učiva.</a:t>
            </a:r>
          </a:p>
          <a:p>
            <a:pPr marL="0" indent="0">
              <a:buNone/>
            </a:pPr>
            <a:r>
              <a:rPr lang="cs-CZ" dirty="0" smtClean="0"/>
              <a:t>Děti vybírají nebo podtrhávají správné názvy 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brázky, dopisují, kde se dopravní prostředky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ohybují, přiřazují k důležitým číslům názvy a </a:t>
            </a:r>
          </a:p>
          <a:p>
            <a:pPr marL="0" indent="0">
              <a:buNone/>
            </a:pPr>
            <a:r>
              <a:rPr lang="cs-CZ" dirty="0" smtClean="0"/>
              <a:t>obrázky, luští křížovku.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FF6600"/>
                </a:solidFill>
              </a:rPr>
              <a:t>Zdroje</a:t>
            </a:r>
            <a:endParaRPr lang="cs-CZ" i="1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commons.wikimedia.org/wiki</a:t>
            </a:r>
            <a:endParaRPr lang="cs-CZ" dirty="0"/>
          </a:p>
          <a:p>
            <a:pPr marL="0" indent="0">
              <a:buNone/>
            </a:pPr>
            <a:r>
              <a:rPr lang="cs-CZ" sz="1400" dirty="0"/>
              <a:t>http://upload.wikimedia.org/wikipedia/commons/thumb/e/e5/Karosa_C_954E_%C4%8D%C3%ADslo_1358_na_lince_383.jpg/800px-Karosa_C_954E_%C4%8D%C3%ADslo_1358_na_lince_383.jpg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http://upload.wikimedia.org/wikipedia/commons/thumb/e/e6/P%C5%99%C3%ADbram%2C_vlak.jpg/450px-P%C5%99%C3%ADbram%2C_vlak.jpg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http://upload.wikimedia.org/wikipedia/commons/thumb/7/7e/Tramvaj.jpg/800px-Tramvaj.jpg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http://upload.wikimedia.org/wikipedia/commons/thumb/1/15/Trolejbus_v_Jihlav%C4%9B.jpg/800px-Trolejbus_v_Jihlav%C4%9B.jpg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http://upload.wikimedia.org/wikipedia/commons/6/61/Depo_Hostivar_09.jpg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http://upload.wikimedia.org/wikipedia/commons/thumb/a/aa/Hasici_MAN_Magirius_Alp_320L.JPG/800px-Hasici_MAN_Magirius_Alp_320L.JPG</a:t>
            </a:r>
          </a:p>
          <a:p>
            <a:pPr marL="0" indent="0">
              <a:buNone/>
            </a:pPr>
            <a:r>
              <a:rPr lang="cs-CZ" sz="1400" dirty="0"/>
              <a:t>http://upload.wikimedia.org/wikipedia/commons/thumb/6/65/Sanitka_ZZSZK_VW_T5_klasicky.JPG/800px-Sanitka_ZZSZK_VW_T5_klasicky.JPG</a:t>
            </a:r>
          </a:p>
          <a:p>
            <a:pPr marL="0"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upload.wikimedia.org/wikipedia/commons/thumb/1/13/CZ-P02_Hlavn%C3%AD_pozemn%C3%AD_komunikace.svg/394px-CZ-P02_Hlavn%C3%AD_pozemn%C3%AD_komunikace.svg.png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upload.wikimedia.org/wikipedia/commons/thumb/b/bc/P04_CZ.svg/569px-P04_CZ.svg.png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upload.wikimedia.org/wikipedia/commons/0/07/B01cr.jpg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upload.wikimedia.org/wikipedia/commons/e/e1/C08acr.jpg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Prvouka pro 2.ročník – Nová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FF6600"/>
                </a:solidFill>
              </a:rPr>
              <a:t>Cesta do školy - opakování</a:t>
            </a:r>
            <a:endParaRPr lang="cs-CZ" i="1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1. Vyber a označ správnou odpověď: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800" dirty="0" smtClean="0"/>
              <a:t>Po cestě do školy – nedávám pozor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</a:t>
            </a:r>
            <a:r>
              <a:rPr lang="cs-CZ" sz="2800" dirty="0" smtClean="0"/>
              <a:t>hraji si na silnici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</a:t>
            </a:r>
            <a:r>
              <a:rPr lang="cs-CZ" sz="2800" dirty="0" smtClean="0"/>
              <a:t>jsem opatrný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2800" dirty="0" smtClean="0"/>
              <a:t>Pravidla silničního provozu – nedodržuji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</a:t>
            </a:r>
            <a:r>
              <a:rPr lang="cs-CZ" sz="2800" dirty="0" smtClean="0"/>
              <a:t>dodržuji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</a:t>
            </a:r>
            <a:r>
              <a:rPr lang="cs-CZ" sz="2800" dirty="0" smtClean="0"/>
              <a:t>nezajímají mě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Dopravní značky – sleduji a dodržuji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neznám je, proto se na nich houpu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maluji na ně</a:t>
            </a:r>
          </a:p>
        </p:txBody>
      </p:sp>
    </p:spTree>
    <p:extLst>
      <p:ext uri="{BB962C8B-B14F-4D97-AF65-F5344CB8AC3E}">
        <p14:creationId xmlns:p14="http://schemas.microsoft.com/office/powerpoint/2010/main" val="179345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2. Jaké barvy mají tyto značky? Vyber správnou </a:t>
            </a:r>
          </a:p>
          <a:p>
            <a:r>
              <a:rPr lang="cs-CZ" sz="32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   možnost:</a:t>
            </a:r>
            <a:endParaRPr lang="cs-CZ" sz="32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28" y="1889447"/>
            <a:ext cx="2011363" cy="2017713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114" y="4293096"/>
            <a:ext cx="1855789" cy="2122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2060848"/>
            <a:ext cx="3456384" cy="1569660"/>
          </a:xfrm>
          <a:prstGeom prst="rect">
            <a:avLst/>
          </a:prstGeom>
          <a:noFill/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bílá a modrá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oranžová a zelená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žlutá a fialová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4725144"/>
            <a:ext cx="3456384" cy="1569660"/>
          </a:xfrm>
          <a:prstGeom prst="rect">
            <a:avLst/>
          </a:prstGeom>
          <a:noFill/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černá a zelená</a:t>
            </a:r>
          </a:p>
          <a:p>
            <a:r>
              <a:rPr lang="cs-CZ" sz="3200" dirty="0" smtClean="0"/>
              <a:t>   bílá a žlutá</a:t>
            </a:r>
          </a:p>
          <a:p>
            <a:r>
              <a:rPr lang="cs-CZ" sz="3200" dirty="0" smtClean="0"/>
              <a:t>   modrá a červená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613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3. Podtrhni správný název těchto značek:</a:t>
            </a:r>
            <a:endParaRPr lang="cs-CZ" sz="32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15" y="1556792"/>
            <a:ext cx="1340073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70" y="2924944"/>
            <a:ext cx="1439804" cy="1523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97152"/>
            <a:ext cx="1600201" cy="1575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1412776"/>
            <a:ext cx="3816424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Jede ten, kdo je rychlejší</a:t>
            </a:r>
          </a:p>
          <a:p>
            <a:r>
              <a:rPr lang="cs-CZ" sz="2800" dirty="0" smtClean="0"/>
              <a:t>První jedou traktory</a:t>
            </a:r>
          </a:p>
          <a:p>
            <a:r>
              <a:rPr lang="cs-CZ" sz="2800" dirty="0" smtClean="0"/>
              <a:t>Dej přednost v jízdě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3140968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Stezka pro koloběžky</a:t>
            </a:r>
          </a:p>
          <a:p>
            <a:r>
              <a:rPr lang="cs-CZ" sz="2800" dirty="0" smtClean="0"/>
              <a:t>Stezka pro cyklisty</a:t>
            </a:r>
          </a:p>
          <a:p>
            <a:r>
              <a:rPr lang="cs-CZ" sz="2800" dirty="0" smtClean="0"/>
              <a:t>Stezka pro kočárky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085184"/>
            <a:ext cx="41044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Zákaz vjezdu všech vozidel</a:t>
            </a:r>
          </a:p>
          <a:p>
            <a:r>
              <a:rPr lang="cs-CZ" sz="2800" dirty="0" smtClean="0"/>
              <a:t>Vjezd povolen jen vlakům</a:t>
            </a:r>
          </a:p>
          <a:p>
            <a:r>
              <a:rPr lang="cs-CZ" sz="2800" dirty="0" smtClean="0"/>
              <a:t>Zákaz vjezdu do garáže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1437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4. Zakroužkuj dopravní prostředky, které jsi už </a:t>
            </a:r>
          </a:p>
          <a:p>
            <a:r>
              <a:rPr lang="cs-CZ" sz="32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   někdy použil(a):</a:t>
            </a:r>
            <a:endParaRPr lang="cs-CZ" sz="32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9" y="4797152"/>
            <a:ext cx="1697161" cy="1320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2675"/>
            <a:ext cx="2088232" cy="1514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9" y="1916832"/>
            <a:ext cx="1369870" cy="1823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936" y="1764788"/>
            <a:ext cx="1678112" cy="1452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481" y="3408669"/>
            <a:ext cx="1703930" cy="1491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1714773" cy="1285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129" y="4954650"/>
            <a:ext cx="1934468" cy="128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695" y="5013176"/>
            <a:ext cx="2015962" cy="1332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867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5. Napiš, kde se tyto dopravní prostředky pohybují </a:t>
            </a:r>
          </a:p>
          <a:p>
            <a:r>
              <a:rPr lang="cs-CZ" sz="2800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   ( na souši, ve vzduchu, na vodě):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777951"/>
            <a:ext cx="1800200" cy="119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62" y="3284984"/>
            <a:ext cx="1700213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47" y="4941168"/>
            <a:ext cx="1858129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157" y="3542580"/>
            <a:ext cx="1371600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Marelova.ZSPSRV\AppData\Local\Microsoft\Windows\Temporary Internet Files\Content.IE5\EJRYC83H\MP9001824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1638159"/>
            <a:ext cx="1811052" cy="147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77709" y="2375068"/>
            <a:ext cx="2056103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7709" y="3946177"/>
            <a:ext cx="205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5733256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91064" y="2276872"/>
            <a:ext cx="2329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91064" y="4607371"/>
            <a:ext cx="2329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92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3690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</a:rPr>
              <a:t>6. Přiřaď k číslům správný název a obrázek: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 </a:t>
            </a:r>
            <a:r>
              <a:rPr lang="cs-CZ" sz="3600" b="1" dirty="0" smtClean="0"/>
              <a:t>158</a:t>
            </a:r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smtClean="0"/>
              <a:t>    </a:t>
            </a:r>
            <a:r>
              <a:rPr lang="cs-CZ" sz="3600" b="1" dirty="0" smtClean="0"/>
              <a:t>112</a:t>
            </a:r>
          </a:p>
          <a:p>
            <a:endParaRPr lang="cs-CZ" sz="3200" dirty="0"/>
          </a:p>
          <a:p>
            <a:r>
              <a:rPr lang="cs-CZ" sz="3200" dirty="0" smtClean="0"/>
              <a:t>    </a:t>
            </a:r>
            <a:r>
              <a:rPr lang="cs-CZ" sz="3600" b="1" dirty="0" smtClean="0"/>
              <a:t>150</a:t>
            </a:r>
          </a:p>
          <a:p>
            <a:endParaRPr lang="cs-CZ" sz="3200" dirty="0"/>
          </a:p>
          <a:p>
            <a:r>
              <a:rPr lang="cs-CZ" sz="3200" dirty="0" smtClean="0"/>
              <a:t>    </a:t>
            </a:r>
            <a:r>
              <a:rPr lang="cs-CZ" sz="3600" b="1" dirty="0" smtClean="0"/>
              <a:t>155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13091" y="2826344"/>
            <a:ext cx="2736304" cy="52322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6600"/>
                </a:solidFill>
              </a:rPr>
              <a:t>Záchranná služba</a:t>
            </a:r>
            <a:endParaRPr lang="cs-CZ" sz="2800" dirty="0">
              <a:solidFill>
                <a:srgbClr val="FF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16001" y="3525343"/>
            <a:ext cx="1152128" cy="52322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6600"/>
                </a:solidFill>
              </a:rPr>
              <a:t>P</a:t>
            </a:r>
            <a:r>
              <a:rPr lang="cs-CZ" sz="2800" dirty="0" smtClean="0">
                <a:solidFill>
                  <a:srgbClr val="FF6600"/>
                </a:solidFill>
              </a:rPr>
              <a:t>olicie</a:t>
            </a:r>
            <a:endParaRPr lang="cs-CZ" sz="2800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1744" y="2212756"/>
            <a:ext cx="1080120" cy="52322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6600"/>
                </a:solidFill>
              </a:rPr>
              <a:t>Hasiči</a:t>
            </a:r>
            <a:endParaRPr lang="cs-CZ" sz="2800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8296" y="1556792"/>
            <a:ext cx="3456384" cy="52322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6600"/>
                </a:solidFill>
              </a:rPr>
              <a:t>Číslo tísňového volání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41416"/>
            <a:ext cx="1807716" cy="1357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81236"/>
            <a:ext cx="1886552" cy="155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586" y="4973457"/>
            <a:ext cx="1909805" cy="1431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28296" y="4673244"/>
            <a:ext cx="1963769" cy="181588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     </a:t>
            </a:r>
            <a:r>
              <a:rPr lang="cs-CZ" sz="4000" b="1" dirty="0" smtClean="0">
                <a:solidFill>
                  <a:schemeClr val="bg1"/>
                </a:solidFill>
              </a:rPr>
              <a:t>SOS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         </a:t>
            </a:r>
            <a:r>
              <a:rPr lang="cs-CZ" sz="4000" b="1" dirty="0" smtClean="0">
                <a:solidFill>
                  <a:schemeClr val="bg1"/>
                </a:solidFill>
              </a:rPr>
              <a:t>112</a:t>
            </a:r>
          </a:p>
          <a:p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34" name="Picture 10" descr="C:\Users\Marelova.ZSPSRV\AppData\Local\Microsoft\Windows\Temporary Internet Files\Content.IE5\11C2QNUW\MC900350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650" y="5174153"/>
            <a:ext cx="844530" cy="123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36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50000"/>
                  </a:schemeClr>
                </a:solidFill>
              </a:rPr>
              <a:t>7. Vylušti křížovku: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/>
              <a:t>Už známe některé _____________________.</a:t>
            </a:r>
            <a:endParaRPr lang="cs-CZ" sz="24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003569"/>
              </p:ext>
            </p:extLst>
          </p:nvPr>
        </p:nvGraphicFramePr>
        <p:xfrm>
          <a:off x="913996" y="920462"/>
          <a:ext cx="7598889" cy="551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9892"/>
                <a:gridCol w="432048"/>
                <a:gridCol w="432048"/>
                <a:gridCol w="469709"/>
                <a:gridCol w="451899"/>
                <a:gridCol w="451899"/>
                <a:gridCol w="451899"/>
                <a:gridCol w="451899"/>
                <a:gridCol w="451899"/>
                <a:gridCol w="451899"/>
                <a:gridCol w="451899"/>
                <a:gridCol w="451899"/>
              </a:tblGrid>
              <a:tr h="36480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1.Roční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období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66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2.Dopravní prostředek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3.Nejlepší přítel člověka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4.Ze střechy</a:t>
                      </a:r>
                      <a:r>
                        <a:rPr lang="cs-CZ" baseline="0" dirty="0" smtClean="0"/>
                        <a:t> v zimě visí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5.Po zimě začíná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6.Sbírá</a:t>
                      </a:r>
                      <a:r>
                        <a:rPr lang="cs-CZ" baseline="0" dirty="0" smtClean="0"/>
                        <a:t> oříšky, je rezatá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7.Část obličeje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8.Opadavý jehličnan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x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9.Vánoce</a:t>
                      </a:r>
                      <a:r>
                        <a:rPr lang="cs-CZ" baseline="0" dirty="0" smtClean="0"/>
                        <a:t> jsou v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10.Školní</a:t>
                      </a:r>
                      <a:r>
                        <a:rPr lang="cs-CZ" baseline="0" dirty="0" smtClean="0"/>
                        <a:t> potřeba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11.Národní strom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12.V zimě dávám na hlavu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13.Mládě kočky 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4800">
                <a:tc>
                  <a:txBody>
                    <a:bodyPr/>
                    <a:lstStyle/>
                    <a:p>
                      <a:r>
                        <a:rPr lang="cs-CZ" dirty="0" smtClean="0"/>
                        <a:t>14.V řece plavou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70473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402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Zdroje</vt:lpstr>
      <vt:lpstr>Cesta do školy -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22</cp:revision>
  <dcterms:created xsi:type="dcterms:W3CDTF">2011-08-21T15:31:45Z</dcterms:created>
  <dcterms:modified xsi:type="dcterms:W3CDTF">2013-10-21T11:17:06Z</dcterms:modified>
</cp:coreProperties>
</file>