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71670" y="0"/>
            <a:ext cx="5000660" cy="890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4302575"/>
              </p:ext>
            </p:extLst>
          </p:nvPr>
        </p:nvGraphicFramePr>
        <p:xfrm>
          <a:off x="1357291" y="1556766"/>
          <a:ext cx="6643734" cy="5015500"/>
        </p:xfrm>
        <a:graphic>
          <a:graphicData uri="http://schemas.openxmlformats.org/drawingml/2006/table">
            <a:tbl>
              <a:tblPr/>
              <a:tblGrid>
                <a:gridCol w="2457594"/>
                <a:gridCol w="4186140"/>
              </a:tblGrid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Hry s malou násobilkou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Žáci si hravou formou procvičí malou násobilku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dokáže pohotově vypočítat již známé příklady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Malá násobilka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 a její aplikace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4.11.2013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3. ročník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582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2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2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7625" marR="47625" marT="28575" marB="28575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1357290" y="1000108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Veselý obličej 4"/>
          <p:cNvSpPr/>
          <p:nvPr/>
        </p:nvSpPr>
        <p:spPr>
          <a:xfrm>
            <a:off x="3286116" y="2928934"/>
            <a:ext cx="2143140" cy="2071702"/>
          </a:xfrm>
          <a:prstGeom prst="smileyFac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357158" y="714356"/>
            <a:ext cx="8386207" cy="110799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6600" b="1" dirty="0" smtClean="0">
                <a:solidFill>
                  <a:srgbClr val="FF0000"/>
                </a:solidFill>
              </a:rPr>
              <a:t>Hry s malou násobilkou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57224" y="857232"/>
            <a:ext cx="211968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1. Vypočítej :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857224" y="2357430"/>
            <a:ext cx="1152880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5 . 5 =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6 . 8 = 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7 . 2 =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9 . 4 =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5 . 3 =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43504" y="2285992"/>
            <a:ext cx="1257075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24 : 8 =</a:t>
            </a: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48 : 6 =</a:t>
            </a: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20 : 4 =</a:t>
            </a: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30 : 5 =</a:t>
            </a: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72 : 9 =</a:t>
            </a:r>
            <a:endParaRPr lang="cs-CZ" sz="28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71670" y="2357430"/>
            <a:ext cx="550151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</a:rPr>
              <a:t>25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48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14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36</a:t>
            </a:r>
          </a:p>
          <a:p>
            <a:endParaRPr lang="cs-CZ" sz="2800" b="1" dirty="0" smtClean="0">
              <a:solidFill>
                <a:srgbClr val="002060"/>
              </a:solidFill>
            </a:endParaRPr>
          </a:p>
          <a:p>
            <a:r>
              <a:rPr lang="cs-CZ" sz="2800" b="1" dirty="0" smtClean="0">
                <a:solidFill>
                  <a:srgbClr val="002060"/>
                </a:solidFill>
              </a:rPr>
              <a:t>15</a:t>
            </a:r>
            <a:endParaRPr lang="cs-CZ" sz="2800" b="1" dirty="0">
              <a:solidFill>
                <a:srgbClr val="00206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500826" y="2285992"/>
            <a:ext cx="367408" cy="39703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C00000"/>
                </a:solidFill>
              </a:rPr>
              <a:t>3</a:t>
            </a: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8</a:t>
            </a: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5</a:t>
            </a: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6</a:t>
            </a:r>
          </a:p>
          <a:p>
            <a:endParaRPr lang="cs-CZ" sz="2800" b="1" dirty="0" smtClean="0">
              <a:solidFill>
                <a:srgbClr val="C00000"/>
              </a:solidFill>
            </a:endParaRPr>
          </a:p>
          <a:p>
            <a:r>
              <a:rPr lang="cs-CZ" sz="2800" b="1" dirty="0" smtClean="0">
                <a:solidFill>
                  <a:srgbClr val="C00000"/>
                </a:solidFill>
              </a:rPr>
              <a:t>8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0034" y="428604"/>
            <a:ext cx="66498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/>
              <a:t>2. Sestav a vypočítej příklady podle zadání :</a:t>
            </a:r>
            <a:endParaRPr lang="cs-CZ" sz="2800" b="1" dirty="0"/>
          </a:p>
        </p:txBody>
      </p:sp>
      <p:sp>
        <p:nvSpPr>
          <p:cNvPr id="3" name="Rovnoramenný trojúhelník 2"/>
          <p:cNvSpPr/>
          <p:nvPr/>
        </p:nvSpPr>
        <p:spPr>
          <a:xfrm>
            <a:off x="714348" y="1428736"/>
            <a:ext cx="1060704" cy="914400"/>
          </a:xfrm>
          <a:prstGeom prst="triangl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4" name="Kosočtverec 3"/>
          <p:cNvSpPr/>
          <p:nvPr/>
        </p:nvSpPr>
        <p:spPr>
          <a:xfrm>
            <a:off x="2285984" y="1357298"/>
            <a:ext cx="1071570" cy="1000132"/>
          </a:xfrm>
          <a:prstGeom prst="diamon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5357818" y="1500174"/>
            <a:ext cx="914400" cy="714380"/>
          </a:xfrm>
          <a:prstGeom prst="flowChartProcess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6" name="Elipsa 5"/>
          <p:cNvSpPr/>
          <p:nvPr/>
        </p:nvSpPr>
        <p:spPr>
          <a:xfrm>
            <a:off x="3857620" y="1357298"/>
            <a:ext cx="914400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7" name="Šestiúhelník 6"/>
          <p:cNvSpPr/>
          <p:nvPr/>
        </p:nvSpPr>
        <p:spPr>
          <a:xfrm>
            <a:off x="6858016" y="1428736"/>
            <a:ext cx="1060704" cy="857256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8" name="Rovnoramenný trojúhelník 7"/>
          <p:cNvSpPr/>
          <p:nvPr/>
        </p:nvSpPr>
        <p:spPr>
          <a:xfrm>
            <a:off x="714348" y="3000372"/>
            <a:ext cx="857256" cy="857256"/>
          </a:xfrm>
          <a:prstGeom prst="triangl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9" name="Kosočtverec 8"/>
          <p:cNvSpPr/>
          <p:nvPr/>
        </p:nvSpPr>
        <p:spPr>
          <a:xfrm>
            <a:off x="2285984" y="3000372"/>
            <a:ext cx="857256" cy="928694"/>
          </a:xfrm>
          <a:prstGeom prst="diamon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0" name="Elipsa 9"/>
          <p:cNvSpPr/>
          <p:nvPr/>
        </p:nvSpPr>
        <p:spPr>
          <a:xfrm>
            <a:off x="785786" y="5072074"/>
            <a:ext cx="785818" cy="842962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3" name="Elipsa 12"/>
          <p:cNvSpPr/>
          <p:nvPr/>
        </p:nvSpPr>
        <p:spPr>
          <a:xfrm>
            <a:off x="5572132" y="3000372"/>
            <a:ext cx="714380" cy="857256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4" name="Kosočtverec 13"/>
          <p:cNvSpPr/>
          <p:nvPr/>
        </p:nvSpPr>
        <p:spPr>
          <a:xfrm>
            <a:off x="6858016" y="2928934"/>
            <a:ext cx="857256" cy="1000132"/>
          </a:xfrm>
          <a:prstGeom prst="diamon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5" name="Vývojový diagram: postup 14"/>
          <p:cNvSpPr/>
          <p:nvPr/>
        </p:nvSpPr>
        <p:spPr>
          <a:xfrm>
            <a:off x="5429256" y="5143512"/>
            <a:ext cx="914400" cy="571504"/>
          </a:xfrm>
          <a:prstGeom prst="flowChartProcess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7" name="Rovnoramenný trojúhelník 16"/>
          <p:cNvSpPr/>
          <p:nvPr/>
        </p:nvSpPr>
        <p:spPr>
          <a:xfrm>
            <a:off x="2428860" y="5072074"/>
            <a:ext cx="785818" cy="857256"/>
          </a:xfrm>
          <a:prstGeom prst="triangl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8" name="Rovnoramenný trojúhelník 17"/>
          <p:cNvSpPr/>
          <p:nvPr/>
        </p:nvSpPr>
        <p:spPr>
          <a:xfrm>
            <a:off x="7072330" y="5072074"/>
            <a:ext cx="857256" cy="785818"/>
          </a:xfrm>
          <a:prstGeom prst="triangl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20" name="Násobení 19"/>
          <p:cNvSpPr/>
          <p:nvPr/>
        </p:nvSpPr>
        <p:spPr>
          <a:xfrm>
            <a:off x="1785918" y="3143248"/>
            <a:ext cx="357190" cy="571504"/>
          </a:xfrm>
          <a:prstGeom prst="mathMultiply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Násobení 21"/>
          <p:cNvSpPr/>
          <p:nvPr/>
        </p:nvSpPr>
        <p:spPr>
          <a:xfrm>
            <a:off x="1928794" y="5214950"/>
            <a:ext cx="357190" cy="571504"/>
          </a:xfrm>
          <a:prstGeom prst="mathMultiply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Násobení 23"/>
          <p:cNvSpPr/>
          <p:nvPr/>
        </p:nvSpPr>
        <p:spPr>
          <a:xfrm>
            <a:off x="6500826" y="5143512"/>
            <a:ext cx="357190" cy="571504"/>
          </a:xfrm>
          <a:prstGeom prst="mathMultiply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Násobení 24"/>
          <p:cNvSpPr/>
          <p:nvPr/>
        </p:nvSpPr>
        <p:spPr>
          <a:xfrm>
            <a:off x="6429388" y="3143248"/>
            <a:ext cx="357190" cy="571504"/>
          </a:xfrm>
          <a:prstGeom prst="mathMultiply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Je rovno 26"/>
          <p:cNvSpPr/>
          <p:nvPr/>
        </p:nvSpPr>
        <p:spPr>
          <a:xfrm>
            <a:off x="3500430" y="3214686"/>
            <a:ext cx="500066" cy="500066"/>
          </a:xfrm>
          <a:prstGeom prst="mathEqual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Je rovno 28"/>
          <p:cNvSpPr/>
          <p:nvPr/>
        </p:nvSpPr>
        <p:spPr>
          <a:xfrm>
            <a:off x="3500430" y="5357826"/>
            <a:ext cx="500066" cy="500066"/>
          </a:xfrm>
          <a:prstGeom prst="mathEqual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Je rovno 30"/>
          <p:cNvSpPr/>
          <p:nvPr/>
        </p:nvSpPr>
        <p:spPr>
          <a:xfrm>
            <a:off x="7858148" y="5143512"/>
            <a:ext cx="500066" cy="500066"/>
          </a:xfrm>
          <a:prstGeom prst="mathEqual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Je rovno 31"/>
          <p:cNvSpPr/>
          <p:nvPr/>
        </p:nvSpPr>
        <p:spPr>
          <a:xfrm>
            <a:off x="7786710" y="3214686"/>
            <a:ext cx="500066" cy="500066"/>
          </a:xfrm>
          <a:prstGeom prst="mathEqual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143372" y="3071810"/>
            <a:ext cx="75693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20 </a:t>
            </a:r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3600" b="1" dirty="0" smtClean="0"/>
          </a:p>
          <a:p>
            <a:r>
              <a:rPr lang="cs-CZ" sz="3600" b="1" dirty="0" smtClean="0"/>
              <a:t>40</a:t>
            </a:r>
          </a:p>
          <a:p>
            <a:endParaRPr lang="cs-CZ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358214" y="3143248"/>
            <a:ext cx="785786" cy="24929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32</a:t>
            </a:r>
          </a:p>
          <a:p>
            <a:endParaRPr lang="cs-CZ" sz="3600" b="1" dirty="0" smtClean="0"/>
          </a:p>
          <a:p>
            <a:endParaRPr lang="cs-CZ" sz="2400" b="1" dirty="0" smtClean="0"/>
          </a:p>
          <a:p>
            <a:endParaRPr lang="cs-CZ" sz="2400" b="1" dirty="0" smtClean="0"/>
          </a:p>
          <a:p>
            <a:r>
              <a:rPr lang="cs-CZ" sz="3600" b="1" dirty="0" smtClean="0"/>
              <a:t>15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build="p"/>
      <p:bldP spid="3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ovnoramenný trojúhelník 1"/>
          <p:cNvSpPr/>
          <p:nvPr/>
        </p:nvSpPr>
        <p:spPr>
          <a:xfrm>
            <a:off x="642910" y="1000108"/>
            <a:ext cx="1060704" cy="914400"/>
          </a:xfrm>
          <a:prstGeom prst="triangl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5</a:t>
            </a:r>
            <a:endParaRPr lang="cs-CZ" sz="3600" b="1" dirty="0"/>
          </a:p>
        </p:txBody>
      </p:sp>
      <p:sp>
        <p:nvSpPr>
          <p:cNvPr id="3" name="Kosočtverec 2"/>
          <p:cNvSpPr/>
          <p:nvPr/>
        </p:nvSpPr>
        <p:spPr>
          <a:xfrm>
            <a:off x="2285984" y="1071546"/>
            <a:ext cx="1071570" cy="1000132"/>
          </a:xfrm>
          <a:prstGeom prst="diamon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4</a:t>
            </a:r>
            <a:endParaRPr lang="cs-CZ" sz="3600" b="1" dirty="0"/>
          </a:p>
        </p:txBody>
      </p:sp>
      <p:sp>
        <p:nvSpPr>
          <p:cNvPr id="4" name="Elipsa 3"/>
          <p:cNvSpPr/>
          <p:nvPr/>
        </p:nvSpPr>
        <p:spPr>
          <a:xfrm>
            <a:off x="3929058" y="1071546"/>
            <a:ext cx="914400" cy="914400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5" name="Vývojový diagram: postup 4"/>
          <p:cNvSpPr/>
          <p:nvPr/>
        </p:nvSpPr>
        <p:spPr>
          <a:xfrm>
            <a:off x="5357818" y="1142984"/>
            <a:ext cx="914400" cy="714380"/>
          </a:xfrm>
          <a:prstGeom prst="flowChartProcess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3</a:t>
            </a:r>
            <a:endParaRPr lang="cs-CZ" sz="3600" b="1" dirty="0"/>
          </a:p>
        </p:txBody>
      </p:sp>
      <p:sp>
        <p:nvSpPr>
          <p:cNvPr id="6" name="Šestiúhelník 5"/>
          <p:cNvSpPr/>
          <p:nvPr/>
        </p:nvSpPr>
        <p:spPr>
          <a:xfrm>
            <a:off x="6929454" y="1142984"/>
            <a:ext cx="1060704" cy="857256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7</a:t>
            </a:r>
            <a:endParaRPr lang="cs-CZ" sz="3600" b="1" dirty="0"/>
          </a:p>
        </p:txBody>
      </p:sp>
      <p:sp>
        <p:nvSpPr>
          <p:cNvPr id="7" name="Rovnoramenný trojúhelník 6"/>
          <p:cNvSpPr/>
          <p:nvPr/>
        </p:nvSpPr>
        <p:spPr>
          <a:xfrm>
            <a:off x="714348" y="3000372"/>
            <a:ext cx="857256" cy="857256"/>
          </a:xfrm>
          <a:prstGeom prst="triangle">
            <a:avLst/>
          </a:prstGeom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8" name="Šestiúhelník 7"/>
          <p:cNvSpPr/>
          <p:nvPr/>
        </p:nvSpPr>
        <p:spPr>
          <a:xfrm>
            <a:off x="2357422" y="3071810"/>
            <a:ext cx="785818" cy="78581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9" name="Kosočtverec 8"/>
          <p:cNvSpPr/>
          <p:nvPr/>
        </p:nvSpPr>
        <p:spPr>
          <a:xfrm>
            <a:off x="642910" y="4786322"/>
            <a:ext cx="857256" cy="1000132"/>
          </a:xfrm>
          <a:prstGeom prst="diamond">
            <a:avLst/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0" name="Vývojový diagram: postup 9"/>
          <p:cNvSpPr/>
          <p:nvPr/>
        </p:nvSpPr>
        <p:spPr>
          <a:xfrm>
            <a:off x="2357422" y="4929198"/>
            <a:ext cx="914400" cy="571504"/>
          </a:xfrm>
          <a:prstGeom prst="flowChartProcess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1" name="Elipsa 10"/>
          <p:cNvSpPr/>
          <p:nvPr/>
        </p:nvSpPr>
        <p:spPr>
          <a:xfrm>
            <a:off x="5500694" y="3143248"/>
            <a:ext cx="714380" cy="785818"/>
          </a:xfrm>
          <a:prstGeom prst="ellipse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2" name="Šestiúhelník 11"/>
          <p:cNvSpPr/>
          <p:nvPr/>
        </p:nvSpPr>
        <p:spPr>
          <a:xfrm>
            <a:off x="6929454" y="3071810"/>
            <a:ext cx="785818" cy="785818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3" name="Vývojový diagram: postup 12"/>
          <p:cNvSpPr/>
          <p:nvPr/>
        </p:nvSpPr>
        <p:spPr>
          <a:xfrm>
            <a:off x="6786578" y="5072074"/>
            <a:ext cx="914400" cy="500066"/>
          </a:xfrm>
          <a:prstGeom prst="flowChartProcess">
            <a:avLst/>
          </a:prstGeom>
          <a:solidFill>
            <a:schemeClr val="accent6">
              <a:lumMod val="5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4" name="Šestiúhelník 13"/>
          <p:cNvSpPr/>
          <p:nvPr/>
        </p:nvSpPr>
        <p:spPr>
          <a:xfrm>
            <a:off x="5429256" y="4929198"/>
            <a:ext cx="785818" cy="714380"/>
          </a:xfrm>
          <a:prstGeom prst="hexagon">
            <a:avLst/>
          </a:prstGeom>
          <a:solidFill>
            <a:srgbClr val="FFC0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3600" b="1" dirty="0"/>
          </a:p>
        </p:txBody>
      </p:sp>
      <p:sp>
        <p:nvSpPr>
          <p:cNvPr id="15" name="Násobení 14"/>
          <p:cNvSpPr/>
          <p:nvPr/>
        </p:nvSpPr>
        <p:spPr>
          <a:xfrm>
            <a:off x="1785918" y="5072074"/>
            <a:ext cx="357190" cy="571504"/>
          </a:xfrm>
          <a:prstGeom prst="mathMultiply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Je rovno 15"/>
          <p:cNvSpPr/>
          <p:nvPr/>
        </p:nvSpPr>
        <p:spPr>
          <a:xfrm>
            <a:off x="3500430" y="5000636"/>
            <a:ext cx="500066" cy="500066"/>
          </a:xfrm>
          <a:prstGeom prst="mathEqual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Násobení 16"/>
          <p:cNvSpPr/>
          <p:nvPr/>
        </p:nvSpPr>
        <p:spPr>
          <a:xfrm>
            <a:off x="6286512" y="5072074"/>
            <a:ext cx="357190" cy="571504"/>
          </a:xfrm>
          <a:prstGeom prst="mathMultiply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Je rovno 17"/>
          <p:cNvSpPr/>
          <p:nvPr/>
        </p:nvSpPr>
        <p:spPr>
          <a:xfrm>
            <a:off x="7858148" y="5072074"/>
            <a:ext cx="500066" cy="500066"/>
          </a:xfrm>
          <a:prstGeom prst="mathEqual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Násobení 18"/>
          <p:cNvSpPr/>
          <p:nvPr/>
        </p:nvSpPr>
        <p:spPr>
          <a:xfrm>
            <a:off x="1785918" y="3214686"/>
            <a:ext cx="357190" cy="571504"/>
          </a:xfrm>
          <a:prstGeom prst="mathMultiply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Násobení 19"/>
          <p:cNvSpPr/>
          <p:nvPr/>
        </p:nvSpPr>
        <p:spPr>
          <a:xfrm>
            <a:off x="6429388" y="3286124"/>
            <a:ext cx="357190" cy="571504"/>
          </a:xfrm>
          <a:prstGeom prst="mathMultiply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Je rovno 20"/>
          <p:cNvSpPr/>
          <p:nvPr/>
        </p:nvSpPr>
        <p:spPr>
          <a:xfrm>
            <a:off x="3428992" y="3286124"/>
            <a:ext cx="500066" cy="500066"/>
          </a:xfrm>
          <a:prstGeom prst="mathEqual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Je rovno 21"/>
          <p:cNvSpPr/>
          <p:nvPr/>
        </p:nvSpPr>
        <p:spPr>
          <a:xfrm>
            <a:off x="7858148" y="3286124"/>
            <a:ext cx="500066" cy="500066"/>
          </a:xfrm>
          <a:prstGeom prst="mathEqual">
            <a:avLst/>
          </a:prstGeom>
          <a:solidFill>
            <a:schemeClr val="tx1">
              <a:lumMod val="95000"/>
              <a:lumOff val="5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000496" y="3143248"/>
            <a:ext cx="652743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35</a:t>
            </a:r>
          </a:p>
          <a:p>
            <a:endParaRPr lang="cs-CZ" sz="3600" b="1" dirty="0" smtClean="0"/>
          </a:p>
          <a:p>
            <a:endParaRPr lang="cs-CZ" sz="1100" b="1" dirty="0" smtClean="0"/>
          </a:p>
          <a:p>
            <a:endParaRPr lang="cs-CZ" sz="3600" b="1" dirty="0" smtClean="0"/>
          </a:p>
          <a:p>
            <a:r>
              <a:rPr lang="cs-CZ" sz="3600" b="1" dirty="0" smtClean="0"/>
              <a:t>12</a:t>
            </a:r>
            <a:endParaRPr lang="cs-CZ" sz="3600" b="1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8491257" y="3143248"/>
            <a:ext cx="652743" cy="249299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56</a:t>
            </a:r>
          </a:p>
          <a:p>
            <a:endParaRPr lang="cs-CZ" sz="3600" b="1" dirty="0" smtClean="0"/>
          </a:p>
          <a:p>
            <a:endParaRPr lang="cs-CZ" sz="3600" b="1" dirty="0" smtClean="0"/>
          </a:p>
          <a:p>
            <a:endParaRPr lang="cs-CZ" sz="1200" b="1" dirty="0" smtClean="0"/>
          </a:p>
          <a:p>
            <a:r>
              <a:rPr lang="cs-CZ" sz="3600" b="1" dirty="0" smtClean="0"/>
              <a:t>21</a:t>
            </a:r>
            <a:endParaRPr lang="cs-CZ" sz="36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build="p"/>
      <p:bldP spid="24" grpId="0" build="p"/>
    </p:bld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68</TotalTime>
  <Words>163</Words>
  <Application>Microsoft Office PowerPoint</Application>
  <PresentationFormat>Předvádění na obrazovce (4:3)</PresentationFormat>
  <Paragraphs>98</Paragraphs>
  <Slides>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9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Suzz</dc:creator>
  <cp:lastModifiedBy>MMU</cp:lastModifiedBy>
  <cp:revision>11</cp:revision>
  <dcterms:created xsi:type="dcterms:W3CDTF">2013-10-08T19:03:23Z</dcterms:created>
  <dcterms:modified xsi:type="dcterms:W3CDTF">2013-11-13T12:01:02Z</dcterms:modified>
</cp:coreProperties>
</file>