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"/>
            <a:ext cx="5429288" cy="7857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9494534"/>
              </p:ext>
            </p:extLst>
          </p:nvPr>
        </p:nvGraphicFramePr>
        <p:xfrm>
          <a:off x="1142976" y="1285860"/>
          <a:ext cx="6858048" cy="5357846"/>
        </p:xfrm>
        <a:graphic>
          <a:graphicData uri="http://schemas.openxmlformats.org/drawingml/2006/table">
            <a:tbl>
              <a:tblPr/>
              <a:tblGrid>
                <a:gridCol w="2536871"/>
                <a:gridCol w="4321177"/>
              </a:tblGrid>
              <a:tr h="327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Bod a úsečka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85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ke zopakování či jako pomůcka při výkladu nové látky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7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85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chápe pojem bod a úsečka, dokáže narýsovat úsečku a popsat ji.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85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7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Bod, úsečka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7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7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7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7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7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.11.2013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7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7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7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071538" y="78579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357166"/>
            <a:ext cx="8227509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514350" marR="0" lvl="0" indent="-5143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3600" b="1" i="0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Bod</a:t>
            </a:r>
          </a:p>
          <a:p>
            <a:pPr marL="514350" marR="0" lvl="0" indent="-5143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Bod je základním prvkem v geometrii.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b="1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Body označujeme velkými tiskacími písmeny.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+                     +</a:t>
            </a:r>
            <a:r>
              <a:rPr kumimoji="0" lang="cs-CZ" sz="2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+  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A                     B                  C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91440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</a:t>
            </a: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Úsečka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Úsečka je část roviny.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Má krajní body. Úsečku můžeme změřit.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lang="cs-CZ" sz="28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U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rčujeme </a:t>
            </a:r>
            <a:r>
              <a:rPr lang="cs-CZ" sz="28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délku úsečky.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A, B jsou krajní body úsečky.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Mínus 6"/>
          <p:cNvSpPr/>
          <p:nvPr/>
        </p:nvSpPr>
        <p:spPr>
          <a:xfrm>
            <a:off x="1071538" y="4643446"/>
            <a:ext cx="5929354" cy="71438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643042" y="4286256"/>
            <a:ext cx="3273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I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72198" y="4286256"/>
            <a:ext cx="3273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I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71604" y="3786190"/>
            <a:ext cx="4651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00760" y="3786190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</a:t>
            </a:r>
            <a:endParaRPr lang="cs-CZ" sz="36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71472" y="571480"/>
            <a:ext cx="657228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Protože můžeme změřit délky úseček, můžeme jejich délky porovnávat.</a:t>
            </a:r>
          </a:p>
          <a:p>
            <a:endParaRPr lang="cs-CZ" sz="2800" b="1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1. Úsečky shodné </a:t>
            </a:r>
            <a:r>
              <a:rPr lang="cs-CZ" sz="2800" b="1" dirty="0" smtClean="0"/>
              <a:t>– mají stejnou délku.</a:t>
            </a:r>
            <a:endParaRPr lang="cs-CZ" sz="2800" b="1" dirty="0"/>
          </a:p>
        </p:txBody>
      </p:sp>
      <p:sp>
        <p:nvSpPr>
          <p:cNvPr id="9" name="Mínus 8"/>
          <p:cNvSpPr/>
          <p:nvPr/>
        </p:nvSpPr>
        <p:spPr>
          <a:xfrm>
            <a:off x="785786" y="5286388"/>
            <a:ext cx="5929354" cy="71438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ínus 9"/>
          <p:cNvSpPr/>
          <p:nvPr/>
        </p:nvSpPr>
        <p:spPr>
          <a:xfrm>
            <a:off x="714348" y="4143380"/>
            <a:ext cx="5929354" cy="71438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285852" y="3786190"/>
            <a:ext cx="3353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I</a:t>
            </a:r>
            <a:endParaRPr lang="cs-CZ" sz="4400" dirty="0"/>
          </a:p>
        </p:txBody>
      </p:sp>
      <p:sp>
        <p:nvSpPr>
          <p:cNvPr id="14" name="Obdélník 13"/>
          <p:cNvSpPr/>
          <p:nvPr/>
        </p:nvSpPr>
        <p:spPr>
          <a:xfrm>
            <a:off x="5715008" y="3786190"/>
            <a:ext cx="3353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I</a:t>
            </a:r>
            <a:endParaRPr lang="cs-CZ" sz="4400" dirty="0"/>
          </a:p>
        </p:txBody>
      </p:sp>
      <p:sp>
        <p:nvSpPr>
          <p:cNvPr id="15" name="Obdélník 14"/>
          <p:cNvSpPr/>
          <p:nvPr/>
        </p:nvSpPr>
        <p:spPr>
          <a:xfrm>
            <a:off x="5786446" y="4929198"/>
            <a:ext cx="3353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I</a:t>
            </a:r>
            <a:endParaRPr lang="cs-CZ" sz="4400" dirty="0"/>
          </a:p>
        </p:txBody>
      </p:sp>
      <p:sp>
        <p:nvSpPr>
          <p:cNvPr id="16" name="Obdélník 15"/>
          <p:cNvSpPr/>
          <p:nvPr/>
        </p:nvSpPr>
        <p:spPr>
          <a:xfrm>
            <a:off x="1357290" y="4929198"/>
            <a:ext cx="32733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I</a:t>
            </a:r>
            <a:endParaRPr lang="cs-CZ" sz="4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14414" y="3286124"/>
            <a:ext cx="4651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15008" y="3357562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85852" y="4572008"/>
            <a:ext cx="4283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86446" y="4500570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28662" y="2428868"/>
            <a:ext cx="47404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IABI = 5 cm         ICDI = 5 cm                </a:t>
            </a:r>
            <a:endParaRPr lang="cs-CZ" sz="2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714356"/>
            <a:ext cx="735811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2. Úsečky, které nemají stejnou délku,      </a:t>
            </a:r>
          </a:p>
          <a:p>
            <a:r>
              <a:rPr lang="cs-CZ" sz="2800" b="1" dirty="0" smtClean="0"/>
              <a:t>    </a:t>
            </a:r>
            <a:r>
              <a:rPr lang="cs-CZ" sz="2800" b="1" dirty="0" smtClean="0">
                <a:solidFill>
                  <a:srgbClr val="FF0000"/>
                </a:solidFill>
              </a:rPr>
              <a:t>nejsou shodné.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28662" y="1857364"/>
            <a:ext cx="47404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IABI = 4 cm         ICDI = 7 cm                </a:t>
            </a:r>
            <a:endParaRPr lang="cs-CZ" sz="2400" b="1" dirty="0"/>
          </a:p>
        </p:txBody>
      </p:sp>
      <p:sp>
        <p:nvSpPr>
          <p:cNvPr id="4" name="Mínus 3"/>
          <p:cNvSpPr/>
          <p:nvPr/>
        </p:nvSpPr>
        <p:spPr>
          <a:xfrm>
            <a:off x="1142976" y="3357562"/>
            <a:ext cx="4214874" cy="71438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ínus 4"/>
          <p:cNvSpPr/>
          <p:nvPr/>
        </p:nvSpPr>
        <p:spPr>
          <a:xfrm>
            <a:off x="500034" y="4786322"/>
            <a:ext cx="7072362" cy="45719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214414" y="4429132"/>
            <a:ext cx="32733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I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1500166" y="3000372"/>
            <a:ext cx="32733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I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4643438" y="3000372"/>
            <a:ext cx="32733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I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6500826" y="4429132"/>
            <a:ext cx="32733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I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28728" y="2571744"/>
            <a:ext cx="4651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2571744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42976" y="3929066"/>
            <a:ext cx="4283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388" y="3929066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</a:t>
            </a:r>
            <a:endParaRPr lang="cs-CZ" sz="36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Šestiúhelník 26"/>
          <p:cNvSpPr/>
          <p:nvPr/>
        </p:nvSpPr>
        <p:spPr>
          <a:xfrm>
            <a:off x="5143504" y="1500174"/>
            <a:ext cx="3429024" cy="3429024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5786446" y="5143512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643834" y="5143512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643966" y="3071810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858148" y="1142984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857884" y="1071546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714876" y="3000372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</a:t>
            </a:r>
            <a:endParaRPr lang="cs-CZ" sz="2400" dirty="0"/>
          </a:p>
        </p:txBody>
      </p:sp>
      <p:cxnSp>
        <p:nvCxnSpPr>
          <p:cNvPr id="35" name="Přímá spojovací čára 34"/>
          <p:cNvCxnSpPr>
            <a:stCxn id="27" idx="3"/>
            <a:endCxn id="27" idx="0"/>
          </p:cNvCxnSpPr>
          <p:nvPr/>
        </p:nvCxnSpPr>
        <p:spPr>
          <a:xfrm rot="10800000" flipH="1">
            <a:off x="5143504" y="3214686"/>
            <a:ext cx="3429024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>
            <a:stCxn id="27" idx="4"/>
            <a:endCxn id="27" idx="1"/>
          </p:cNvCxnSpPr>
          <p:nvPr/>
        </p:nvCxnSpPr>
        <p:spPr>
          <a:xfrm rot="16200000" flipH="1">
            <a:off x="5143505" y="2357430"/>
            <a:ext cx="3429022" cy="17145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>
            <a:stCxn id="27" idx="2"/>
            <a:endCxn id="27" idx="5"/>
          </p:cNvCxnSpPr>
          <p:nvPr/>
        </p:nvCxnSpPr>
        <p:spPr>
          <a:xfrm rot="5400000" flipH="1" flipV="1">
            <a:off x="5143505" y="2357430"/>
            <a:ext cx="3429022" cy="17145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285720" y="357166"/>
            <a:ext cx="50657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Vypiš všechny úsečky.</a:t>
            </a:r>
          </a:p>
          <a:p>
            <a:r>
              <a:rPr lang="cs-CZ" sz="2400" b="1" dirty="0" smtClean="0"/>
              <a:t>Víš, jak se tento rovinný útvar nazývá?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71472" y="1714488"/>
            <a:ext cx="543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AB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928662" y="2500306"/>
            <a:ext cx="5212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BC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71472" y="3500438"/>
            <a:ext cx="5373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CD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857224" y="4572008"/>
            <a:ext cx="529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DE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00034" y="5643578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EF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357422" y="2071678"/>
            <a:ext cx="4942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FA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285984" y="3500438"/>
            <a:ext cx="564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AD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714612" y="4500570"/>
            <a:ext cx="508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BE</a:t>
            </a:r>
            <a:endParaRPr lang="cs-CZ" sz="2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143108" y="5643578"/>
            <a:ext cx="4892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CF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786446" y="6072206"/>
            <a:ext cx="2283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ŠESTIÚHELNÍK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build="p"/>
      <p:bldP spid="42" grpId="0" build="p"/>
      <p:bldP spid="43" grpId="0" build="p"/>
      <p:bldP spid="44" grpId="0" build="allAtOnce"/>
      <p:bldP spid="45" grpId="0" build="p"/>
      <p:bldP spid="46" grpId="0" build="p"/>
      <p:bldP spid="47" grpId="0" build="p"/>
      <p:bldP spid="48" grpId="0" build="p"/>
      <p:bldP spid="49" grpId="0" build="p"/>
      <p:bldP spid="50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228</Words>
  <Application>Microsoft Office PowerPoint</Application>
  <PresentationFormat>Předvádění na obrazovce (4:3)</PresentationFormat>
  <Paragraphs>91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MMU</cp:lastModifiedBy>
  <cp:revision>12</cp:revision>
  <dcterms:created xsi:type="dcterms:W3CDTF">2013-10-07T17:12:00Z</dcterms:created>
  <dcterms:modified xsi:type="dcterms:W3CDTF">2013-11-13T12:02:47Z</dcterms:modified>
</cp:coreProperties>
</file>