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8" r:id="rId4"/>
    <p:sldId id="262" r:id="rId5"/>
    <p:sldId id="259" r:id="rId6"/>
    <p:sldId id="263" r:id="rId7"/>
    <p:sldId id="260" r:id="rId8"/>
    <p:sldId id="264" r:id="rId9"/>
    <p:sldId id="261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19F3C7-C6FF-468B-A2D3-A5976F57A470}" type="presOf" srcId="{4C35D32F-0EAB-4CD7-82EE-45574DC2A586}" destId="{8BEBB6EC-1DAA-4CAC-8A25-BC0FCBD5DBD5}" srcOrd="0" destOrd="0" presId="urn:microsoft.com/office/officeart/2005/8/layout/target3"/>
    <dgm:cxn modelId="{8F8E324D-6979-4995-A2D6-CF35376B8A6C}" type="presOf" srcId="{D8197B8C-B260-4A16-BDF4-0947B075E274}" destId="{25B08C86-7E15-44DC-BE7F-FFB55DD49D12}" srcOrd="0" destOrd="0" presId="urn:microsoft.com/office/officeart/2005/8/layout/target3"/>
    <dgm:cxn modelId="{EB300AFB-4E37-457D-9918-15063AA20F4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EF5C8B4-F3FD-4996-85B3-909D6B3784D1}" type="presOf" srcId="{D1B46980-6531-4606-95E6-44980827E919}" destId="{2BE915AB-18AA-4053-B92C-3BFC9ED204BB}" srcOrd="1" destOrd="0" presId="urn:microsoft.com/office/officeart/2005/8/layout/target3"/>
    <dgm:cxn modelId="{8C7FBF97-3628-46E0-BA4E-5A30417D48C0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E6964A-4866-48DD-AAAD-59E9A0E47A59}" type="presOf" srcId="{D8197B8C-B260-4A16-BDF4-0947B075E274}" destId="{5A5FFA88-C948-4069-8E93-59FA12366E83}" srcOrd="1" destOrd="0" presId="urn:microsoft.com/office/officeart/2005/8/layout/target3"/>
    <dgm:cxn modelId="{0FF56E7A-C57D-4587-877D-C5C332EC467B}" type="presOf" srcId="{D1D4F407-5343-4D3F-B5B9-D407B03CAEB4}" destId="{D005CE8C-CC26-4C3E-AC11-E15060ECD759}" srcOrd="0" destOrd="0" presId="urn:microsoft.com/office/officeart/2005/8/layout/target3"/>
    <dgm:cxn modelId="{EF9EDF51-1494-4261-ABC4-3677A590C487}" type="presOf" srcId="{757F3AB3-0718-4624-B441-E567A8F0AB56}" destId="{333A1088-737F-45CB-B68E-254E46348037}" srcOrd="0" destOrd="0" presId="urn:microsoft.com/office/officeart/2005/8/layout/target3"/>
    <dgm:cxn modelId="{A85E6603-15BE-4880-A789-A73ACB46853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C703533-DDAF-46CD-B47A-F561FE5A3060}" type="presOf" srcId="{B651F6E3-6281-48DB-9319-2AEAFDAE7572}" destId="{6BB5E863-4638-4E1D-BFDE-399D028AC4ED}" srcOrd="1" destOrd="0" presId="urn:microsoft.com/office/officeart/2005/8/layout/target3"/>
    <dgm:cxn modelId="{FCC8A985-5B48-4555-8A30-694C5E171F96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8B0EAC-3C46-46E0-A4E3-ED00D74AA009}" type="presParOf" srcId="{333A1088-737F-45CB-B68E-254E46348037}" destId="{F5ABB229-8D3B-4694-996A-96F23CF14429}" srcOrd="0" destOrd="0" presId="urn:microsoft.com/office/officeart/2005/8/layout/target3"/>
    <dgm:cxn modelId="{3234D44E-D9FF-42B7-984D-C8DC55D07FE3}" type="presParOf" srcId="{333A1088-737F-45CB-B68E-254E46348037}" destId="{F41139FD-01EE-4571-8B17-4FB00FC51163}" srcOrd="1" destOrd="0" presId="urn:microsoft.com/office/officeart/2005/8/layout/target3"/>
    <dgm:cxn modelId="{EACE117D-050F-4522-A23A-DBB095E2F266}" type="presParOf" srcId="{333A1088-737F-45CB-B68E-254E46348037}" destId="{D005CE8C-CC26-4C3E-AC11-E15060ECD759}" srcOrd="2" destOrd="0" presId="urn:microsoft.com/office/officeart/2005/8/layout/target3"/>
    <dgm:cxn modelId="{D17AF982-0AAD-4AFA-AA57-294EB9DC9413}" type="presParOf" srcId="{333A1088-737F-45CB-B68E-254E46348037}" destId="{2C702D82-9B77-49B7-9568-BB8EB47C3372}" srcOrd="3" destOrd="0" presId="urn:microsoft.com/office/officeart/2005/8/layout/target3"/>
    <dgm:cxn modelId="{21C9D4AE-9F1F-48F4-9927-D1EE1B677120}" type="presParOf" srcId="{333A1088-737F-45CB-B68E-254E46348037}" destId="{A52A0455-90FF-4808-ABD0-F02540D31D5A}" srcOrd="4" destOrd="0" presId="urn:microsoft.com/office/officeart/2005/8/layout/target3"/>
    <dgm:cxn modelId="{8840CBF8-2527-4E83-9054-A672858418DD}" type="presParOf" srcId="{333A1088-737F-45CB-B68E-254E46348037}" destId="{6140AFEC-043D-4C43-A2F9-D0F5331DF3A3}" srcOrd="5" destOrd="0" presId="urn:microsoft.com/office/officeart/2005/8/layout/target3"/>
    <dgm:cxn modelId="{947541B6-97C1-489D-9E96-576A140F3707}" type="presParOf" srcId="{333A1088-737F-45CB-B68E-254E46348037}" destId="{9358AC05-5D7D-4327-9F80-1AD486AEA664}" srcOrd="6" destOrd="0" presId="urn:microsoft.com/office/officeart/2005/8/layout/target3"/>
    <dgm:cxn modelId="{66FAE2E0-81CB-4983-8CDC-D4128C8379C9}" type="presParOf" srcId="{333A1088-737F-45CB-B68E-254E46348037}" destId="{313FC574-E1CD-4FB4-B054-0B805CE0447D}" srcOrd="7" destOrd="0" presId="urn:microsoft.com/office/officeart/2005/8/layout/target3"/>
    <dgm:cxn modelId="{318D2026-39F3-4AD5-9834-CFCEEFFF92C9}" type="presParOf" srcId="{333A1088-737F-45CB-B68E-254E46348037}" destId="{619D679B-A015-4ECF-8348-D1034C574F40}" srcOrd="8" destOrd="0" presId="urn:microsoft.com/office/officeart/2005/8/layout/target3"/>
    <dgm:cxn modelId="{A9979EE8-03C7-47E0-89B3-ECFBD729BDFC}" type="presParOf" srcId="{333A1088-737F-45CB-B68E-254E46348037}" destId="{322283A8-4A27-4CDA-BAE3-F381106A9174}" srcOrd="9" destOrd="0" presId="urn:microsoft.com/office/officeart/2005/8/layout/target3"/>
    <dgm:cxn modelId="{96FF869C-8D42-42C4-B2A8-B59A739CC3A0}" type="presParOf" srcId="{333A1088-737F-45CB-B68E-254E46348037}" destId="{FFC9F71D-1B4F-4AD9-A4A6-86ADEFC8AF5C}" srcOrd="10" destOrd="0" presId="urn:microsoft.com/office/officeart/2005/8/layout/target3"/>
    <dgm:cxn modelId="{9D1993C7-668A-42D6-A7F1-F9F4C5C0CA52}" type="presParOf" srcId="{333A1088-737F-45CB-B68E-254E46348037}" destId="{25B08C86-7E15-44DC-BE7F-FFB55DD49D12}" srcOrd="11" destOrd="0" presId="urn:microsoft.com/office/officeart/2005/8/layout/target3"/>
    <dgm:cxn modelId="{7E693BF8-286D-479C-A842-84FCE1A53066}" type="presParOf" srcId="{333A1088-737F-45CB-B68E-254E46348037}" destId="{76644BE8-9D7C-4C09-B250-3D10AF48CBB7}" srcOrd="12" destOrd="0" presId="urn:microsoft.com/office/officeart/2005/8/layout/target3"/>
    <dgm:cxn modelId="{4CBFBC72-A46C-4C03-A926-B88D619B9C2A}" type="presParOf" srcId="{333A1088-737F-45CB-B68E-254E46348037}" destId="{EE85B701-7295-41C0-BA7A-34D3756A2AE6}" srcOrd="13" destOrd="0" presId="urn:microsoft.com/office/officeart/2005/8/layout/target3"/>
    <dgm:cxn modelId="{1327F89A-7282-417A-9D44-40CF74696988}" type="presParOf" srcId="{333A1088-737F-45CB-B68E-254E46348037}" destId="{8BEBB6EC-1DAA-4CAC-8A25-BC0FCBD5DBD5}" srcOrd="14" destOrd="0" presId="urn:microsoft.com/office/officeart/2005/8/layout/target3"/>
    <dgm:cxn modelId="{0923482F-DE65-44A9-A748-BAEFEA8C5D86}" type="presParOf" srcId="{333A1088-737F-45CB-B68E-254E46348037}" destId="{AED2198E-93D5-4001-81B4-73124B309672}" srcOrd="15" destOrd="0" presId="urn:microsoft.com/office/officeart/2005/8/layout/target3"/>
    <dgm:cxn modelId="{1974DD67-4766-4B2B-977F-CBA003A7F26B}" type="presParOf" srcId="{333A1088-737F-45CB-B68E-254E46348037}" destId="{2BE915AB-18AA-4053-B92C-3BFC9ED204BB}" srcOrd="16" destOrd="0" presId="urn:microsoft.com/office/officeart/2005/8/layout/target3"/>
    <dgm:cxn modelId="{1B41CEF7-6D6E-4364-B781-53962D1CE911}" type="presParOf" srcId="{333A1088-737F-45CB-B68E-254E46348037}" destId="{6BB5E863-4638-4E1D-BFDE-399D028AC4ED}" srcOrd="17" destOrd="0" presId="urn:microsoft.com/office/officeart/2005/8/layout/target3"/>
    <dgm:cxn modelId="{82FA53C8-B56F-4B69-A8AC-16F90A764AC7}" type="presParOf" srcId="{333A1088-737F-45CB-B68E-254E46348037}" destId="{5A5FFA88-C948-4069-8E93-59FA12366E83}" srcOrd="18" destOrd="0" presId="urn:microsoft.com/office/officeart/2005/8/layout/target3"/>
    <dgm:cxn modelId="{743AB03D-763E-4630-B028-6A67548F75AD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8169776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1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Aktivní prvky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Jsou to zařízení v síťi, které pracují s přenosovým signálem který jimi prochází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Výběr aktivních prvků záleží na tolologii sítě a jejím rozsahu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Aktivní prvky pracují na fyzické, linkové a síťové vrstvě nodelu ISO/OSI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Aktivní prvky FYZICKÉ VRSTVY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Opakovač (repeater) – spojení více segmentů sítě, obdržený signál zopakuje a opraví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Převodník (media conventor) – převádí jeden druh signálu na druhý (optika na ethernet)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Rozbočovač (HUB) – obdržený signál z jednoho portu přeposílá na všechny ostatní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onverto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916832"/>
            <a:ext cx="3507553" cy="2448272"/>
          </a:xfrm>
          <a:prstGeom prst="rect">
            <a:avLst/>
          </a:prstGeom>
        </p:spPr>
      </p:pic>
      <p:pic>
        <p:nvPicPr>
          <p:cNvPr id="6" name="Obrázek 5" descr="hu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3717032"/>
            <a:ext cx="3429000" cy="3429000"/>
          </a:xfrm>
          <a:prstGeom prst="rect">
            <a:avLst/>
          </a:prstGeom>
        </p:spPr>
      </p:pic>
      <p:pic>
        <p:nvPicPr>
          <p:cNvPr id="7" name="Obrázek 6" descr="repeat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3741091" cy="2808312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                     </a:t>
            </a:r>
          </a:p>
          <a:p>
            <a:pPr>
              <a:buNone/>
            </a:pPr>
            <a:r>
              <a:rPr lang="cs-CZ" dirty="0" smtClean="0"/>
              <a:t>					Opakovač (repeater)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Převodník (media conventor)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Rozbočovač (HUB)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Aktivní prvky LINKOVÉ VRSTVY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Přepínač L2 (switch) – základní prvek topologie hvězda, přeposílá pakety mezi určitými porty podle MACadresy, může mít problém se smyčkami (redudantní cesty) v síťi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dirty="0" smtClean="0"/>
              <a:t>Pracovní režimi:</a:t>
            </a:r>
          </a:p>
          <a:p>
            <a:pPr>
              <a:buNone/>
            </a:pPr>
            <a:r>
              <a:rPr lang="cs-CZ" b="1" dirty="0" smtClean="0"/>
              <a:t>Cut-Through</a:t>
            </a:r>
            <a:r>
              <a:rPr lang="cs-CZ" dirty="0" smtClean="0"/>
              <a:t> – ryhlé přeposílání bez kontroly</a:t>
            </a:r>
          </a:p>
          <a:p>
            <a:pPr>
              <a:buNone/>
            </a:pPr>
            <a:r>
              <a:rPr lang="cs-CZ" b="1" dirty="0" smtClean="0"/>
              <a:t>Store-and-Forward</a:t>
            </a:r>
            <a:r>
              <a:rPr lang="cs-CZ" dirty="0" smtClean="0"/>
              <a:t> – přejme celý rámec, zkontroluje, podle toho zašle či zahodí</a:t>
            </a:r>
          </a:p>
          <a:p>
            <a:pPr>
              <a:buNone/>
            </a:pPr>
            <a:r>
              <a:rPr lang="cs-CZ" b="1" dirty="0" smtClean="0"/>
              <a:t>Fragment-Free</a:t>
            </a:r>
            <a:r>
              <a:rPr lang="cs-CZ" dirty="0" smtClean="0"/>
              <a:t> – čast přijme (64b), pak se rozhodne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l2switc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6329" y="0"/>
            <a:ext cx="7497671" cy="2348880"/>
          </a:xfrm>
          <a:prstGeom prst="rect">
            <a:avLst/>
          </a:prstGeom>
        </p:spPr>
      </p:pic>
      <p:pic>
        <p:nvPicPr>
          <p:cNvPr id="8" name="Obrázek 7" descr="switchstac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383218"/>
            <a:ext cx="6732240" cy="47546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Aktivní prvky SÍŤOVÉ VRSTVY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Směřovač (router) – spojuje sítě (LAN a WAN) = brána (gateway) , komunikuje s ostatními routery a vytváří si routovací tabulku, přeposílá pakety podle IPadres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Přepínač L3 (switch) – rychlejší než klasický router, dnes již zvládá všechny směřovací funkce routeru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wfrou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4000500"/>
            <a:ext cx="3810000" cy="2857500"/>
          </a:xfrm>
          <a:prstGeom prst="rect">
            <a:avLst/>
          </a:prstGeom>
        </p:spPr>
      </p:pic>
      <p:pic>
        <p:nvPicPr>
          <p:cNvPr id="4" name="Zástupný symbol pro obsah 3" descr="routery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0"/>
            <a:ext cx="7194936" cy="4149080"/>
          </a:xfrm>
        </p:spPr>
      </p:pic>
      <p:pic>
        <p:nvPicPr>
          <p:cNvPr id="6" name="Obrázek 5" descr="ciscowfrout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3933056"/>
            <a:ext cx="3384376" cy="275262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Aktivní prvky SÍŤOVÉ VRSTVY</a:t>
            </a:r>
            <a:endParaRPr lang="cs-CZ" dirty="0"/>
          </a:p>
        </p:txBody>
      </p:sp>
      <p:pic>
        <p:nvPicPr>
          <p:cNvPr id="4" name="Obrázek 3" descr="sitovakart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2132856"/>
            <a:ext cx="3744416" cy="3744416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435280" cy="51411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Síťová karta (NIC) – posílá, přijmá a zpracovává přenosové rámce, je identifikovatelná díky MACadrese (fyzická, hardwarová adresa)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Firewall – stojí na začátku sítě, kontoluje síťovou komunikaci podle IPadres a portů a rozhodne se zda datový tok propustí dál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/>
              <a:t>www.wikipedia.cz</a:t>
            </a:r>
          </a:p>
          <a:p>
            <a:r>
              <a:rPr lang="en-US" sz="2400" dirty="0"/>
              <a:t>[2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/>
              <a:t>Petr Bouška, </a:t>
            </a:r>
            <a:r>
              <a:rPr lang="cs-CZ" sz="2400" dirty="0" smtClean="0"/>
              <a:t>www.samuraj-cz.com</a:t>
            </a:r>
          </a:p>
          <a:p>
            <a:r>
              <a:rPr lang="en-US" sz="2400" dirty="0"/>
              <a:t>[3]</a:t>
            </a:r>
            <a:r>
              <a:rPr lang="cs-CZ" sz="2400" dirty="0"/>
              <a:t> Jiří Peterka, www.earchiv.cz</a:t>
            </a:r>
          </a:p>
          <a:p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775353"/>
            <a:ext cx="75083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4</a:t>
            </a:r>
            <a:r>
              <a:rPr lang="en-US" sz="2400" dirty="0" smtClean="0"/>
              <a:t>]</a:t>
            </a:r>
            <a:r>
              <a:rPr lang="cs-CZ" sz="2400" dirty="0" smtClean="0"/>
              <a:t> www.svetsiti.cz</a:t>
            </a:r>
          </a:p>
          <a:p>
            <a:r>
              <a:rPr lang="en-US" sz="2400" dirty="0" smtClean="0"/>
              <a:t>[</a:t>
            </a:r>
            <a:r>
              <a:rPr lang="cs-CZ" sz="2400" dirty="0" smtClean="0"/>
              <a:t>5</a:t>
            </a:r>
            <a:r>
              <a:rPr lang="en-US" sz="2400" dirty="0" smtClean="0"/>
              <a:t>]</a:t>
            </a:r>
            <a:r>
              <a:rPr lang="cs-CZ" sz="2400" dirty="0" smtClean="0"/>
              <a:t> www.alfacomp.cz</a:t>
            </a:r>
          </a:p>
          <a:p>
            <a:r>
              <a:rPr lang="en-US" sz="2400" dirty="0" smtClean="0"/>
              <a:t>[</a:t>
            </a:r>
            <a:r>
              <a:rPr lang="cs-CZ" sz="2400" dirty="0" smtClean="0"/>
              <a:t>6</a:t>
            </a:r>
            <a:r>
              <a:rPr lang="en-US" sz="2400" dirty="0" smtClean="0"/>
              <a:t>]</a:t>
            </a:r>
            <a:r>
              <a:rPr lang="cs-CZ" sz="2400" dirty="0" smtClean="0"/>
              <a:t> www.64bit.eu</a:t>
            </a:r>
          </a:p>
          <a:p>
            <a:r>
              <a:rPr lang="en-US" sz="2400" dirty="0" smtClean="0"/>
              <a:t>[</a:t>
            </a:r>
            <a:r>
              <a:rPr lang="cs-CZ" sz="2400" dirty="0" smtClean="0"/>
              <a:t>7</a:t>
            </a:r>
            <a:r>
              <a:rPr lang="en-US" sz="2400" dirty="0" smtClean="0"/>
              <a:t>]</a:t>
            </a:r>
            <a:r>
              <a:rPr lang="cs-CZ" sz="2400" dirty="0" smtClean="0"/>
              <a:t>http</a:t>
            </a:r>
            <a:r>
              <a:rPr lang="cs-CZ" sz="2400" dirty="0"/>
              <a:t>://www.matrox.com/graphics/en/products/legacy/veos/vsrptr0f/</a:t>
            </a:r>
          </a:p>
          <a:p>
            <a:r>
              <a:rPr lang="en-US" sz="2400" dirty="0" smtClean="0"/>
              <a:t>[</a:t>
            </a:r>
            <a:r>
              <a:rPr lang="cs-CZ" sz="2400" dirty="0" smtClean="0"/>
              <a:t>8</a:t>
            </a:r>
            <a:r>
              <a:rPr lang="en-US" sz="2400" dirty="0" smtClean="0"/>
              <a:t>]</a:t>
            </a:r>
            <a:r>
              <a:rPr lang="cs-CZ" sz="2400" dirty="0" smtClean="0"/>
              <a:t> http</a:t>
            </a:r>
            <a:r>
              <a:rPr lang="cs-CZ" sz="2400" dirty="0"/>
              <a:t>://image.made-in-china.com/2f0j00RBoQfbTaTzqc/Two-UTP-Ports-Media-Converter-OP-ECS13221-.jpg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404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[</a:t>
            </a:r>
            <a:r>
              <a:rPr lang="cs-CZ" dirty="0"/>
              <a:t>9</a:t>
            </a:r>
            <a:r>
              <a:rPr lang="en-US" dirty="0"/>
              <a:t>]</a:t>
            </a:r>
            <a:r>
              <a:rPr lang="cs-CZ" dirty="0"/>
              <a:t> http://www.alibaba.com/product-gs/345780432/10_Mbps_5_Port_Network_HUB.html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10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cs-CZ" dirty="0"/>
              <a:t>http://www.64bit.cz/popupgallery/hp-procurve-switch-2510-24-24-portu/945/?ms=3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11</a:t>
            </a:r>
            <a:r>
              <a:rPr lang="en-US" dirty="0" smtClean="0"/>
              <a:t>]</a:t>
            </a:r>
            <a:r>
              <a:rPr lang="cs-CZ" dirty="0"/>
              <a:t>http://www.ivoryegg.com/imagesNew/100000/102647--638820-7685.jpg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cs-CZ" dirty="0"/>
              <a:t>http://www.alza.cz/linksys-wrt54gs-wireless-g-broadband-router-speedbooster-802-11g-54mbps--d57897.htm?lang=CZ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13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cs-CZ" dirty="0"/>
              <a:t>http://</a:t>
            </a:r>
            <a:r>
              <a:rPr lang="cs-CZ" dirty="0" smtClean="0"/>
              <a:t>www.jasystem.cz/vypocetni-technika/sweex-sweex-lw310v2-sweex-lw310v2-wireless-300n-wifi-router</a:t>
            </a:r>
            <a:endParaRPr lang="cs-CZ" dirty="0"/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14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cs-CZ" dirty="0"/>
              <a:t>http://www.be-mine.info/peripherals/cisco-new-linksys-e-series-wireless-router/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cs-CZ" dirty="0"/>
              <a:t>http://www.conrad.cz/sitova-karta-gigabit-gn-680.k974856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65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/>
              <a:t>Metodický list č. 5 – </a:t>
            </a:r>
            <a:r>
              <a:rPr lang="cs-CZ" sz="3200" dirty="0" smtClean="0"/>
              <a:t>aktivní prvky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aktivní prvky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seznámí se zařízeními v počítačové síti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počítač, router, switch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pro výklad nového učiva, s možností použít ji i jako učebnici.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477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Aktivní prvky</vt:lpstr>
      <vt:lpstr>Aktivní prvky FYZICKÉ VRSTVY</vt:lpstr>
      <vt:lpstr>Prezentace aplikace PowerPoint</vt:lpstr>
      <vt:lpstr>Aktivní prvky LINKOVÉ VRSTVY</vt:lpstr>
      <vt:lpstr>Prezentace aplikace PowerPoint</vt:lpstr>
      <vt:lpstr>Aktivní prvky SÍŤOVÉ VRSTVY</vt:lpstr>
      <vt:lpstr>Prezentace aplikace PowerPoint</vt:lpstr>
      <vt:lpstr>Aktivní prvky SÍŤOVÉ VRSTVY</vt:lpstr>
      <vt:lpstr>Prezentace aplikace PowerPoint</vt:lpstr>
      <vt:lpstr>Prezentace aplikace PowerPoint</vt:lpstr>
      <vt:lpstr>Metodický list č. 5 – aktivní prvky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17</cp:revision>
  <dcterms:created xsi:type="dcterms:W3CDTF">2012-09-16T12:33:35Z</dcterms:created>
  <dcterms:modified xsi:type="dcterms:W3CDTF">2013-02-28T10:15:31Z</dcterms:modified>
</cp:coreProperties>
</file>