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9" r:id="rId3"/>
    <p:sldId id="270" r:id="rId4"/>
    <p:sldId id="271" r:id="rId5"/>
    <p:sldId id="272" r:id="rId6"/>
    <p:sldId id="273" r:id="rId7"/>
    <p:sldId id="274" r:id="rId8"/>
    <p:sldId id="282" r:id="rId9"/>
    <p:sldId id="275" r:id="rId10"/>
    <p:sldId id="276" r:id="rId11"/>
    <p:sldId id="279" r:id="rId12"/>
    <p:sldId id="278" r:id="rId13"/>
    <p:sldId id="280" r:id="rId14"/>
    <p:sldId id="281" r:id="rId15"/>
    <p:sldId id="284" r:id="rId16"/>
    <p:sldId id="28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980900F-D09A-4A81-8737-0CF6D42467CC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2D0F0EB-862C-4614-8ECD-71295DB4CCDD}" type="presOf" srcId="{757F3AB3-0718-4624-B441-E567A8F0AB56}" destId="{333A1088-737F-45CB-B68E-254E46348037}" srcOrd="0" destOrd="0" presId="urn:microsoft.com/office/officeart/2005/8/layout/target3"/>
    <dgm:cxn modelId="{E10BB57A-AA19-495F-AAD4-030F5C8BE4A3}" type="presOf" srcId="{B651F6E3-6281-48DB-9319-2AEAFDAE7572}" destId="{619D679B-A015-4ECF-8348-D1034C574F40}" srcOrd="0" destOrd="0" presId="urn:microsoft.com/office/officeart/2005/8/layout/target3"/>
    <dgm:cxn modelId="{F31C77CB-964D-4912-BD4A-C75F3AF31390}" type="presOf" srcId="{4C35D32F-0EAB-4CD7-82EE-45574DC2A586}" destId="{890E4F0B-2866-4A3F-A3C7-2A14B1797930}" srcOrd="1" destOrd="0" presId="urn:microsoft.com/office/officeart/2005/8/layout/target3"/>
    <dgm:cxn modelId="{E467CC27-BD2F-4E47-BAC1-0438407DF3D7}" type="presOf" srcId="{D8197B8C-B260-4A16-BDF4-0947B075E274}" destId="{5A5FFA88-C948-4069-8E93-59FA12366E83}" srcOrd="1" destOrd="0" presId="urn:microsoft.com/office/officeart/2005/8/layout/target3"/>
    <dgm:cxn modelId="{15D6EA97-F2A6-4BDD-BD0C-2AC35FBD1221}" type="presOf" srcId="{D1D4F407-5343-4D3F-B5B9-D407B03CAEB4}" destId="{D005CE8C-CC26-4C3E-AC11-E15060ECD759}" srcOrd="0" destOrd="0" presId="urn:microsoft.com/office/officeart/2005/8/layout/target3"/>
    <dgm:cxn modelId="{225E5ABD-9C48-4888-AFFB-68D9AE20156B}" type="presOf" srcId="{D1D4F407-5343-4D3F-B5B9-D407B03CAEB4}" destId="{AED2198E-93D5-4001-81B4-73124B309672}" srcOrd="1" destOrd="0" presId="urn:microsoft.com/office/officeart/2005/8/layout/target3"/>
    <dgm:cxn modelId="{DDD3EA89-C036-4A94-9288-86F76C90574A}" type="presOf" srcId="{D1B46980-6531-4606-95E6-44980827E919}" destId="{2BE915AB-18AA-4053-B92C-3BFC9ED204BB}" srcOrd="1" destOrd="0" presId="urn:microsoft.com/office/officeart/2005/8/layout/target3"/>
    <dgm:cxn modelId="{3F4E77D0-DD68-4890-9FB2-D62F32D810F6}" type="presOf" srcId="{D1B46980-6531-4606-95E6-44980827E919}" destId="{6140AFEC-043D-4C43-A2F9-D0F5331DF3A3}" srcOrd="0" destOrd="0" presId="urn:microsoft.com/office/officeart/2005/8/layout/target3"/>
    <dgm:cxn modelId="{173F7EDD-3F14-4999-90D3-36C9784A836F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2C7510E-FBDE-420D-9F55-70F0537182EF}" type="presOf" srcId="{B651F6E3-6281-48DB-9319-2AEAFDAE7572}" destId="{6BB5E863-4638-4E1D-BFDE-399D028AC4ED}" srcOrd="1" destOrd="0" presId="urn:microsoft.com/office/officeart/2005/8/layout/target3"/>
    <dgm:cxn modelId="{5F82DE03-004E-4EC3-969D-4278740E3F07}" type="presParOf" srcId="{333A1088-737F-45CB-B68E-254E46348037}" destId="{F5ABB229-8D3B-4694-996A-96F23CF14429}" srcOrd="0" destOrd="0" presId="urn:microsoft.com/office/officeart/2005/8/layout/target3"/>
    <dgm:cxn modelId="{2C285FBB-E81F-40E4-A357-CFD62A735ADA}" type="presParOf" srcId="{333A1088-737F-45CB-B68E-254E46348037}" destId="{F41139FD-01EE-4571-8B17-4FB00FC51163}" srcOrd="1" destOrd="0" presId="urn:microsoft.com/office/officeart/2005/8/layout/target3"/>
    <dgm:cxn modelId="{9823794C-67E9-4804-BFD0-82C814CB3E9A}" type="presParOf" srcId="{333A1088-737F-45CB-B68E-254E46348037}" destId="{D005CE8C-CC26-4C3E-AC11-E15060ECD759}" srcOrd="2" destOrd="0" presId="urn:microsoft.com/office/officeart/2005/8/layout/target3"/>
    <dgm:cxn modelId="{5960F41C-119A-4BD8-8DA0-66C125254CED}" type="presParOf" srcId="{333A1088-737F-45CB-B68E-254E46348037}" destId="{2C702D82-9B77-49B7-9568-BB8EB47C3372}" srcOrd="3" destOrd="0" presId="urn:microsoft.com/office/officeart/2005/8/layout/target3"/>
    <dgm:cxn modelId="{D5EB6E92-D2C5-4B87-93AC-036272984C67}" type="presParOf" srcId="{333A1088-737F-45CB-B68E-254E46348037}" destId="{A52A0455-90FF-4808-ABD0-F02540D31D5A}" srcOrd="4" destOrd="0" presId="urn:microsoft.com/office/officeart/2005/8/layout/target3"/>
    <dgm:cxn modelId="{6E495B70-E8E1-4ACE-8383-A08D884E09E5}" type="presParOf" srcId="{333A1088-737F-45CB-B68E-254E46348037}" destId="{6140AFEC-043D-4C43-A2F9-D0F5331DF3A3}" srcOrd="5" destOrd="0" presId="urn:microsoft.com/office/officeart/2005/8/layout/target3"/>
    <dgm:cxn modelId="{1DB2349E-3D71-45DD-A89C-D455EB40D307}" type="presParOf" srcId="{333A1088-737F-45CB-B68E-254E46348037}" destId="{9358AC05-5D7D-4327-9F80-1AD486AEA664}" srcOrd="6" destOrd="0" presId="urn:microsoft.com/office/officeart/2005/8/layout/target3"/>
    <dgm:cxn modelId="{EFD6620D-94EB-4AFD-8C5D-2F2FE3FE5627}" type="presParOf" srcId="{333A1088-737F-45CB-B68E-254E46348037}" destId="{313FC574-E1CD-4FB4-B054-0B805CE0447D}" srcOrd="7" destOrd="0" presId="urn:microsoft.com/office/officeart/2005/8/layout/target3"/>
    <dgm:cxn modelId="{0DA055FA-FDDC-4F03-98DD-C561D58D7291}" type="presParOf" srcId="{333A1088-737F-45CB-B68E-254E46348037}" destId="{619D679B-A015-4ECF-8348-D1034C574F40}" srcOrd="8" destOrd="0" presId="urn:microsoft.com/office/officeart/2005/8/layout/target3"/>
    <dgm:cxn modelId="{FEA9FCCB-5F8C-4487-84CD-219A100507F2}" type="presParOf" srcId="{333A1088-737F-45CB-B68E-254E46348037}" destId="{322283A8-4A27-4CDA-BAE3-F381106A9174}" srcOrd="9" destOrd="0" presId="urn:microsoft.com/office/officeart/2005/8/layout/target3"/>
    <dgm:cxn modelId="{4CFBE37C-ABE0-4B67-A764-24F572E517F4}" type="presParOf" srcId="{333A1088-737F-45CB-B68E-254E46348037}" destId="{FFC9F71D-1B4F-4AD9-A4A6-86ADEFC8AF5C}" srcOrd="10" destOrd="0" presId="urn:microsoft.com/office/officeart/2005/8/layout/target3"/>
    <dgm:cxn modelId="{95BE5F18-C315-4769-9390-9B813F073BB7}" type="presParOf" srcId="{333A1088-737F-45CB-B68E-254E46348037}" destId="{25B08C86-7E15-44DC-BE7F-FFB55DD49D12}" srcOrd="11" destOrd="0" presId="urn:microsoft.com/office/officeart/2005/8/layout/target3"/>
    <dgm:cxn modelId="{348DC162-28A8-43AB-81AB-F0FC1B45742C}" type="presParOf" srcId="{333A1088-737F-45CB-B68E-254E46348037}" destId="{76644BE8-9D7C-4C09-B250-3D10AF48CBB7}" srcOrd="12" destOrd="0" presId="urn:microsoft.com/office/officeart/2005/8/layout/target3"/>
    <dgm:cxn modelId="{4976628A-7F10-4872-B7DB-8070B7083CCA}" type="presParOf" srcId="{333A1088-737F-45CB-B68E-254E46348037}" destId="{EE85B701-7295-41C0-BA7A-34D3756A2AE6}" srcOrd="13" destOrd="0" presId="urn:microsoft.com/office/officeart/2005/8/layout/target3"/>
    <dgm:cxn modelId="{62F20FF2-B3FB-48B7-A5B6-F0B9A9DE1DBA}" type="presParOf" srcId="{333A1088-737F-45CB-B68E-254E46348037}" destId="{8BEBB6EC-1DAA-4CAC-8A25-BC0FCBD5DBD5}" srcOrd="14" destOrd="0" presId="urn:microsoft.com/office/officeart/2005/8/layout/target3"/>
    <dgm:cxn modelId="{439BFE02-ABBA-4D62-B125-1B8119F51ED2}" type="presParOf" srcId="{333A1088-737F-45CB-B68E-254E46348037}" destId="{AED2198E-93D5-4001-81B4-73124B309672}" srcOrd="15" destOrd="0" presId="urn:microsoft.com/office/officeart/2005/8/layout/target3"/>
    <dgm:cxn modelId="{7758E811-59EE-4D7C-A36B-DD0BF8F39F38}" type="presParOf" srcId="{333A1088-737F-45CB-B68E-254E46348037}" destId="{2BE915AB-18AA-4053-B92C-3BFC9ED204BB}" srcOrd="16" destOrd="0" presId="urn:microsoft.com/office/officeart/2005/8/layout/target3"/>
    <dgm:cxn modelId="{A265B15C-26D2-4A88-9A8A-5604FD665F3F}" type="presParOf" srcId="{333A1088-737F-45CB-B68E-254E46348037}" destId="{6BB5E863-4638-4E1D-BFDE-399D028AC4ED}" srcOrd="17" destOrd="0" presId="urn:microsoft.com/office/officeart/2005/8/layout/target3"/>
    <dgm:cxn modelId="{AAC145E1-150C-453C-88B3-BDC54C1FC846}" type="presParOf" srcId="{333A1088-737F-45CB-B68E-254E46348037}" destId="{5A5FFA88-C948-4069-8E93-59FA12366E83}" srcOrd="18" destOrd="0" presId="urn:microsoft.com/office/officeart/2005/8/layout/target3"/>
    <dgm:cxn modelId="{83E5AA18-A5CF-45B4-B4DA-651801A8190A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19011288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4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IP protokol, adresy a podsítě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80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Základem pro práci ve světě počítáčový sítí jsou znalosti protokolu IP. </a:t>
            </a:r>
          </a:p>
          <a:p>
            <a:pPr>
              <a:buNone/>
            </a:pPr>
            <a:endParaRPr lang="cs-CZ" sz="1000" dirty="0" smtClean="0"/>
          </a:p>
          <a:p>
            <a:r>
              <a:rPr lang="cs-CZ" dirty="0" smtClean="0"/>
              <a:t>pakety</a:t>
            </a:r>
          </a:p>
          <a:p>
            <a:r>
              <a:rPr lang="cs-CZ" dirty="0" smtClean="0"/>
              <a:t>adresy</a:t>
            </a:r>
          </a:p>
          <a:p>
            <a:r>
              <a:rPr lang="cs-CZ" dirty="0" smtClean="0"/>
              <a:t>broadcast</a:t>
            </a:r>
          </a:p>
          <a:p>
            <a:r>
              <a:rPr lang="cs-CZ" dirty="0" smtClean="0"/>
              <a:t>masky = rozdělení sítě</a:t>
            </a:r>
          </a:p>
          <a:p>
            <a:r>
              <a:rPr lang="cs-CZ" dirty="0" smtClean="0"/>
              <a:t>VLAN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IP = Internet Protokol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Jediný přenosový protokol síťové vrstvy</a:t>
            </a:r>
          </a:p>
          <a:p>
            <a:pPr>
              <a:buNone/>
            </a:pPr>
            <a:r>
              <a:rPr lang="cs-CZ" dirty="0" smtClean="0"/>
              <a:t>Univerzální přenosový protokol (funguje na většině přenosových technologií)</a:t>
            </a:r>
          </a:p>
          <a:p>
            <a:pPr>
              <a:buNone/>
            </a:pPr>
            <a:r>
              <a:rPr lang="cs-CZ" dirty="0" smtClean="0"/>
              <a:t>DATA = DATAGRAM = PAKET různé velikosti</a:t>
            </a:r>
          </a:p>
          <a:p>
            <a:pPr>
              <a:buNone/>
            </a:pPr>
            <a:r>
              <a:rPr lang="cs-CZ" dirty="0" smtClean="0"/>
              <a:t>Nespojovaný, nespolehlivý, jednoduchý a hlavně rychlý!!!</a:t>
            </a:r>
          </a:p>
          <a:p>
            <a:pPr>
              <a:buNone/>
            </a:pPr>
            <a:r>
              <a:rPr lang="cs-CZ" dirty="0" smtClean="0"/>
              <a:t>Bez pořad, číslování, doby doručení, lze jej zahodit (skončí životnost, zahlcení sítě)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PAKET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Maximální velikost 64kB</a:t>
            </a:r>
          </a:p>
          <a:p>
            <a:pPr>
              <a:buNone/>
            </a:pPr>
            <a:r>
              <a:rPr lang="cs-CZ" dirty="0" smtClean="0"/>
              <a:t>Skládá </a:t>
            </a:r>
            <a:r>
              <a:rPr lang="cs-CZ" smtClean="0"/>
              <a:t>se uživatelských </a:t>
            </a:r>
            <a:r>
              <a:rPr lang="cs-CZ" dirty="0" smtClean="0"/>
              <a:t>dat a metadat</a:t>
            </a:r>
          </a:p>
          <a:p>
            <a:pPr>
              <a:buNone/>
            </a:pPr>
            <a:r>
              <a:rPr lang="cs-CZ" dirty="0" smtClean="0"/>
              <a:t>Metadata na začátku a konci paketu</a:t>
            </a:r>
          </a:p>
          <a:p>
            <a:pPr>
              <a:buNone/>
            </a:pPr>
            <a:r>
              <a:rPr lang="cs-CZ" dirty="0" smtClean="0"/>
              <a:t>Detekce chyb pomoci výpočtu kontrolního součtu</a:t>
            </a:r>
          </a:p>
          <a:p>
            <a:pPr>
              <a:buNone/>
            </a:pPr>
            <a:r>
              <a:rPr lang="cs-CZ" dirty="0" smtClean="0"/>
              <a:t>Adresace a přeposílání paketů probíhá různými cestami = přepojování paketů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IP adresa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Velikost 32bitů = 8b.8b.8b.8b (192.168.0.152)</a:t>
            </a:r>
          </a:p>
          <a:p>
            <a:pPr>
              <a:buNone/>
            </a:pPr>
            <a:r>
              <a:rPr lang="cs-CZ" dirty="0" smtClean="0"/>
              <a:t>Adresa indetifikující síťové rozhraní v síťi</a:t>
            </a:r>
          </a:p>
          <a:p>
            <a:pPr>
              <a:buNone/>
            </a:pPr>
            <a:r>
              <a:rPr lang="cs-CZ" dirty="0" smtClean="0"/>
              <a:t>Dnes IPv4 (32b) dobudoucna IPv6 (128b)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Složení adresy:</a:t>
            </a:r>
          </a:p>
          <a:p>
            <a:pPr>
              <a:buNone/>
            </a:pPr>
            <a:r>
              <a:rPr lang="cs-CZ" dirty="0" smtClean="0"/>
              <a:t>Adresa sítě + adresa podsítě + adresa počítače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Neveřejné IPadresy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Neveřejné adresy se neroutují = neprochází do další sítě (podsítě)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Adresa sítě:</a:t>
            </a:r>
          </a:p>
          <a:p>
            <a:pPr>
              <a:buNone/>
            </a:pPr>
            <a:r>
              <a:rPr lang="cs-CZ" dirty="0" smtClean="0"/>
              <a:t>Třída A 10.0.0.0</a:t>
            </a:r>
          </a:p>
          <a:p>
            <a:pPr>
              <a:buNone/>
            </a:pPr>
            <a:r>
              <a:rPr lang="cs-CZ" dirty="0" smtClean="0"/>
              <a:t>Třída B 172.16.0.0</a:t>
            </a:r>
          </a:p>
          <a:p>
            <a:pPr>
              <a:buNone/>
            </a:pPr>
            <a:r>
              <a:rPr lang="cs-CZ" dirty="0" smtClean="0"/>
              <a:t>Třída C 192.168.0.0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Broadcast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Broadcast je všesměrové vysílání, zasílá pakety všem uzlům v podsíťi</a:t>
            </a:r>
          </a:p>
          <a:p>
            <a:pPr>
              <a:buNone/>
            </a:pPr>
            <a:r>
              <a:rPr lang="cs-CZ" dirty="0" smtClean="0"/>
              <a:t>Používá jej mnoho jiných protokolů DHCP, ARP...</a:t>
            </a:r>
          </a:p>
          <a:p>
            <a:pPr>
              <a:buNone/>
            </a:pPr>
            <a:r>
              <a:rPr lang="cs-CZ" dirty="0" smtClean="0"/>
              <a:t>Komunikace přes broadcast je velkou částí provozu v LAN, velmi zatěžující síťové prvky (switche) a stanice</a:t>
            </a:r>
          </a:p>
          <a:p>
            <a:pPr>
              <a:buNone/>
            </a:pPr>
            <a:r>
              <a:rPr lang="cs-CZ" dirty="0" smtClean="0"/>
              <a:t>Je to poslední adresa v síťi (Př: 192.168.1.255)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Důvod rozdělení na </a:t>
            </a:r>
            <a:r>
              <a:rPr lang="cs-CZ" dirty="0" err="1" smtClean="0"/>
              <a:t>subnety</a:t>
            </a:r>
            <a:r>
              <a:rPr lang="cs-CZ" dirty="0" smtClean="0"/>
              <a:t> a </a:t>
            </a:r>
            <a:r>
              <a:rPr lang="cs-CZ" dirty="0" err="1" smtClean="0"/>
              <a:t>VLANy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Snížení </a:t>
            </a:r>
            <a:r>
              <a:rPr lang="cs-CZ" dirty="0" err="1" smtClean="0"/>
              <a:t>broadcastu</a:t>
            </a:r>
            <a:r>
              <a:rPr lang="cs-CZ" dirty="0" smtClean="0"/>
              <a:t> – síťového zatížení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dirty="0" smtClean="0"/>
              <a:t>Zjednodušená správa – řízení skupin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dirty="0" smtClean="0"/>
              <a:t>Zvýšení zabezpečení – oddělení komunikace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dirty="0" smtClean="0"/>
              <a:t>Oddělení provozu – IP telefonie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dirty="0" smtClean="0"/>
              <a:t>Snížení HW – menší množství </a:t>
            </a:r>
            <a:r>
              <a:rPr lang="cs-CZ" dirty="0" err="1" smtClean="0"/>
              <a:t>switchů</a:t>
            </a:r>
            <a:endParaRPr lang="en-US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28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Maska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Velikost masky 32b = 8b.8b.8b.8b</a:t>
            </a:r>
          </a:p>
          <a:p>
            <a:pPr>
              <a:buNone/>
            </a:pPr>
            <a:r>
              <a:rPr lang="cs-CZ" dirty="0" smtClean="0"/>
              <a:t>Př: 255.255.255.0 = /24 (CIRD zápis)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Maska podsítě nám určuje rozdělení rozsahu na sítě a podsítě</a:t>
            </a:r>
          </a:p>
          <a:p>
            <a:pPr>
              <a:buNone/>
            </a:pPr>
            <a:r>
              <a:rPr lang="cs-CZ" dirty="0" smtClean="0"/>
              <a:t>Podle masky sítě se router rozhoduje zda bude směřovat pakety jinam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Maska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340768"/>
            <a:ext cx="5698976" cy="11807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255.255.255. </a:t>
            </a:r>
          </a:p>
          <a:p>
            <a:pPr>
              <a:buNone/>
            </a:pPr>
            <a:r>
              <a:rPr lang="cs-CZ" dirty="0" smtClean="0"/>
              <a:t>11111111.11111111.11111111.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492896"/>
            <a:ext cx="5040560" cy="432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9149" y="363652"/>
            <a:ext cx="8229600" cy="1143000"/>
          </a:xfrm>
        </p:spPr>
        <p:txBody>
          <a:bodyPr/>
          <a:lstStyle/>
          <a:p>
            <a:r>
              <a:rPr lang="cs-CZ" dirty="0" smtClean="0"/>
              <a:t>Podsít = Subnet</a:t>
            </a:r>
            <a:endParaRPr lang="cs-CZ" dirty="0"/>
          </a:p>
        </p:txBody>
      </p:sp>
      <p:pic>
        <p:nvPicPr>
          <p:cNvPr id="4" name="Obrázek 3" descr="subn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218979"/>
            <a:ext cx="8496944" cy="563902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VLAN = Virtuální 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Rozdělení sítě na logicky samostatné části. Stejně jako rozdělení na podsítě. Ale narozdíl od podsítí (vrstava síťová) je dělení na VLANy  uskutečňováno na vrstvě linkové.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Dělení realizují přepínače jež rozdělí své porty skupin. Nebo pomocí MAC adres přes ARP tabulku = nezavislé na portu.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na VLANy</a:t>
            </a:r>
            <a:endParaRPr lang="cs-CZ" dirty="0"/>
          </a:p>
        </p:txBody>
      </p:sp>
      <p:pic>
        <p:nvPicPr>
          <p:cNvPr id="4" name="Obrázek 3" descr="v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412776"/>
            <a:ext cx="7485981" cy="504056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smtClean="0"/>
              <a:t>Routování z VLANu</a:t>
            </a:r>
            <a:endParaRPr lang="cs-CZ" dirty="0"/>
          </a:p>
        </p:txBody>
      </p:sp>
      <p:pic>
        <p:nvPicPr>
          <p:cNvPr id="5" name="Obrázek 4" descr="routovai vla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276872"/>
            <a:ext cx="3009900" cy="3419475"/>
          </a:xfrm>
          <a:prstGeom prst="rect">
            <a:avLst/>
          </a:prstGeom>
        </p:spPr>
      </p:pic>
      <p:pic>
        <p:nvPicPr>
          <p:cNvPr id="4" name="Obrázek 3" descr="routovani Vl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32856"/>
            <a:ext cx="6010153" cy="349681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48491" y="868952"/>
            <a:ext cx="6264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 smtClean="0"/>
              <a:t>[1]</a:t>
            </a:r>
            <a:r>
              <a:rPr lang="cs-CZ" sz="2400" dirty="0" smtClean="0"/>
              <a:t> </a:t>
            </a:r>
            <a:r>
              <a:rPr lang="cs-CZ" sz="2400" dirty="0"/>
              <a:t>www.wikipedia.cz</a:t>
            </a:r>
          </a:p>
          <a:p>
            <a:r>
              <a:rPr lang="en-US" sz="2400" dirty="0" smtClean="0"/>
              <a:t>[2]</a:t>
            </a:r>
            <a:r>
              <a:rPr lang="cs-CZ" sz="2400" dirty="0"/>
              <a:t> www. security-portal.cz</a:t>
            </a:r>
          </a:p>
          <a:p>
            <a:pPr>
              <a:buNone/>
            </a:pPr>
            <a:r>
              <a:rPr lang="en-US" sz="2400" dirty="0" smtClean="0"/>
              <a:t>[</a:t>
            </a:r>
            <a:r>
              <a:rPr lang="cs-CZ" sz="2400" dirty="0"/>
              <a:t>3</a:t>
            </a:r>
            <a:r>
              <a:rPr lang="en-US" sz="2400" dirty="0" smtClean="0"/>
              <a:t>]</a:t>
            </a:r>
            <a:r>
              <a:rPr lang="cs-CZ" sz="2400" dirty="0"/>
              <a:t> www. </a:t>
            </a:r>
            <a:r>
              <a:rPr lang="cs-CZ" sz="2400" dirty="0" smtClean="0"/>
              <a:t>earchiv.cz</a:t>
            </a:r>
            <a:endParaRPr lang="cs-CZ" sz="2400" dirty="0"/>
          </a:p>
          <a:p>
            <a:endParaRPr lang="en-US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96108" y="2775353"/>
            <a:ext cx="67882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</a:t>
            </a:r>
            <a:r>
              <a:rPr lang="en-US" sz="2400" dirty="0" smtClean="0"/>
              <a:t>[</a:t>
            </a:r>
            <a:r>
              <a:rPr lang="cs-CZ" sz="2400" dirty="0" smtClean="0"/>
              <a:t>4</a:t>
            </a:r>
            <a:r>
              <a:rPr lang="en-US" sz="2400" dirty="0" smtClean="0"/>
              <a:t>]</a:t>
            </a:r>
            <a:r>
              <a:rPr lang="cs-CZ" sz="2400" dirty="0"/>
              <a:t> www. samuraj-cz.com</a:t>
            </a:r>
          </a:p>
          <a:p>
            <a:r>
              <a:rPr lang="cs-CZ" sz="2400" dirty="0" smtClean="0"/>
              <a:t> </a:t>
            </a:r>
            <a:r>
              <a:rPr lang="en-US" sz="2400" dirty="0" smtClean="0"/>
              <a:t>[</a:t>
            </a:r>
            <a:r>
              <a:rPr lang="cs-CZ" sz="2400" dirty="0" smtClean="0"/>
              <a:t>5</a:t>
            </a:r>
            <a:r>
              <a:rPr lang="en-US" sz="2400" dirty="0" smtClean="0"/>
              <a:t>]</a:t>
            </a:r>
            <a:r>
              <a:rPr lang="cs-CZ" sz="2400" dirty="0" smtClean="0"/>
              <a:t> http</a:t>
            </a:r>
            <a:r>
              <a:rPr lang="cs-CZ" sz="2400" dirty="0"/>
              <a:t>://www.samuraj-cz.com/clanek/vlan-virtual-local-area-network</a:t>
            </a:r>
            <a:r>
              <a:rPr lang="cs-CZ" sz="2400" dirty="0" smtClean="0"/>
              <a:t>/</a:t>
            </a:r>
          </a:p>
          <a:p>
            <a:r>
              <a:rPr lang="cs-CZ" sz="2400" dirty="0"/>
              <a:t> </a:t>
            </a:r>
            <a:r>
              <a:rPr lang="en-US" sz="2400" dirty="0" smtClean="0"/>
              <a:t>[</a:t>
            </a:r>
            <a:r>
              <a:rPr lang="cs-CZ" sz="2400" dirty="0" smtClean="0"/>
              <a:t>6</a:t>
            </a:r>
            <a:r>
              <a:rPr lang="en-US" sz="2400" dirty="0" smtClean="0"/>
              <a:t>]</a:t>
            </a:r>
            <a:r>
              <a:rPr lang="cs-CZ" sz="2400" dirty="0" smtClean="0"/>
              <a:t> http</a:t>
            </a:r>
            <a:r>
              <a:rPr lang="cs-CZ" sz="2400" dirty="0"/>
              <a:t>://abigailabanilla.com/blogs/tutorials/easy-way-to-subnet/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2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61987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dirty="0"/>
              <a:t>4</a:t>
            </a:r>
            <a:r>
              <a:rPr lang="cs-CZ" sz="3100" b="1" dirty="0" smtClean="0"/>
              <a:t> </a:t>
            </a:r>
            <a:r>
              <a:rPr lang="cs-CZ" sz="3100" b="1" dirty="0" smtClean="0"/>
              <a:t>– </a:t>
            </a:r>
            <a:r>
              <a:rPr lang="cs-CZ" sz="3200" dirty="0" err="1" smtClean="0"/>
              <a:t>subnety</a:t>
            </a:r>
            <a:r>
              <a:rPr lang="cs-CZ" sz="3200" dirty="0" smtClean="0"/>
              <a:t> a </a:t>
            </a:r>
            <a:r>
              <a:rPr lang="cs-CZ" sz="3200" dirty="0" err="1" smtClean="0"/>
              <a:t>VLANy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err="1" smtClean="0"/>
              <a:t>subnety</a:t>
            </a:r>
            <a:r>
              <a:rPr lang="cs-CZ" dirty="0" smtClean="0"/>
              <a:t> a </a:t>
            </a:r>
            <a:r>
              <a:rPr lang="cs-CZ" dirty="0" err="1" smtClean="0"/>
              <a:t>VLANy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seznámí se </a:t>
            </a:r>
            <a:r>
              <a:rPr lang="cs-CZ" dirty="0" smtClean="0"/>
              <a:t>dělením sítí na podsítě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počítač, router, switch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pro výklad nového učiva, s možností použít ji i jako učebnici.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345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530</Words>
  <Application>Microsoft Office PowerPoint</Application>
  <PresentationFormat>Předvádění na obrazovce (4:3)</PresentationFormat>
  <Paragraphs>95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IP protokol, adresy a podsítě</vt:lpstr>
      <vt:lpstr>IP = Internet Protokol</vt:lpstr>
      <vt:lpstr>PAKET</vt:lpstr>
      <vt:lpstr>IP adresa</vt:lpstr>
      <vt:lpstr>Neveřejné IPadresy</vt:lpstr>
      <vt:lpstr>Broadcast</vt:lpstr>
      <vt:lpstr>Důvod rozdělení na subnety a VLANy</vt:lpstr>
      <vt:lpstr>Maska sítě</vt:lpstr>
      <vt:lpstr>Maska sítě</vt:lpstr>
      <vt:lpstr>Podsít = Subnet</vt:lpstr>
      <vt:lpstr>VLAN = Virtuální LAN</vt:lpstr>
      <vt:lpstr>Rozdělení na VLANy</vt:lpstr>
      <vt:lpstr>Routování z VLANu</vt:lpstr>
      <vt:lpstr>Prezentace aplikace PowerPoint</vt:lpstr>
      <vt:lpstr>Metodický list č. 4 – subnety a VLANy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31</cp:revision>
  <dcterms:created xsi:type="dcterms:W3CDTF">2012-09-16T12:33:35Z</dcterms:created>
  <dcterms:modified xsi:type="dcterms:W3CDTF">2013-06-24T10:47:01Z</dcterms:modified>
</cp:coreProperties>
</file>