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71" r:id="rId3"/>
    <p:sldId id="269" r:id="rId4"/>
    <p:sldId id="270" r:id="rId5"/>
    <p:sldId id="272" r:id="rId6"/>
    <p:sldId id="275" r:id="rId7"/>
    <p:sldId id="273" r:id="rId8"/>
    <p:sldId id="274" r:id="rId9"/>
    <p:sldId id="277" r:id="rId10"/>
    <p:sldId id="279" r:id="rId11"/>
    <p:sldId id="278" r:id="rId12"/>
    <p:sldId id="276" r:id="rId13"/>
    <p:sldId id="283" r:id="rId14"/>
    <p:sldId id="28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47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 PROJEKTU: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 Orlová, spol. s r.o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NÁZEV ŠABLONY: </a:t>
          </a:r>
          <a:r>
            <a:rPr lang="cs-CZ" sz="1600" dirty="0" smtClean="0"/>
            <a:t>III/2 – Inovace a zkvalitnění výuky prostřednictvím ICT</a:t>
          </a:r>
          <a:endParaRPr lang="cs-CZ" sz="11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232DB4D-99F8-49DF-A305-9DEEE867D011}" type="presOf" srcId="{D1B46980-6531-4606-95E6-44980827E919}" destId="{2BE915AB-18AA-4053-B92C-3BFC9ED204BB}" srcOrd="1" destOrd="0" presId="urn:microsoft.com/office/officeart/2005/8/layout/target3"/>
    <dgm:cxn modelId="{B8B918E2-60BD-4719-AC4A-95195C529A91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D8B49D3-64A3-4302-8EB4-0B7A6CF6D0AD}" type="presOf" srcId="{D1B46980-6531-4606-95E6-44980827E919}" destId="{6140AFEC-043D-4C43-A2F9-D0F5331DF3A3}" srcOrd="0" destOrd="0" presId="urn:microsoft.com/office/officeart/2005/8/layout/target3"/>
    <dgm:cxn modelId="{F21B36EB-BD9E-4E72-A981-2A41844E1F85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4DF5EC2-FB17-4FB9-BA00-AACA42B6FFCE}" type="presOf" srcId="{D1D4F407-5343-4D3F-B5B9-D407B03CAEB4}" destId="{D005CE8C-CC26-4C3E-AC11-E15060ECD759}" srcOrd="0" destOrd="0" presId="urn:microsoft.com/office/officeart/2005/8/layout/target3"/>
    <dgm:cxn modelId="{3D1F3845-8442-4263-8677-96C60C4C2BFD}" type="presOf" srcId="{D8197B8C-B260-4A16-BDF4-0947B075E274}" destId="{25B08C86-7E15-44DC-BE7F-FFB55DD49D12}" srcOrd="0" destOrd="0" presId="urn:microsoft.com/office/officeart/2005/8/layout/target3"/>
    <dgm:cxn modelId="{1E201607-8BF9-462A-BFF4-C7F091B42051}" type="presOf" srcId="{757F3AB3-0718-4624-B441-E567A8F0AB56}" destId="{333A1088-737F-45CB-B68E-254E46348037}" srcOrd="0" destOrd="0" presId="urn:microsoft.com/office/officeart/2005/8/layout/target3"/>
    <dgm:cxn modelId="{E9E05129-95C8-4305-B0DA-DEB18B040E3B}" type="presOf" srcId="{D8197B8C-B260-4A16-BDF4-0947B075E274}" destId="{5A5FFA88-C948-4069-8E93-59FA12366E83}" srcOrd="1" destOrd="0" presId="urn:microsoft.com/office/officeart/2005/8/layout/target3"/>
    <dgm:cxn modelId="{74B3B227-0E64-4FC8-B2B5-AFF4FBCD436E}" type="presOf" srcId="{D1D4F407-5343-4D3F-B5B9-D407B03CAEB4}" destId="{AED2198E-93D5-4001-81B4-73124B309672}" srcOrd="1" destOrd="0" presId="urn:microsoft.com/office/officeart/2005/8/layout/target3"/>
    <dgm:cxn modelId="{FC2A8175-2BF6-45CA-B4E5-CB30247727A4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E65BA24-2A01-48DE-95DD-9064A579FEEA}" type="presOf" srcId="{B651F6E3-6281-48DB-9319-2AEAFDAE7572}" destId="{619D679B-A015-4ECF-8348-D1034C574F40}" srcOrd="0" destOrd="0" presId="urn:microsoft.com/office/officeart/2005/8/layout/target3"/>
    <dgm:cxn modelId="{DC14754E-DF01-4A2F-965C-624961D232E4}" type="presParOf" srcId="{333A1088-737F-45CB-B68E-254E46348037}" destId="{F5ABB229-8D3B-4694-996A-96F23CF14429}" srcOrd="0" destOrd="0" presId="urn:microsoft.com/office/officeart/2005/8/layout/target3"/>
    <dgm:cxn modelId="{00CDF16F-B3D5-4D47-993D-685001E3CC39}" type="presParOf" srcId="{333A1088-737F-45CB-B68E-254E46348037}" destId="{F41139FD-01EE-4571-8B17-4FB00FC51163}" srcOrd="1" destOrd="0" presId="urn:microsoft.com/office/officeart/2005/8/layout/target3"/>
    <dgm:cxn modelId="{8D48E217-5601-4211-9597-D35836EDA67C}" type="presParOf" srcId="{333A1088-737F-45CB-B68E-254E46348037}" destId="{D005CE8C-CC26-4C3E-AC11-E15060ECD759}" srcOrd="2" destOrd="0" presId="urn:microsoft.com/office/officeart/2005/8/layout/target3"/>
    <dgm:cxn modelId="{25A20F04-AEB8-46DD-8898-A971A72DB099}" type="presParOf" srcId="{333A1088-737F-45CB-B68E-254E46348037}" destId="{2C702D82-9B77-49B7-9568-BB8EB47C3372}" srcOrd="3" destOrd="0" presId="urn:microsoft.com/office/officeart/2005/8/layout/target3"/>
    <dgm:cxn modelId="{B60A0BB1-6253-4238-8699-8A7C7ED8AEE5}" type="presParOf" srcId="{333A1088-737F-45CB-B68E-254E46348037}" destId="{A52A0455-90FF-4808-ABD0-F02540D31D5A}" srcOrd="4" destOrd="0" presId="urn:microsoft.com/office/officeart/2005/8/layout/target3"/>
    <dgm:cxn modelId="{47739C88-B137-4A71-A9A1-91B20954ED13}" type="presParOf" srcId="{333A1088-737F-45CB-B68E-254E46348037}" destId="{6140AFEC-043D-4C43-A2F9-D0F5331DF3A3}" srcOrd="5" destOrd="0" presId="urn:microsoft.com/office/officeart/2005/8/layout/target3"/>
    <dgm:cxn modelId="{2230677B-B7DE-4330-95BE-9447D28ED81C}" type="presParOf" srcId="{333A1088-737F-45CB-B68E-254E46348037}" destId="{9358AC05-5D7D-4327-9F80-1AD486AEA664}" srcOrd="6" destOrd="0" presId="urn:microsoft.com/office/officeart/2005/8/layout/target3"/>
    <dgm:cxn modelId="{A39365CA-E675-4E33-A83B-8D8834D7ABB8}" type="presParOf" srcId="{333A1088-737F-45CB-B68E-254E46348037}" destId="{313FC574-E1CD-4FB4-B054-0B805CE0447D}" srcOrd="7" destOrd="0" presId="urn:microsoft.com/office/officeart/2005/8/layout/target3"/>
    <dgm:cxn modelId="{A3DEE16F-B5E7-4CAA-9116-0CE00AAAD5B0}" type="presParOf" srcId="{333A1088-737F-45CB-B68E-254E46348037}" destId="{619D679B-A015-4ECF-8348-D1034C574F40}" srcOrd="8" destOrd="0" presId="urn:microsoft.com/office/officeart/2005/8/layout/target3"/>
    <dgm:cxn modelId="{CC895CDE-30BE-4B94-9ECD-67C52EAAF840}" type="presParOf" srcId="{333A1088-737F-45CB-B68E-254E46348037}" destId="{322283A8-4A27-4CDA-BAE3-F381106A9174}" srcOrd="9" destOrd="0" presId="urn:microsoft.com/office/officeart/2005/8/layout/target3"/>
    <dgm:cxn modelId="{2291F8B1-7476-4972-B7BA-89FAA50CD35F}" type="presParOf" srcId="{333A1088-737F-45CB-B68E-254E46348037}" destId="{FFC9F71D-1B4F-4AD9-A4A6-86ADEFC8AF5C}" srcOrd="10" destOrd="0" presId="urn:microsoft.com/office/officeart/2005/8/layout/target3"/>
    <dgm:cxn modelId="{DB26F2C1-E70B-465F-AE5D-063B74A296A0}" type="presParOf" srcId="{333A1088-737F-45CB-B68E-254E46348037}" destId="{25B08C86-7E15-44DC-BE7F-FFB55DD49D12}" srcOrd="11" destOrd="0" presId="urn:microsoft.com/office/officeart/2005/8/layout/target3"/>
    <dgm:cxn modelId="{17E3D3AE-E04E-47BB-9C6B-6DB36BF497EA}" type="presParOf" srcId="{333A1088-737F-45CB-B68E-254E46348037}" destId="{76644BE8-9D7C-4C09-B250-3D10AF48CBB7}" srcOrd="12" destOrd="0" presId="urn:microsoft.com/office/officeart/2005/8/layout/target3"/>
    <dgm:cxn modelId="{ACB769E1-E63C-44D7-B3E3-F61B530C90BE}" type="presParOf" srcId="{333A1088-737F-45CB-B68E-254E46348037}" destId="{EE85B701-7295-41C0-BA7A-34D3756A2AE6}" srcOrd="13" destOrd="0" presId="urn:microsoft.com/office/officeart/2005/8/layout/target3"/>
    <dgm:cxn modelId="{F78657ED-FC9A-41DA-B3E8-6429C7541F81}" type="presParOf" srcId="{333A1088-737F-45CB-B68E-254E46348037}" destId="{8BEBB6EC-1DAA-4CAC-8A25-BC0FCBD5DBD5}" srcOrd="14" destOrd="0" presId="urn:microsoft.com/office/officeart/2005/8/layout/target3"/>
    <dgm:cxn modelId="{613E3EB4-C9B3-4C77-8D28-5439253852E6}" type="presParOf" srcId="{333A1088-737F-45CB-B68E-254E46348037}" destId="{AED2198E-93D5-4001-81B4-73124B309672}" srcOrd="15" destOrd="0" presId="urn:microsoft.com/office/officeart/2005/8/layout/target3"/>
    <dgm:cxn modelId="{0DECFADF-57B6-4FAE-A101-6F533ECFFFA6}" type="presParOf" srcId="{333A1088-737F-45CB-B68E-254E46348037}" destId="{2BE915AB-18AA-4053-B92C-3BFC9ED204BB}" srcOrd="16" destOrd="0" presId="urn:microsoft.com/office/officeart/2005/8/layout/target3"/>
    <dgm:cxn modelId="{0E315FA7-9181-4023-B9A5-CBACD4CAE371}" type="presParOf" srcId="{333A1088-737F-45CB-B68E-254E46348037}" destId="{6BB5E863-4638-4E1D-BFDE-399D028AC4ED}" srcOrd="17" destOrd="0" presId="urn:microsoft.com/office/officeart/2005/8/layout/target3"/>
    <dgm:cxn modelId="{B8081260-AFCB-4728-8536-F59617D7FEF2}" type="presParOf" srcId="{333A1088-737F-45CB-B68E-254E46348037}" destId="{5A5FFA88-C948-4069-8E93-59FA12366E83}" srcOrd="18" destOrd="0" presId="urn:microsoft.com/office/officeart/2005/8/layout/target3"/>
    <dgm:cxn modelId="{DBE66C40-039F-46C8-B4FB-B6B643E910CD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17873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S0Š Net Office Orlová, spol. s r.o</a:t>
          </a:r>
          <a:endParaRPr lang="cs-CZ" sz="2000" kern="1200" dirty="0"/>
        </a:p>
      </dsp:txBody>
      <dsp:txXfrm>
        <a:off x="1417873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Petr Poledník</a:t>
          </a:r>
          <a:endParaRPr lang="cs-CZ" sz="14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PROJEKTU: Podpora výuky v technických oborech </a:t>
          </a:r>
          <a:endParaRPr lang="cs-CZ" sz="14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ŠABLONY: </a:t>
          </a:r>
          <a:r>
            <a:rPr lang="cs-CZ" sz="1600" kern="1200" dirty="0" smtClean="0"/>
            <a:t>III/2 – Inovace a zkvalitnění výuky prostřednictvím ICT</a:t>
          </a:r>
          <a:endParaRPr lang="cs-CZ" sz="11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 </a:t>
          </a:r>
          <a:endParaRPr lang="cs-CZ" sz="20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20145318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013176"/>
            <a:ext cx="5407152" cy="104546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771800" y="3861048"/>
            <a:ext cx="40324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/>
              <a:t>TÉMA: Počítačové systémy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949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 smtClean="0"/>
              <a:t>Útočník = Hacker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Cílem jeho snahy je zaútočit na počítačovou sít pro svůj prospěch.</a:t>
            </a:r>
          </a:p>
          <a:p>
            <a:pPr>
              <a:buNone/>
            </a:pPr>
            <a:r>
              <a:rPr lang="cs-CZ" dirty="0" smtClean="0"/>
              <a:t>Základní cíle útoku:</a:t>
            </a:r>
          </a:p>
          <a:p>
            <a:pPr>
              <a:buNone/>
            </a:pPr>
            <a:endParaRPr lang="cs-CZ" sz="8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Data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Funkce systému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Funkce zařízení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 smtClean="0"/>
              <a:t>Útočník = Hacker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Využívá slabá místa v síti!!!</a:t>
            </a:r>
          </a:p>
          <a:p>
            <a:pPr>
              <a:buNone/>
            </a:pPr>
            <a:r>
              <a:rPr lang="cs-CZ" dirty="0" smtClean="0"/>
              <a:t>Mohou to být:</a:t>
            </a:r>
          </a:p>
          <a:p>
            <a:pPr>
              <a:buNone/>
            </a:pPr>
            <a:endParaRPr lang="cs-CZ" sz="8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Špatné návyky uživatelů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Autentizace a autorizace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Nedostatečně nastavené zabezpečení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Nedostatky hardwaru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29600" cy="1143000"/>
          </a:xfrm>
        </p:spPr>
        <p:txBody>
          <a:bodyPr/>
          <a:lstStyle/>
          <a:p>
            <a:r>
              <a:rPr lang="cs-CZ" dirty="0" smtClean="0"/>
              <a:t>Hacker vs. </a:t>
            </a:r>
            <a:r>
              <a:rPr lang="cs-CZ" dirty="0" err="1" smtClean="0"/>
              <a:t>Admin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Během let vymysleli nebo objevili spoustu způsobů, jak obejít bezpečnostní postupy a technologie.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Pokud osoba odpovědná za bezpečnost nemá dostatečné znalosti o metodách a nástrojích vedení útoků, mohou bezpečnostní postupy a technologie ztratit na účinnosti.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 smtClean="0"/>
              <a:t>Základní typy útoků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600200"/>
            <a:ext cx="8358246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Útoky na počítačové sítě z hlediska principů jejího fungování. (Bez využití škodlivého softwaru = virů)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MAC, ARP </a:t>
            </a:r>
          </a:p>
          <a:p>
            <a:pPr>
              <a:buNone/>
            </a:pPr>
            <a:r>
              <a:rPr lang="cs-CZ" dirty="0" smtClean="0"/>
              <a:t>IP, pakety</a:t>
            </a:r>
          </a:p>
          <a:p>
            <a:pPr>
              <a:buNone/>
            </a:pPr>
            <a:r>
              <a:rPr lang="cs-CZ" dirty="0" smtClean="0"/>
              <a:t>DNS, DHCP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90504"/>
            <a:ext cx="8229600" cy="1143000"/>
          </a:xfrm>
        </p:spPr>
        <p:txBody>
          <a:bodyPr/>
          <a:lstStyle/>
          <a:p>
            <a:r>
              <a:rPr lang="cs-CZ" dirty="0" smtClean="0"/>
              <a:t>MAC </a:t>
            </a:r>
            <a:r>
              <a:rPr lang="cs-CZ" dirty="0" err="1" smtClean="0"/>
              <a:t>flooding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Generovaní zdrojové a cílové MAC adresy</a:t>
            </a:r>
          </a:p>
          <a:p>
            <a:pPr>
              <a:buNone/>
            </a:pPr>
            <a:r>
              <a:rPr lang="cs-CZ" dirty="0" smtClean="0"/>
              <a:t>Přehlcení ARP tabulky</a:t>
            </a:r>
          </a:p>
          <a:p>
            <a:pPr>
              <a:buNone/>
            </a:pPr>
            <a:r>
              <a:rPr lang="cs-CZ" dirty="0" err="1" smtClean="0"/>
              <a:t>Fail</a:t>
            </a:r>
            <a:r>
              <a:rPr lang="cs-CZ" dirty="0" smtClean="0"/>
              <a:t>-open mód – SWITCH se chová jako HUB</a:t>
            </a:r>
          </a:p>
          <a:p>
            <a:pPr>
              <a:buNone/>
            </a:pPr>
            <a:r>
              <a:rPr lang="cs-CZ" dirty="0" smtClean="0"/>
              <a:t>Obsazení záznamů uživatele hackerem při vymazaní tabulky</a:t>
            </a:r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r>
              <a:rPr lang="cs-CZ" dirty="0" smtClean="0"/>
              <a:t>Obrana:</a:t>
            </a:r>
          </a:p>
          <a:p>
            <a:pPr>
              <a:buNone/>
            </a:pPr>
            <a:r>
              <a:rPr lang="cs-CZ" dirty="0" smtClean="0"/>
              <a:t>Služba DHCP </a:t>
            </a:r>
            <a:r>
              <a:rPr lang="cs-CZ" dirty="0" err="1" smtClean="0"/>
              <a:t>snooping</a:t>
            </a:r>
            <a:r>
              <a:rPr lang="cs-CZ" dirty="0" smtClean="0"/>
              <a:t> (kontrola IP a MAC)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r>
              <a:rPr lang="cs-CZ" dirty="0" smtClean="0"/>
              <a:t>Falšování IP adres a únosy relace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714488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Paket s jinou zdrojovou IP adresou</a:t>
            </a:r>
          </a:p>
          <a:p>
            <a:pPr>
              <a:buNone/>
            </a:pPr>
            <a:r>
              <a:rPr lang="cs-CZ" dirty="0" smtClean="0"/>
              <a:t>Vydává se za důvěryhodného uživatele</a:t>
            </a:r>
          </a:p>
          <a:p>
            <a:pPr>
              <a:buNone/>
            </a:pPr>
            <a:r>
              <a:rPr lang="cs-CZ" dirty="0" smtClean="0"/>
              <a:t>První krok při rozsáhlých útocích</a:t>
            </a:r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r>
              <a:rPr lang="cs-CZ" dirty="0" smtClean="0"/>
              <a:t>Obrana:</a:t>
            </a:r>
          </a:p>
          <a:p>
            <a:pPr>
              <a:buNone/>
            </a:pPr>
            <a:r>
              <a:rPr lang="cs-CZ" dirty="0" smtClean="0"/>
              <a:t>Využívaní VPN 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 smtClean="0"/>
              <a:t>Odposlech paketů = </a:t>
            </a:r>
            <a:r>
              <a:rPr lang="cs-CZ" dirty="0" err="1" smtClean="0"/>
              <a:t>sniffing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4351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Využívání nástrojů </a:t>
            </a:r>
            <a:r>
              <a:rPr lang="cs-CZ" dirty="0" err="1" smtClean="0"/>
              <a:t>snifferů</a:t>
            </a:r>
            <a:r>
              <a:rPr lang="cs-CZ" dirty="0" smtClean="0"/>
              <a:t> (HW i SW)</a:t>
            </a:r>
          </a:p>
          <a:p>
            <a:pPr>
              <a:buNone/>
            </a:pPr>
            <a:r>
              <a:rPr lang="cs-CZ" dirty="0" err="1" smtClean="0"/>
              <a:t>Sniffery</a:t>
            </a:r>
            <a:r>
              <a:rPr lang="cs-CZ" dirty="0" smtClean="0"/>
              <a:t> odposlouchávají síťový provoz v místě jejich připojení</a:t>
            </a:r>
          </a:p>
          <a:p>
            <a:pPr>
              <a:buNone/>
            </a:pPr>
            <a:r>
              <a:rPr lang="cs-CZ" dirty="0" smtClean="0"/>
              <a:t>Musí být v místní síti (</a:t>
            </a:r>
            <a:r>
              <a:rPr lang="cs-CZ" dirty="0" err="1" smtClean="0"/>
              <a:t>ethernet</a:t>
            </a:r>
            <a:r>
              <a:rPr lang="cs-CZ" dirty="0" smtClean="0"/>
              <a:t>/</a:t>
            </a:r>
            <a:r>
              <a:rPr lang="cs-CZ" dirty="0" err="1" smtClean="0"/>
              <a:t>wifi</a:t>
            </a:r>
            <a:r>
              <a:rPr lang="cs-CZ" dirty="0" smtClean="0"/>
              <a:t>)</a:t>
            </a:r>
          </a:p>
          <a:p>
            <a:pPr>
              <a:buNone/>
            </a:pPr>
            <a:r>
              <a:rPr lang="cs-CZ" dirty="0" smtClean="0"/>
              <a:t>Zkoumá nešifrovaný provoz (FTP, </a:t>
            </a:r>
            <a:r>
              <a:rPr lang="cs-CZ" dirty="0" err="1" smtClean="0"/>
              <a:t>Telnet</a:t>
            </a:r>
            <a:r>
              <a:rPr lang="cs-CZ" dirty="0" smtClean="0"/>
              <a:t>, SMTP, IMAP, POP3) a jejich jednoduchou autentizaci</a:t>
            </a:r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r>
              <a:rPr lang="cs-CZ" dirty="0" smtClean="0"/>
              <a:t>Obrana:</a:t>
            </a:r>
          </a:p>
          <a:p>
            <a:pPr>
              <a:buNone/>
            </a:pPr>
            <a:r>
              <a:rPr lang="cs-CZ" dirty="0" smtClean="0"/>
              <a:t>Nevpustit do sítě</a:t>
            </a:r>
          </a:p>
          <a:p>
            <a:pPr>
              <a:buNone/>
            </a:pPr>
            <a:r>
              <a:rPr lang="cs-CZ" dirty="0" smtClean="0"/>
              <a:t>Nepoužívat stejná hesla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86230"/>
            <a:ext cx="8229600" cy="1143000"/>
          </a:xfrm>
        </p:spPr>
        <p:txBody>
          <a:bodyPr/>
          <a:lstStyle/>
          <a:p>
            <a:r>
              <a:rPr lang="cs-CZ" dirty="0" smtClean="0"/>
              <a:t>Man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Middle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dirty="0" smtClean="0"/>
              <a:t>ARP </a:t>
            </a:r>
            <a:r>
              <a:rPr lang="cs-CZ" dirty="0" err="1" smtClean="0"/>
              <a:t>spoofing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Nejjednodušší</a:t>
            </a:r>
          </a:p>
          <a:p>
            <a:pPr marL="0" indent="0">
              <a:buNone/>
            </a:pPr>
            <a:r>
              <a:rPr lang="cs-CZ" dirty="0" smtClean="0"/>
              <a:t>ARP není zabezpečený</a:t>
            </a:r>
          </a:p>
          <a:p>
            <a:pPr marL="0" indent="0">
              <a:buNone/>
            </a:pPr>
            <a:r>
              <a:rPr lang="cs-CZ" dirty="0" smtClean="0"/>
              <a:t>Pozměnění již existujících záznamů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Obrana:</a:t>
            </a:r>
          </a:p>
          <a:p>
            <a:pPr marL="0" indent="0">
              <a:buNone/>
            </a:pPr>
            <a:r>
              <a:rPr lang="cs-CZ" dirty="0" smtClean="0"/>
              <a:t>Statická ARP tabulka </a:t>
            </a:r>
            <a:r>
              <a:rPr lang="cs-CZ" dirty="0" err="1" smtClean="0"/>
              <a:t>switche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0626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/>
              <a:t>Man 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Middle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dirty="0" smtClean="0"/>
              <a:t>DHCP </a:t>
            </a:r>
            <a:r>
              <a:rPr lang="cs-CZ" dirty="0" err="1" smtClean="0"/>
              <a:t>spoofing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Útočníkův „rychlý“ DHCP server</a:t>
            </a:r>
          </a:p>
          <a:p>
            <a:pPr marL="0" indent="0">
              <a:buNone/>
            </a:pPr>
            <a:r>
              <a:rPr lang="cs-CZ" dirty="0" smtClean="0"/>
              <a:t>Jednocestný – podstrčení brány</a:t>
            </a:r>
          </a:p>
          <a:p>
            <a:pPr marL="0" indent="0">
              <a:buNone/>
            </a:pPr>
            <a:r>
              <a:rPr lang="cs-CZ" dirty="0" smtClean="0"/>
              <a:t>Obousměrný </a:t>
            </a:r>
            <a:r>
              <a:rPr lang="cs-CZ" dirty="0"/>
              <a:t>–</a:t>
            </a:r>
            <a:r>
              <a:rPr lang="cs-CZ" dirty="0" smtClean="0"/>
              <a:t> </a:t>
            </a:r>
            <a:r>
              <a:rPr lang="cs-CZ" dirty="0"/>
              <a:t>podstrčení </a:t>
            </a:r>
            <a:r>
              <a:rPr lang="cs-CZ" dirty="0" smtClean="0"/>
              <a:t>brány a DNS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Obrana:</a:t>
            </a:r>
          </a:p>
          <a:p>
            <a:pPr marL="0" indent="0">
              <a:buNone/>
            </a:pPr>
            <a:r>
              <a:rPr lang="cs-CZ" dirty="0" smtClean="0"/>
              <a:t>Důvěryhodné porty pro DHCP server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830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/>
              <a:t>Man 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Middle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DNS </a:t>
            </a:r>
            <a:r>
              <a:rPr lang="cs-CZ" dirty="0" err="1" smtClean="0"/>
              <a:t>spoofing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Složité – znalost protokolů, portů a ID překladu</a:t>
            </a:r>
          </a:p>
          <a:p>
            <a:pPr marL="0" indent="0">
              <a:buNone/>
            </a:pPr>
            <a:r>
              <a:rPr lang="cs-CZ" dirty="0" smtClean="0"/>
              <a:t>Přetížení původního DNS </a:t>
            </a:r>
          </a:p>
          <a:p>
            <a:pPr marL="0" indent="0">
              <a:buNone/>
            </a:pPr>
            <a:r>
              <a:rPr lang="cs-CZ" dirty="0" smtClean="0"/>
              <a:t>Uživatel příjme nejrychlejší odpověď</a:t>
            </a:r>
          </a:p>
          <a:p>
            <a:pPr marL="0" indent="0">
              <a:buNone/>
            </a:pPr>
            <a:r>
              <a:rPr lang="cs-CZ" dirty="0"/>
              <a:t>Lze přesměrovat mimo LAN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  <a:endParaRPr lang="en-US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662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 err="1" smtClean="0"/>
              <a:t>Denial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Service</a:t>
            </a:r>
            <a:r>
              <a:rPr lang="cs-CZ" dirty="0" smtClean="0"/>
              <a:t> (</a:t>
            </a:r>
            <a:r>
              <a:rPr lang="cs-CZ" dirty="0" err="1" smtClean="0"/>
              <a:t>DoS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357298"/>
            <a:ext cx="8229600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Odepření služeb z důvodu přetížení sítě</a:t>
            </a:r>
          </a:p>
          <a:p>
            <a:pPr>
              <a:buNone/>
            </a:pPr>
            <a:r>
              <a:rPr lang="cs-CZ" dirty="0" smtClean="0"/>
              <a:t>Útok s více lokalit „zombie“ počítačů</a:t>
            </a:r>
          </a:p>
          <a:p>
            <a:pPr>
              <a:buNone/>
            </a:pPr>
            <a:r>
              <a:rPr lang="cs-CZ" dirty="0" smtClean="0"/>
              <a:t>Útok zneužívá slabá místa v architektuře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Záplava paketů ICMP (zesílení útoku pomocí změny zdroje = cíl/</a:t>
            </a:r>
            <a:r>
              <a:rPr lang="cs-CZ" dirty="0" err="1" smtClean="0"/>
              <a:t>broadcast</a:t>
            </a:r>
            <a:r>
              <a:rPr lang="cs-CZ" dirty="0" smtClean="0"/>
              <a:t>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 Záplava paketů SYN (rezervace prostředků na spojení pro odpověď synchronizace)</a:t>
            </a:r>
          </a:p>
          <a:p>
            <a:pPr marL="514350" indent="-514350">
              <a:buNone/>
            </a:pPr>
            <a:endParaRPr lang="cs-CZ" sz="1000" dirty="0" smtClean="0"/>
          </a:p>
          <a:p>
            <a:pPr marL="514350" indent="-514350">
              <a:buNone/>
            </a:pPr>
            <a:r>
              <a:rPr lang="cs-CZ" dirty="0" smtClean="0"/>
              <a:t>Obrana:</a:t>
            </a:r>
          </a:p>
          <a:p>
            <a:pPr marL="514350" indent="-514350">
              <a:buNone/>
            </a:pPr>
            <a:r>
              <a:rPr lang="cs-CZ" dirty="0" smtClean="0"/>
              <a:t>Omezení provozu (špatné = dvousečné)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34462" y="934495"/>
            <a:ext cx="626469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 informací:</a:t>
            </a:r>
          </a:p>
          <a:p>
            <a:endParaRPr lang="cs-CZ" sz="2400" dirty="0"/>
          </a:p>
          <a:p>
            <a:r>
              <a:rPr lang="en-US" sz="2400" dirty="0" smtClean="0"/>
              <a:t>[1]</a:t>
            </a:r>
            <a:r>
              <a:rPr lang="cs-CZ" sz="2400" dirty="0" smtClean="0"/>
              <a:t> </a:t>
            </a:r>
            <a:r>
              <a:rPr lang="cs-CZ" sz="2400" dirty="0" smtClean="0"/>
              <a:t>www.wikipedia.cz</a:t>
            </a:r>
          </a:p>
          <a:p>
            <a:pPr>
              <a:buNone/>
            </a:pPr>
            <a:r>
              <a:rPr lang="en-US" sz="2400" dirty="0" smtClean="0"/>
              <a:t>[2]</a:t>
            </a:r>
            <a:r>
              <a:rPr lang="cs-CZ" sz="2400" dirty="0" smtClean="0"/>
              <a:t> www.samuraj-cz.com</a:t>
            </a:r>
          </a:p>
          <a:p>
            <a:pPr>
              <a:buNone/>
            </a:pPr>
            <a:r>
              <a:rPr lang="en-US" sz="2400" dirty="0" smtClean="0"/>
              <a:t>[</a:t>
            </a:r>
            <a:r>
              <a:rPr lang="cs-CZ" sz="2400" dirty="0" smtClean="0"/>
              <a:t>3</a:t>
            </a:r>
            <a:r>
              <a:rPr lang="en-US" sz="2400" dirty="0" smtClean="0"/>
              <a:t>]</a:t>
            </a:r>
            <a:r>
              <a:rPr lang="cs-CZ" sz="2400" dirty="0" smtClean="0"/>
              <a:t> www.earchiv.cz</a:t>
            </a:r>
          </a:p>
          <a:p>
            <a:pPr>
              <a:buNone/>
            </a:pPr>
            <a:endParaRPr lang="cs-CZ" sz="2400" dirty="0"/>
          </a:p>
          <a:p>
            <a:endParaRPr lang="en-US" sz="2400" dirty="0" smtClean="0"/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96108" y="2996952"/>
            <a:ext cx="67882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Citace:</a:t>
            </a:r>
          </a:p>
          <a:p>
            <a:r>
              <a:rPr lang="cs-CZ" sz="2400" dirty="0" smtClean="0"/>
              <a:t> </a:t>
            </a:r>
          </a:p>
          <a:p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6718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61987"/>
            <a:ext cx="8229600" cy="1143000"/>
          </a:xfrm>
        </p:spPr>
        <p:txBody>
          <a:bodyPr>
            <a:normAutofit/>
          </a:bodyPr>
          <a:lstStyle/>
          <a:p>
            <a:r>
              <a:rPr lang="cs-CZ" sz="3100" b="1" dirty="0" smtClean="0"/>
              <a:t>Metodický list č. </a:t>
            </a:r>
            <a:r>
              <a:rPr lang="cs-CZ" sz="3100" b="1" dirty="0" smtClean="0"/>
              <a:t>10 </a:t>
            </a:r>
            <a:r>
              <a:rPr lang="cs-CZ" sz="3100" b="1" dirty="0" smtClean="0"/>
              <a:t>– </a:t>
            </a:r>
            <a:r>
              <a:rPr lang="cs-CZ" sz="3200" dirty="0" smtClean="0"/>
              <a:t>Útoky na počítačové sítě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Zpracoval:</a:t>
            </a:r>
            <a:r>
              <a:rPr lang="cs-CZ" dirty="0" smtClean="0"/>
              <a:t> Bc. Petr Poledník</a:t>
            </a:r>
          </a:p>
          <a:p>
            <a:pPr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žáci středních škol</a:t>
            </a:r>
          </a:p>
          <a:p>
            <a:pPr>
              <a:buNone/>
            </a:pPr>
            <a:r>
              <a:rPr lang="cs-CZ" b="1" dirty="0" smtClean="0"/>
              <a:t>Rok vytvoření: </a:t>
            </a:r>
            <a:r>
              <a:rPr lang="cs-CZ" dirty="0" smtClean="0"/>
              <a:t>2012</a:t>
            </a:r>
          </a:p>
          <a:p>
            <a:pPr>
              <a:buNone/>
            </a:pPr>
            <a:r>
              <a:rPr lang="cs-CZ" b="1" dirty="0" smtClean="0"/>
              <a:t>Anotace a cíl: </a:t>
            </a:r>
            <a:r>
              <a:rPr lang="cs-CZ" dirty="0" smtClean="0"/>
              <a:t>Útoky na počítačové sítě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Předpokládaný přínos (výstup): </a:t>
            </a:r>
            <a:r>
              <a:rPr lang="cs-CZ" dirty="0" smtClean="0"/>
              <a:t>žáci se seznámí </a:t>
            </a:r>
            <a:r>
              <a:rPr lang="cs-CZ" dirty="0" smtClean="0"/>
              <a:t>s druhy útoků na počítačové sítě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Pomůcky</a:t>
            </a:r>
            <a:r>
              <a:rPr lang="cs-CZ" dirty="0" smtClean="0"/>
              <a:t>: dataprojektor, </a:t>
            </a:r>
            <a:r>
              <a:rPr lang="cs-CZ" dirty="0" smtClean="0"/>
              <a:t>počítač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Předpokládaný čas: </a:t>
            </a:r>
            <a:r>
              <a:rPr lang="cs-CZ" dirty="0" smtClean="0"/>
              <a:t>30 minut</a:t>
            </a:r>
          </a:p>
          <a:p>
            <a:pPr>
              <a:buNone/>
            </a:pPr>
            <a:r>
              <a:rPr lang="cs-CZ" b="1" dirty="0" smtClean="0"/>
              <a:t>Postup</a:t>
            </a:r>
            <a:r>
              <a:rPr lang="cs-CZ" dirty="0" smtClean="0"/>
              <a:t>: Prezentace slouží pro výklad nového učiva, s možností použít ji i jako učebnici.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Souhlasím se zveřejněním mého příspěvku v knižní či elektronické podobě, jako metodického materiálu.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569074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</TotalTime>
  <Words>513</Words>
  <Application>Microsoft Office PowerPoint</Application>
  <PresentationFormat>Předvádění na obrazovce (4:3)</PresentationFormat>
  <Paragraphs>115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Útočník = Hacker</vt:lpstr>
      <vt:lpstr>Útočník = Hacker</vt:lpstr>
      <vt:lpstr>Hacker vs. Admin</vt:lpstr>
      <vt:lpstr>Základní typy útoků</vt:lpstr>
      <vt:lpstr>MAC flooding</vt:lpstr>
      <vt:lpstr>Falšování IP adres a únosy relace</vt:lpstr>
      <vt:lpstr>Odposlech paketů = sniffing</vt:lpstr>
      <vt:lpstr>Man In The Middle</vt:lpstr>
      <vt:lpstr>Man In The Middle</vt:lpstr>
      <vt:lpstr>Man In The Middle</vt:lpstr>
      <vt:lpstr>Denial of Service (DoS)</vt:lpstr>
      <vt:lpstr>Prezentace aplikace PowerPoint</vt:lpstr>
      <vt:lpstr>Metodický list č. 10 – Útoky na počítačové sítě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olga</dc:creator>
  <cp:lastModifiedBy>Mirka</cp:lastModifiedBy>
  <cp:revision>41</cp:revision>
  <dcterms:created xsi:type="dcterms:W3CDTF">2012-09-16T12:33:35Z</dcterms:created>
  <dcterms:modified xsi:type="dcterms:W3CDTF">2013-06-24T10:24:51Z</dcterms:modified>
</cp:coreProperties>
</file>