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69" r:id="rId3"/>
    <p:sldId id="272" r:id="rId4"/>
    <p:sldId id="273" r:id="rId5"/>
    <p:sldId id="274" r:id="rId6"/>
    <p:sldId id="270" r:id="rId7"/>
    <p:sldId id="271" r:id="rId8"/>
    <p:sldId id="276" r:id="rId9"/>
    <p:sldId id="27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37D296-E55F-43DA-BEBD-C2E0F22CA4E2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5F77EFF-C9FF-4A28-86B2-95DFC0D9A92E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75722A3-609E-4407-AD91-34A19A994CB6}" type="presOf" srcId="{757F3AB3-0718-4624-B441-E567A8F0AB56}" destId="{333A1088-737F-45CB-B68E-254E46348037}" srcOrd="0" destOrd="0" presId="urn:microsoft.com/office/officeart/2005/8/layout/target3"/>
    <dgm:cxn modelId="{4FDB18BB-1096-4425-8249-6316A2E16312}" type="presOf" srcId="{D8197B8C-B260-4A16-BDF4-0947B075E274}" destId="{5A5FFA88-C948-4069-8E93-59FA12366E83}" srcOrd="1" destOrd="0" presId="urn:microsoft.com/office/officeart/2005/8/layout/target3"/>
    <dgm:cxn modelId="{6EF43ABB-9080-45DF-A872-0D7042621B18}" type="presOf" srcId="{D1D4F407-5343-4D3F-B5B9-D407B03CAEB4}" destId="{AED2198E-93D5-4001-81B4-73124B309672}" srcOrd="1" destOrd="0" presId="urn:microsoft.com/office/officeart/2005/8/layout/target3"/>
    <dgm:cxn modelId="{C00A5CCE-50AA-40E7-AFCB-5BB5C69E2DA9}" type="presOf" srcId="{B651F6E3-6281-48DB-9319-2AEAFDAE7572}" destId="{619D679B-A015-4ECF-8348-D1034C574F40}" srcOrd="0" destOrd="0" presId="urn:microsoft.com/office/officeart/2005/8/layout/target3"/>
    <dgm:cxn modelId="{C13F692E-9626-4099-B5B4-EE770B354486}" type="presOf" srcId="{D1D4F407-5343-4D3F-B5B9-D407B03CAEB4}" destId="{D005CE8C-CC26-4C3E-AC11-E15060ECD759}" srcOrd="0" destOrd="0" presId="urn:microsoft.com/office/officeart/2005/8/layout/target3"/>
    <dgm:cxn modelId="{BADACB80-4B08-49E2-8316-5E507E85B736}" type="presOf" srcId="{D1B46980-6531-4606-95E6-44980827E919}" destId="{6140AFEC-043D-4C43-A2F9-D0F5331DF3A3}" srcOrd="0" destOrd="0" presId="urn:microsoft.com/office/officeart/2005/8/layout/target3"/>
    <dgm:cxn modelId="{EE974A08-FBFA-4335-B57A-E295C5CD2F33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74F8DB8-23CC-4736-850A-552860303AAD}" type="presOf" srcId="{D8197B8C-B260-4A16-BDF4-0947B075E274}" destId="{25B08C86-7E15-44DC-BE7F-FFB55DD49D12}" srcOrd="0" destOrd="0" presId="urn:microsoft.com/office/officeart/2005/8/layout/target3"/>
    <dgm:cxn modelId="{C30EE8DA-FDFF-47D6-947D-553FCD8EC7D9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EDC4AB6-B5EB-462E-8D71-FE4913C6D435}" type="presParOf" srcId="{333A1088-737F-45CB-B68E-254E46348037}" destId="{F5ABB229-8D3B-4694-996A-96F23CF14429}" srcOrd="0" destOrd="0" presId="urn:microsoft.com/office/officeart/2005/8/layout/target3"/>
    <dgm:cxn modelId="{FD07358E-B94A-4450-A391-6244823B6D7C}" type="presParOf" srcId="{333A1088-737F-45CB-B68E-254E46348037}" destId="{F41139FD-01EE-4571-8B17-4FB00FC51163}" srcOrd="1" destOrd="0" presId="urn:microsoft.com/office/officeart/2005/8/layout/target3"/>
    <dgm:cxn modelId="{595CF216-FCA0-4D70-8C3A-79F1E8546E64}" type="presParOf" srcId="{333A1088-737F-45CB-B68E-254E46348037}" destId="{D005CE8C-CC26-4C3E-AC11-E15060ECD759}" srcOrd="2" destOrd="0" presId="urn:microsoft.com/office/officeart/2005/8/layout/target3"/>
    <dgm:cxn modelId="{DB9151A5-5CB3-4C54-926C-68B053A02CF8}" type="presParOf" srcId="{333A1088-737F-45CB-B68E-254E46348037}" destId="{2C702D82-9B77-49B7-9568-BB8EB47C3372}" srcOrd="3" destOrd="0" presId="urn:microsoft.com/office/officeart/2005/8/layout/target3"/>
    <dgm:cxn modelId="{6BAF5D52-B596-46A0-A750-79519B9A68F8}" type="presParOf" srcId="{333A1088-737F-45CB-B68E-254E46348037}" destId="{A52A0455-90FF-4808-ABD0-F02540D31D5A}" srcOrd="4" destOrd="0" presId="urn:microsoft.com/office/officeart/2005/8/layout/target3"/>
    <dgm:cxn modelId="{2BFA08FD-F16C-4F43-BF22-FB60DAF911C6}" type="presParOf" srcId="{333A1088-737F-45CB-B68E-254E46348037}" destId="{6140AFEC-043D-4C43-A2F9-D0F5331DF3A3}" srcOrd="5" destOrd="0" presId="urn:microsoft.com/office/officeart/2005/8/layout/target3"/>
    <dgm:cxn modelId="{C9A9A101-BFD2-4859-B481-A3FB3BC49253}" type="presParOf" srcId="{333A1088-737F-45CB-B68E-254E46348037}" destId="{9358AC05-5D7D-4327-9F80-1AD486AEA664}" srcOrd="6" destOrd="0" presId="urn:microsoft.com/office/officeart/2005/8/layout/target3"/>
    <dgm:cxn modelId="{B2D99C0A-2695-4F33-8563-D5AA33FAD2B0}" type="presParOf" srcId="{333A1088-737F-45CB-B68E-254E46348037}" destId="{313FC574-E1CD-4FB4-B054-0B805CE0447D}" srcOrd="7" destOrd="0" presId="urn:microsoft.com/office/officeart/2005/8/layout/target3"/>
    <dgm:cxn modelId="{2D9BF5B7-E0D1-4896-A9F6-84FB17A0E99D}" type="presParOf" srcId="{333A1088-737F-45CB-B68E-254E46348037}" destId="{619D679B-A015-4ECF-8348-D1034C574F40}" srcOrd="8" destOrd="0" presId="urn:microsoft.com/office/officeart/2005/8/layout/target3"/>
    <dgm:cxn modelId="{CADB5CFD-5773-464C-AD58-8F9C1536F8C9}" type="presParOf" srcId="{333A1088-737F-45CB-B68E-254E46348037}" destId="{322283A8-4A27-4CDA-BAE3-F381106A9174}" srcOrd="9" destOrd="0" presId="urn:microsoft.com/office/officeart/2005/8/layout/target3"/>
    <dgm:cxn modelId="{7875444E-205C-48E6-B7B3-B41A13BA4E68}" type="presParOf" srcId="{333A1088-737F-45CB-B68E-254E46348037}" destId="{FFC9F71D-1B4F-4AD9-A4A6-86ADEFC8AF5C}" srcOrd="10" destOrd="0" presId="urn:microsoft.com/office/officeart/2005/8/layout/target3"/>
    <dgm:cxn modelId="{4C483C23-2932-4490-A0DA-6CE929F92434}" type="presParOf" srcId="{333A1088-737F-45CB-B68E-254E46348037}" destId="{25B08C86-7E15-44DC-BE7F-FFB55DD49D12}" srcOrd="11" destOrd="0" presId="urn:microsoft.com/office/officeart/2005/8/layout/target3"/>
    <dgm:cxn modelId="{D578DBE0-F6CF-42F2-AA1D-74A8363CE69D}" type="presParOf" srcId="{333A1088-737F-45CB-B68E-254E46348037}" destId="{76644BE8-9D7C-4C09-B250-3D10AF48CBB7}" srcOrd="12" destOrd="0" presId="urn:microsoft.com/office/officeart/2005/8/layout/target3"/>
    <dgm:cxn modelId="{9B2BD06E-6606-40AD-94EA-A81123096E6D}" type="presParOf" srcId="{333A1088-737F-45CB-B68E-254E46348037}" destId="{EE85B701-7295-41C0-BA7A-34D3756A2AE6}" srcOrd="13" destOrd="0" presId="urn:microsoft.com/office/officeart/2005/8/layout/target3"/>
    <dgm:cxn modelId="{D0DA9ED7-27D9-45BC-AADC-38F99DBA185A}" type="presParOf" srcId="{333A1088-737F-45CB-B68E-254E46348037}" destId="{8BEBB6EC-1DAA-4CAC-8A25-BC0FCBD5DBD5}" srcOrd="14" destOrd="0" presId="urn:microsoft.com/office/officeart/2005/8/layout/target3"/>
    <dgm:cxn modelId="{227242BB-B1CF-44FB-AB99-F349F598956D}" type="presParOf" srcId="{333A1088-737F-45CB-B68E-254E46348037}" destId="{AED2198E-93D5-4001-81B4-73124B309672}" srcOrd="15" destOrd="0" presId="urn:microsoft.com/office/officeart/2005/8/layout/target3"/>
    <dgm:cxn modelId="{8424F6AB-A65A-467E-B547-9078A8011683}" type="presParOf" srcId="{333A1088-737F-45CB-B68E-254E46348037}" destId="{2BE915AB-18AA-4053-B92C-3BFC9ED204BB}" srcOrd="16" destOrd="0" presId="urn:microsoft.com/office/officeart/2005/8/layout/target3"/>
    <dgm:cxn modelId="{E7D0FACB-6999-4FAE-A0D8-38E3432D66B0}" type="presParOf" srcId="{333A1088-737F-45CB-B68E-254E46348037}" destId="{6BB5E863-4638-4E1D-BFDE-399D028AC4ED}" srcOrd="17" destOrd="0" presId="urn:microsoft.com/office/officeart/2005/8/layout/target3"/>
    <dgm:cxn modelId="{F1CCFC5A-D48F-4C65-8EF1-FF5ACFB9B033}" type="presParOf" srcId="{333A1088-737F-45CB-B68E-254E46348037}" destId="{5A5FFA88-C948-4069-8E93-59FA12366E83}" srcOrd="18" destOrd="0" presId="urn:microsoft.com/office/officeart/2005/8/layout/target3"/>
    <dgm:cxn modelId="{72551332-2302-4890-BBF5-C42753B1111F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54290598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6598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Cloud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00200"/>
            <a:ext cx="8715436" cy="4525963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Cloud</a:t>
            </a:r>
            <a:r>
              <a:rPr lang="cs-CZ" dirty="0" smtClean="0"/>
              <a:t> </a:t>
            </a:r>
            <a:r>
              <a:rPr lang="cs-CZ" dirty="0" err="1" smtClean="0"/>
              <a:t>computing</a:t>
            </a:r>
            <a:r>
              <a:rPr lang="cs-CZ" dirty="0" smtClean="0"/>
              <a:t> – využívání technologii skrze WAN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Rozvoj v závislosti na technologiích (infrastruktuře)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Užívání:</a:t>
            </a:r>
          </a:p>
          <a:p>
            <a:pPr>
              <a:buNone/>
            </a:pPr>
            <a:r>
              <a:rPr lang="cs-CZ" dirty="0" smtClean="0"/>
              <a:t>Aplikací – mail, office 365</a:t>
            </a:r>
          </a:p>
          <a:p>
            <a:pPr>
              <a:buNone/>
            </a:pPr>
            <a:r>
              <a:rPr lang="cs-CZ" dirty="0" smtClean="0"/>
              <a:t>Výpočetních zdrojů (HW) – </a:t>
            </a:r>
            <a:r>
              <a:rPr lang="cs-CZ" dirty="0" err="1" smtClean="0"/>
              <a:t>ulozto</a:t>
            </a:r>
            <a:r>
              <a:rPr lang="cs-CZ" dirty="0" smtClean="0"/>
              <a:t>, </a:t>
            </a:r>
            <a:r>
              <a:rPr lang="cs-CZ" dirty="0" err="1" smtClean="0"/>
              <a:t>datastore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cloud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5720" y="0"/>
            <a:ext cx="8572528" cy="6858021"/>
          </a:xfr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/>
          <a:lstStyle/>
          <a:p>
            <a:r>
              <a:rPr lang="cs-CZ" dirty="0" smtClean="0"/>
              <a:t>Modely </a:t>
            </a:r>
            <a:r>
              <a:rPr lang="cs-CZ" dirty="0" err="1" smtClean="0"/>
              <a:t>cloudu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err="1" smtClean="0"/>
              <a:t>IaaS</a:t>
            </a:r>
            <a:r>
              <a:rPr lang="cs-CZ" dirty="0" smtClean="0"/>
              <a:t> – infrastruktura jako služba </a:t>
            </a:r>
          </a:p>
          <a:p>
            <a:pPr>
              <a:buNone/>
            </a:pPr>
            <a:r>
              <a:rPr lang="cs-CZ" dirty="0" smtClean="0"/>
              <a:t>(</a:t>
            </a:r>
            <a:r>
              <a:rPr lang="cs-CZ" dirty="0" err="1" smtClean="0"/>
              <a:t>virtualizace</a:t>
            </a:r>
            <a:r>
              <a:rPr lang="cs-CZ" dirty="0" smtClean="0"/>
              <a:t> – </a:t>
            </a:r>
            <a:r>
              <a:rPr lang="cs-CZ" dirty="0" err="1" smtClean="0"/>
              <a:t>uložiště</a:t>
            </a:r>
            <a:r>
              <a:rPr lang="cs-CZ" dirty="0" smtClean="0"/>
              <a:t>, servery, stanice)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PaaS</a:t>
            </a:r>
            <a:r>
              <a:rPr lang="cs-CZ" dirty="0" smtClean="0"/>
              <a:t> – platforma jako služba</a:t>
            </a:r>
          </a:p>
          <a:p>
            <a:pPr>
              <a:buNone/>
            </a:pPr>
            <a:r>
              <a:rPr lang="cs-CZ" dirty="0" smtClean="0"/>
              <a:t>(databáze, podpora pro aplikace, testování)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SaaS</a:t>
            </a:r>
            <a:r>
              <a:rPr lang="cs-CZ" dirty="0" smtClean="0"/>
              <a:t> – software jako služba</a:t>
            </a:r>
          </a:p>
          <a:p>
            <a:pPr>
              <a:buNone/>
            </a:pPr>
            <a:r>
              <a:rPr lang="cs-CZ" dirty="0" smtClean="0"/>
              <a:t>(aplikace, nástroje, zabezpečení)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loud compan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21288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Rozdělení </a:t>
            </a:r>
            <a:r>
              <a:rPr lang="cs-CZ" dirty="0" err="1" smtClean="0"/>
              <a:t>cloudu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Veřejný </a:t>
            </a:r>
            <a:r>
              <a:rPr lang="cs-CZ" dirty="0" err="1" smtClean="0"/>
              <a:t>cloud</a:t>
            </a:r>
            <a:r>
              <a:rPr lang="cs-CZ" dirty="0" smtClean="0"/>
              <a:t> – služba pro všechny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Komunitní </a:t>
            </a:r>
            <a:r>
              <a:rPr lang="cs-CZ" dirty="0" err="1" smtClean="0"/>
              <a:t>cloud</a:t>
            </a:r>
            <a:r>
              <a:rPr lang="cs-CZ" dirty="0" smtClean="0"/>
              <a:t> – služba pro skupinu společností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Soukromý </a:t>
            </a:r>
            <a:r>
              <a:rPr lang="cs-CZ" dirty="0" err="1" smtClean="0"/>
              <a:t>cloud</a:t>
            </a:r>
            <a:r>
              <a:rPr lang="cs-CZ" dirty="0" smtClean="0"/>
              <a:t> -  služba pouze pro jednu společnost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Výhody a nevýhody </a:t>
            </a:r>
            <a:r>
              <a:rPr lang="cs-CZ" dirty="0" err="1" smtClean="0"/>
              <a:t>cloudu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+ cena (platím jen co využívám)</a:t>
            </a:r>
          </a:p>
          <a:p>
            <a:pPr>
              <a:buNone/>
            </a:pPr>
            <a:r>
              <a:rPr lang="cs-CZ" dirty="0" smtClean="0"/>
              <a:t>+ odkudkoli a kdykoli (internet)</a:t>
            </a:r>
          </a:p>
          <a:p>
            <a:pPr>
              <a:buNone/>
            </a:pPr>
            <a:r>
              <a:rPr lang="cs-CZ" dirty="0" smtClean="0"/>
              <a:t>+ bez starostí (stará se provozovatel)</a:t>
            </a:r>
          </a:p>
          <a:p>
            <a:pPr>
              <a:buNone/>
            </a:pPr>
            <a:r>
              <a:rPr lang="cs-CZ" dirty="0" smtClean="0"/>
              <a:t>+ variabilita (změna dle naší potřeby) </a:t>
            </a:r>
          </a:p>
          <a:p>
            <a:pPr>
              <a:buNone/>
            </a:pPr>
            <a:r>
              <a:rPr lang="cs-CZ" dirty="0" smtClean="0"/>
              <a:t>- Připojení a rychlost (internet)</a:t>
            </a:r>
          </a:p>
          <a:p>
            <a:pPr>
              <a:buNone/>
            </a:pPr>
            <a:r>
              <a:rPr lang="cs-CZ" dirty="0" smtClean="0"/>
              <a:t>- Závislost na poskytovateli (spolehlivost)</a:t>
            </a:r>
          </a:p>
          <a:p>
            <a:pPr>
              <a:buNone/>
            </a:pPr>
            <a:r>
              <a:rPr lang="cs-CZ" dirty="0" smtClean="0"/>
              <a:t>- Právní úpravy (jiný státy jiné zákony)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96108" y="934495"/>
            <a:ext cx="62646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 smtClean="0"/>
              <a:t>[1]</a:t>
            </a:r>
            <a:r>
              <a:rPr lang="cs-CZ" sz="2400" dirty="0" smtClean="0"/>
              <a:t> </a:t>
            </a:r>
            <a:r>
              <a:rPr lang="cs-CZ" sz="2400" dirty="0" smtClean="0"/>
              <a:t>www.wikipedia.cz</a:t>
            </a:r>
          </a:p>
          <a:p>
            <a:pPr>
              <a:buNone/>
            </a:pPr>
            <a:endParaRPr lang="cs-CZ" sz="2400" dirty="0"/>
          </a:p>
          <a:p>
            <a:endParaRPr lang="en-US" sz="2400" dirty="0" smtClean="0"/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96108" y="2996952"/>
            <a:ext cx="67882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r>
              <a:rPr lang="cs-CZ" sz="2400" dirty="0" smtClean="0"/>
              <a:t> </a:t>
            </a:r>
          </a:p>
          <a:p>
            <a:pPr>
              <a:buNone/>
            </a:pPr>
            <a:r>
              <a:rPr lang="en-US" sz="2400" dirty="0" smtClean="0"/>
              <a:t>[</a:t>
            </a:r>
            <a:r>
              <a:rPr lang="cs-CZ" sz="2400" dirty="0" smtClean="0"/>
              <a:t>2</a:t>
            </a:r>
            <a:r>
              <a:rPr lang="en-US" sz="2400" dirty="0" smtClean="0"/>
              <a:t>]</a:t>
            </a:r>
            <a:r>
              <a:rPr lang="cs-CZ" sz="2400" dirty="0" smtClean="0"/>
              <a:t>http</a:t>
            </a:r>
            <a:r>
              <a:rPr lang="cs-CZ" sz="2400" dirty="0"/>
              <a:t>://www.cloudcomputinginindia.in/images/cloud-computing.jpg</a:t>
            </a:r>
          </a:p>
          <a:p>
            <a:pPr>
              <a:buNone/>
            </a:pPr>
            <a:r>
              <a:rPr lang="en-US" sz="2400" dirty="0" smtClean="0"/>
              <a:t>[</a:t>
            </a:r>
            <a:r>
              <a:rPr lang="cs-CZ" sz="2400" dirty="0" smtClean="0"/>
              <a:t>3</a:t>
            </a:r>
            <a:r>
              <a:rPr lang="en-US" sz="2400" dirty="0" smtClean="0"/>
              <a:t>]</a:t>
            </a:r>
            <a:r>
              <a:rPr lang="cs-CZ" sz="2400" dirty="0" smtClean="0"/>
              <a:t> </a:t>
            </a:r>
            <a:r>
              <a:rPr lang="cs-CZ" sz="2400" dirty="0"/>
              <a:t>http://cloudtimes.org/wp-content/uploads/2011/11/Clouds.cloudtimes.png</a:t>
            </a:r>
          </a:p>
          <a:p>
            <a:endParaRPr lang="cs-CZ" sz="2400" dirty="0"/>
          </a:p>
          <a:p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965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61987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Metodický list č. </a:t>
            </a:r>
            <a:r>
              <a:rPr lang="cs-CZ" sz="3100" b="1" dirty="0" smtClean="0"/>
              <a:t>12 </a:t>
            </a:r>
            <a:r>
              <a:rPr lang="cs-CZ" sz="3100" b="1" dirty="0" smtClean="0"/>
              <a:t>– </a:t>
            </a:r>
            <a:r>
              <a:rPr lang="cs-CZ" sz="3200" dirty="0" err="1" smtClean="0"/>
              <a:t>Cloud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err="1" smtClean="0"/>
              <a:t>Cloud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seznámí </a:t>
            </a:r>
            <a:r>
              <a:rPr lang="cs-CZ" dirty="0" smtClean="0"/>
              <a:t>s možnostmi </a:t>
            </a:r>
            <a:r>
              <a:rPr lang="cs-CZ" dirty="0" err="1" smtClean="0"/>
              <a:t>cloudu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</a:t>
            </a:r>
            <a:r>
              <a:rPr lang="cs-CZ" dirty="0" smtClean="0"/>
              <a:t>počítač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pro výklad nového učiva, s možností použít ji i jako učebnici.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503166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290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Cloud</vt:lpstr>
      <vt:lpstr>Prezentace aplikace PowerPoint</vt:lpstr>
      <vt:lpstr>Modely cloudu</vt:lpstr>
      <vt:lpstr>Prezentace aplikace PowerPoint</vt:lpstr>
      <vt:lpstr>Rozdělení cloudu</vt:lpstr>
      <vt:lpstr>Výhody a nevýhody cloudu</vt:lpstr>
      <vt:lpstr>Prezentace aplikace PowerPoint</vt:lpstr>
      <vt:lpstr>Metodický list č. 12 – Cloud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Mirka</cp:lastModifiedBy>
  <cp:revision>22</cp:revision>
  <dcterms:created xsi:type="dcterms:W3CDTF">2012-09-16T12:33:35Z</dcterms:created>
  <dcterms:modified xsi:type="dcterms:W3CDTF">2013-06-24T10:34:17Z</dcterms:modified>
</cp:coreProperties>
</file>