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9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96" y="-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 PROJEKTU: Podpora výuky v technických oborech 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S0Š Net Office Orlová, spol. s r.o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Bc. Petr Poledník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NÁZEV ŠABLONY: </a:t>
          </a:r>
          <a:r>
            <a:rPr lang="cs-CZ" sz="1600" dirty="0" smtClean="0"/>
            <a:t>III/2 – Inovace a zkvalitnění výuky prostřednictvím ICT</a:t>
          </a:r>
          <a:endParaRPr lang="cs-CZ" sz="11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CZ.1.07/1.5.00/34.0458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91FAC19-AD74-4E2A-80D0-79E67456F88C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202363F-3694-4B9C-BA3A-A33D172BEB18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14D4234-404D-4665-87AB-1915E8910DBA}" type="presOf" srcId="{D1B46980-6531-4606-95E6-44980827E919}" destId="{6140AFEC-043D-4C43-A2F9-D0F5331DF3A3}" srcOrd="0" destOrd="0" presId="urn:microsoft.com/office/officeart/2005/8/layout/target3"/>
    <dgm:cxn modelId="{8F42417D-9E4C-4B3B-A3B2-5B506B788685}" type="presOf" srcId="{D1B46980-6531-4606-95E6-44980827E919}" destId="{2BE915AB-18AA-4053-B92C-3BFC9ED204BB}" srcOrd="1" destOrd="0" presId="urn:microsoft.com/office/officeart/2005/8/layout/target3"/>
    <dgm:cxn modelId="{74614CED-0067-4A19-8395-2725567F45F1}" type="presOf" srcId="{4C35D32F-0EAB-4CD7-82EE-45574DC2A586}" destId="{890E4F0B-2866-4A3F-A3C7-2A14B1797930}" srcOrd="1" destOrd="0" presId="urn:microsoft.com/office/officeart/2005/8/layout/target3"/>
    <dgm:cxn modelId="{098E7038-1F61-4980-A4D1-A347CA3FD21E}" type="presOf" srcId="{B651F6E3-6281-48DB-9319-2AEAFDAE7572}" destId="{6BB5E863-4638-4E1D-BFDE-399D028AC4ED}" srcOrd="1" destOrd="0" presId="urn:microsoft.com/office/officeart/2005/8/layout/target3"/>
    <dgm:cxn modelId="{AD068124-864B-4180-AE37-447108716EBD}" type="presOf" srcId="{757F3AB3-0718-4624-B441-E567A8F0AB56}" destId="{333A1088-737F-45CB-B68E-254E46348037}" srcOrd="0" destOrd="0" presId="urn:microsoft.com/office/officeart/2005/8/layout/target3"/>
    <dgm:cxn modelId="{59910B09-CA19-472D-B24D-2298D748C6B4}" type="presOf" srcId="{D8197B8C-B260-4A16-BDF4-0947B075E274}" destId="{25B08C86-7E15-44DC-BE7F-FFB55DD49D12}" srcOrd="0" destOrd="0" presId="urn:microsoft.com/office/officeart/2005/8/layout/target3"/>
    <dgm:cxn modelId="{20FBFE4C-47DB-4DFF-9AC9-FC648728AE6F}" type="presOf" srcId="{B651F6E3-6281-48DB-9319-2AEAFDAE7572}" destId="{619D679B-A015-4ECF-8348-D1034C574F40}" srcOrd="0" destOrd="0" presId="urn:microsoft.com/office/officeart/2005/8/layout/target3"/>
    <dgm:cxn modelId="{F3644502-0B2B-43C9-B250-7BDC569C43C5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CC6181F-C818-4069-8919-779707C3FDF3}" type="presOf" srcId="{D8197B8C-B260-4A16-BDF4-0947B075E274}" destId="{5A5FFA88-C948-4069-8E93-59FA12366E83}" srcOrd="1" destOrd="0" presId="urn:microsoft.com/office/officeart/2005/8/layout/target3"/>
    <dgm:cxn modelId="{B23952EB-B087-45B3-8F70-236489974DF0}" type="presParOf" srcId="{333A1088-737F-45CB-B68E-254E46348037}" destId="{F5ABB229-8D3B-4694-996A-96F23CF14429}" srcOrd="0" destOrd="0" presId="urn:microsoft.com/office/officeart/2005/8/layout/target3"/>
    <dgm:cxn modelId="{BD22230A-F085-4B3A-AB8F-37E3FADDB266}" type="presParOf" srcId="{333A1088-737F-45CB-B68E-254E46348037}" destId="{F41139FD-01EE-4571-8B17-4FB00FC51163}" srcOrd="1" destOrd="0" presId="urn:microsoft.com/office/officeart/2005/8/layout/target3"/>
    <dgm:cxn modelId="{E77D0D3B-0E70-467A-9BD2-AC782203C574}" type="presParOf" srcId="{333A1088-737F-45CB-B68E-254E46348037}" destId="{D005CE8C-CC26-4C3E-AC11-E15060ECD759}" srcOrd="2" destOrd="0" presId="urn:microsoft.com/office/officeart/2005/8/layout/target3"/>
    <dgm:cxn modelId="{0885EFBB-28BB-42A8-A0B2-AEA3A6FF7BA5}" type="presParOf" srcId="{333A1088-737F-45CB-B68E-254E46348037}" destId="{2C702D82-9B77-49B7-9568-BB8EB47C3372}" srcOrd="3" destOrd="0" presId="urn:microsoft.com/office/officeart/2005/8/layout/target3"/>
    <dgm:cxn modelId="{4787DB07-F3E2-49A6-8C2A-53A154E373CE}" type="presParOf" srcId="{333A1088-737F-45CB-B68E-254E46348037}" destId="{A52A0455-90FF-4808-ABD0-F02540D31D5A}" srcOrd="4" destOrd="0" presId="urn:microsoft.com/office/officeart/2005/8/layout/target3"/>
    <dgm:cxn modelId="{8E6B12D1-8B00-48C1-9AEE-0F7B0E198C30}" type="presParOf" srcId="{333A1088-737F-45CB-B68E-254E46348037}" destId="{6140AFEC-043D-4C43-A2F9-D0F5331DF3A3}" srcOrd="5" destOrd="0" presId="urn:microsoft.com/office/officeart/2005/8/layout/target3"/>
    <dgm:cxn modelId="{8DE02EFA-2CE5-45FD-BFD4-60C0A91CBC4A}" type="presParOf" srcId="{333A1088-737F-45CB-B68E-254E46348037}" destId="{9358AC05-5D7D-4327-9F80-1AD486AEA664}" srcOrd="6" destOrd="0" presId="urn:microsoft.com/office/officeart/2005/8/layout/target3"/>
    <dgm:cxn modelId="{43C145C0-B385-47F0-8055-058471872343}" type="presParOf" srcId="{333A1088-737F-45CB-B68E-254E46348037}" destId="{313FC574-E1CD-4FB4-B054-0B805CE0447D}" srcOrd="7" destOrd="0" presId="urn:microsoft.com/office/officeart/2005/8/layout/target3"/>
    <dgm:cxn modelId="{44CCBF41-DB2A-439B-9153-3D1D0EE7960C}" type="presParOf" srcId="{333A1088-737F-45CB-B68E-254E46348037}" destId="{619D679B-A015-4ECF-8348-D1034C574F40}" srcOrd="8" destOrd="0" presId="urn:microsoft.com/office/officeart/2005/8/layout/target3"/>
    <dgm:cxn modelId="{38FB0A0C-48F5-4605-AF13-9649E61F79F4}" type="presParOf" srcId="{333A1088-737F-45CB-B68E-254E46348037}" destId="{322283A8-4A27-4CDA-BAE3-F381106A9174}" srcOrd="9" destOrd="0" presId="urn:microsoft.com/office/officeart/2005/8/layout/target3"/>
    <dgm:cxn modelId="{5EA20266-BA02-46AF-893B-BC639EA95A91}" type="presParOf" srcId="{333A1088-737F-45CB-B68E-254E46348037}" destId="{FFC9F71D-1B4F-4AD9-A4A6-86ADEFC8AF5C}" srcOrd="10" destOrd="0" presId="urn:microsoft.com/office/officeart/2005/8/layout/target3"/>
    <dgm:cxn modelId="{65E54D29-0542-4BAE-B4AF-E895CE6007F3}" type="presParOf" srcId="{333A1088-737F-45CB-B68E-254E46348037}" destId="{25B08C86-7E15-44DC-BE7F-FFB55DD49D12}" srcOrd="11" destOrd="0" presId="urn:microsoft.com/office/officeart/2005/8/layout/target3"/>
    <dgm:cxn modelId="{A00C9DD2-426B-4463-B068-EC6A9E5059DF}" type="presParOf" srcId="{333A1088-737F-45CB-B68E-254E46348037}" destId="{76644BE8-9D7C-4C09-B250-3D10AF48CBB7}" srcOrd="12" destOrd="0" presId="urn:microsoft.com/office/officeart/2005/8/layout/target3"/>
    <dgm:cxn modelId="{03B98827-08C4-40A6-BFA8-4196FBB2C359}" type="presParOf" srcId="{333A1088-737F-45CB-B68E-254E46348037}" destId="{EE85B701-7295-41C0-BA7A-34D3756A2AE6}" srcOrd="13" destOrd="0" presId="urn:microsoft.com/office/officeart/2005/8/layout/target3"/>
    <dgm:cxn modelId="{9EC8877A-1DB2-4D42-BBD8-AAB38EBF8BA9}" type="presParOf" srcId="{333A1088-737F-45CB-B68E-254E46348037}" destId="{8BEBB6EC-1DAA-4CAC-8A25-BC0FCBD5DBD5}" srcOrd="14" destOrd="0" presId="urn:microsoft.com/office/officeart/2005/8/layout/target3"/>
    <dgm:cxn modelId="{C9EB81AE-CF4E-442A-B308-066E5BBDD398}" type="presParOf" srcId="{333A1088-737F-45CB-B68E-254E46348037}" destId="{AED2198E-93D5-4001-81B4-73124B309672}" srcOrd="15" destOrd="0" presId="urn:microsoft.com/office/officeart/2005/8/layout/target3"/>
    <dgm:cxn modelId="{174CA064-97E5-4F8A-84EC-EAD713B165D3}" type="presParOf" srcId="{333A1088-737F-45CB-B68E-254E46348037}" destId="{2BE915AB-18AA-4053-B92C-3BFC9ED204BB}" srcOrd="16" destOrd="0" presId="urn:microsoft.com/office/officeart/2005/8/layout/target3"/>
    <dgm:cxn modelId="{E288EAF2-1DCE-468C-93C8-13FE493BC494}" type="presParOf" srcId="{333A1088-737F-45CB-B68E-254E46348037}" destId="{6BB5E863-4638-4E1D-BFDE-399D028AC4ED}" srcOrd="17" destOrd="0" presId="urn:microsoft.com/office/officeart/2005/8/layout/target3"/>
    <dgm:cxn modelId="{52CDC446-574A-4B78-99AD-9CA9B8F55CEA}" type="presParOf" srcId="{333A1088-737F-45CB-B68E-254E46348037}" destId="{5A5FFA88-C948-4069-8E93-59FA12366E83}" srcOrd="18" destOrd="0" presId="urn:microsoft.com/office/officeart/2005/8/layout/target3"/>
    <dgm:cxn modelId="{A8234341-9348-4E8C-95C7-51598E823172}" type="presParOf" srcId="{333A1088-737F-45CB-B68E-254E46348037}" destId="{890E4F0B-2866-4A3F-A3C7-2A14B1797930}" srcOrd="19" destOrd="0" presId="urn:microsoft.com/office/officeart/2005/8/layout/target3"/>
  </dgm:cxnLst>
  <dgm:bg>
    <a:noFill/>
  </dgm:bg>
  <dgm:whole>
    <a:ln>
      <a:noFill/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835746" cy="28357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17873" y="0"/>
          <a:ext cx="6503007" cy="28357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S0Š Net Office Orlová, spol. s r.o</a:t>
          </a:r>
          <a:endParaRPr lang="cs-CZ" sz="2000" kern="1200" dirty="0"/>
        </a:p>
      </dsp:txBody>
      <dsp:txXfrm>
        <a:off x="1417873" y="0"/>
        <a:ext cx="6503007" cy="453719"/>
      </dsp:txXfrm>
    </dsp:sp>
    <dsp:sp modelId="{A52A0455-90FF-4808-ABD0-F02540D31D5A}">
      <dsp:nvSpPr>
        <dsp:cNvPr id="0" name=""/>
        <dsp:cNvSpPr/>
      </dsp:nvSpPr>
      <dsp:spPr>
        <a:xfrm>
          <a:off x="297753" y="453719"/>
          <a:ext cx="2240239" cy="22402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17873" y="453719"/>
          <a:ext cx="6503007" cy="22402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Bc. Petr Poledník</a:t>
          </a:r>
          <a:endParaRPr lang="cs-CZ" sz="1400" kern="1200" dirty="0"/>
        </a:p>
      </dsp:txBody>
      <dsp:txXfrm>
        <a:off x="1417873" y="453719"/>
        <a:ext cx="6503007" cy="453719"/>
      </dsp:txXfrm>
    </dsp:sp>
    <dsp:sp modelId="{313FC574-E1CD-4FB4-B054-0B805CE0447D}">
      <dsp:nvSpPr>
        <dsp:cNvPr id="0" name=""/>
        <dsp:cNvSpPr/>
      </dsp:nvSpPr>
      <dsp:spPr>
        <a:xfrm>
          <a:off x="595506" y="907438"/>
          <a:ext cx="1644732" cy="16447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17873" y="907438"/>
          <a:ext cx="6503007" cy="16447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PROJEKTU: Podpora výuky v technických oborech </a:t>
          </a:r>
          <a:endParaRPr lang="cs-CZ" sz="1400" kern="1200" dirty="0"/>
        </a:p>
      </dsp:txBody>
      <dsp:txXfrm>
        <a:off x="1417873" y="907438"/>
        <a:ext cx="6503007" cy="453719"/>
      </dsp:txXfrm>
    </dsp:sp>
    <dsp:sp modelId="{FFC9F71D-1B4F-4AD9-A4A6-86ADEFC8AF5C}">
      <dsp:nvSpPr>
        <dsp:cNvPr id="0" name=""/>
        <dsp:cNvSpPr/>
      </dsp:nvSpPr>
      <dsp:spPr>
        <a:xfrm>
          <a:off x="893259" y="1361158"/>
          <a:ext cx="1049226" cy="104922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17873" y="1361158"/>
          <a:ext cx="6503007" cy="10492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ŠABLONY: </a:t>
          </a:r>
          <a:r>
            <a:rPr lang="cs-CZ" sz="1600" kern="1200" dirty="0" smtClean="0"/>
            <a:t>III/2 – Inovace a zkvalitnění výuky prostřednictvím ICT</a:t>
          </a:r>
          <a:endParaRPr lang="cs-CZ" sz="1100" kern="1200" dirty="0"/>
        </a:p>
      </dsp:txBody>
      <dsp:txXfrm>
        <a:off x="1417873" y="1361158"/>
        <a:ext cx="6503007" cy="453719"/>
      </dsp:txXfrm>
    </dsp:sp>
    <dsp:sp modelId="{EE85B701-7295-41C0-BA7A-34D3756A2AE6}">
      <dsp:nvSpPr>
        <dsp:cNvPr id="0" name=""/>
        <dsp:cNvSpPr/>
      </dsp:nvSpPr>
      <dsp:spPr>
        <a:xfrm>
          <a:off x="1191013" y="1814877"/>
          <a:ext cx="453719" cy="4537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17873" y="1814877"/>
          <a:ext cx="6503007" cy="4537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CZ.1.07/1.5.00/34.0458 </a:t>
          </a:r>
          <a:endParaRPr lang="cs-CZ" sz="2000" kern="1200" dirty="0"/>
        </a:p>
      </dsp:txBody>
      <dsp:txXfrm>
        <a:off x="1417873" y="1814877"/>
        <a:ext cx="6503007" cy="4537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204B66-89DA-4FFC-A1CD-AED5563EDB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38169776"/>
              </p:ext>
            </p:extLst>
          </p:nvPr>
        </p:nvGraphicFramePr>
        <p:xfrm>
          <a:off x="611560" y="620688"/>
          <a:ext cx="7920880" cy="28357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5013176"/>
            <a:ext cx="5407152" cy="1045464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2771800" y="3861048"/>
            <a:ext cx="403244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dirty="0"/>
              <a:t>TÉMA: Počítačové systémy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79114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Opakovací test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Základními topologiemi sítí jsou:</a:t>
            </a:r>
          </a:p>
          <a:p>
            <a:pPr marL="0" indent="0">
              <a:buNone/>
            </a:pPr>
            <a:endParaRPr lang="cs-CZ" dirty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WAN, MAN, LAN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STAR, BUS, RING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Drátová a bezdrátová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Internet a </a:t>
            </a:r>
            <a:r>
              <a:rPr lang="cs-CZ" dirty="0" err="1" smtClean="0"/>
              <a:t>ethernet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0747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Opakovací test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Síťový model ISO/OSI:</a:t>
            </a:r>
          </a:p>
          <a:p>
            <a:pPr marL="0" indent="0">
              <a:buNone/>
            </a:pPr>
            <a:endParaRPr lang="cs-CZ" dirty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má 7 vrstev a využívá se v praxi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m</a:t>
            </a:r>
            <a:r>
              <a:rPr lang="cs-CZ" dirty="0" smtClean="0"/>
              <a:t>á 4 vrstvy a nepoužívá se praxi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má vrstvy: fyzická, linková, síťová a aplikační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m</a:t>
            </a:r>
            <a:r>
              <a:rPr lang="cs-CZ" dirty="0" smtClean="0"/>
              <a:t>á 7 vrstev </a:t>
            </a:r>
            <a:r>
              <a:rPr lang="cs-CZ" dirty="0"/>
              <a:t>a nepoužívá se praxi</a:t>
            </a:r>
          </a:p>
        </p:txBody>
      </p:sp>
    </p:spTree>
    <p:extLst>
      <p:ext uri="{BB962C8B-B14F-4D97-AF65-F5344CB8AC3E}">
        <p14:creationId xmlns:p14="http://schemas.microsoft.com/office/powerpoint/2010/main" val="1315857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Opakovací test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Architektura TCP/IP</a:t>
            </a:r>
          </a:p>
          <a:p>
            <a:pPr marL="0" indent="0">
              <a:buNone/>
            </a:pPr>
            <a:endParaRPr lang="cs-CZ" dirty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je spolehlivá a rychlá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m</a:t>
            </a:r>
            <a:r>
              <a:rPr lang="cs-CZ" dirty="0" smtClean="0"/>
              <a:t>á 7 vrstev a v praxi se používá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j</a:t>
            </a:r>
            <a:r>
              <a:rPr lang="cs-CZ" dirty="0" smtClean="0"/>
              <a:t>sou to vrstvy aplikační, transportní, síťová a síťového rozhraní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j</a:t>
            </a:r>
            <a:r>
              <a:rPr lang="cs-CZ" dirty="0" smtClean="0"/>
              <a:t>e předchůdcem modelu ISO/OSI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5857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Opakovací test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Kroucená dvojlinka:</a:t>
            </a:r>
          </a:p>
          <a:p>
            <a:pPr marL="0" indent="0">
              <a:buNone/>
            </a:pPr>
            <a:endParaRPr lang="cs-CZ" dirty="0"/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m</a:t>
            </a:r>
            <a:r>
              <a:rPr lang="cs-CZ" dirty="0" smtClean="0"/>
              <a:t>á rychlost 100Mbps a dnes se již nepoužívá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má osm dvojic vodičů  a konektor RJ-45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má rychlost až 10Gbps, osm vodičů a konektor RJ-45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m</a:t>
            </a:r>
            <a:r>
              <a:rPr lang="cs-CZ" dirty="0" smtClean="0"/>
              <a:t>á </a:t>
            </a:r>
            <a:r>
              <a:rPr lang="cs-CZ" dirty="0"/>
              <a:t>z</a:t>
            </a:r>
            <a:r>
              <a:rPr lang="cs-CZ" dirty="0" smtClean="0"/>
              <a:t>kratku UTP je odolná vůči </a:t>
            </a:r>
            <a:r>
              <a:rPr lang="cs-CZ" dirty="0" err="1" smtClean="0"/>
              <a:t>elektomagnetickému</a:t>
            </a:r>
            <a:r>
              <a:rPr lang="cs-CZ" dirty="0" smtClean="0"/>
              <a:t> vlnění</a:t>
            </a:r>
          </a:p>
          <a:p>
            <a:pPr marL="514350" indent="-514350">
              <a:buFont typeface="+mj-lt"/>
              <a:buAutoNum type="alphaLcParenR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5857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Opakovací test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K propojení sítí používáme aktivní prvek:</a:t>
            </a:r>
          </a:p>
          <a:p>
            <a:pPr marL="0" indent="0">
              <a:buNone/>
            </a:pPr>
            <a:endParaRPr lang="cs-CZ" dirty="0"/>
          </a:p>
          <a:p>
            <a:pPr marL="514350" indent="-514350">
              <a:buFont typeface="+mj-lt"/>
              <a:buAutoNum type="alphaLcParenR"/>
            </a:pPr>
            <a:r>
              <a:rPr lang="cs-CZ" dirty="0" err="1" smtClean="0"/>
              <a:t>Switch</a:t>
            </a:r>
            <a:r>
              <a:rPr lang="cs-CZ" dirty="0" smtClean="0"/>
              <a:t> neboli přepínač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err="1" smtClean="0"/>
              <a:t>Router</a:t>
            </a:r>
            <a:r>
              <a:rPr lang="cs-CZ" dirty="0" smtClean="0"/>
              <a:t> neboli </a:t>
            </a:r>
            <a:r>
              <a:rPr lang="cs-CZ" dirty="0" err="1" smtClean="0"/>
              <a:t>směřovač</a:t>
            </a: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Kroucenou dvojlinku nebo optický kabel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err="1" smtClean="0"/>
              <a:t>Wi-fi</a:t>
            </a: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5857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Opakovací test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Přenosová rychlost:</a:t>
            </a:r>
          </a:p>
          <a:p>
            <a:pPr marL="0" indent="0">
              <a:buNone/>
            </a:pPr>
            <a:endParaRPr lang="cs-CZ" dirty="0"/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z</a:t>
            </a:r>
            <a:r>
              <a:rPr lang="cs-CZ" dirty="0" smtClean="0"/>
              <a:t>ávisí na šířce pásma (rozsahu frekvencí)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z</a:t>
            </a:r>
            <a:r>
              <a:rPr lang="cs-CZ" dirty="0"/>
              <a:t>á</a:t>
            </a:r>
            <a:r>
              <a:rPr lang="cs-CZ" dirty="0" smtClean="0"/>
              <a:t>visí na modulaci signálu (FM/AM)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závisí na vzdálenosti počítačů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j</a:t>
            </a:r>
            <a:r>
              <a:rPr lang="cs-CZ" dirty="0" smtClean="0"/>
              <a:t>e nezávislý parametr</a:t>
            </a:r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5857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Opakovací test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Rozdělení přenosové cesty na více kanálu se nazývá:</a:t>
            </a:r>
          </a:p>
          <a:p>
            <a:pPr marL="0" indent="0">
              <a:buNone/>
            </a:pPr>
            <a:endParaRPr lang="cs-CZ" dirty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Simplex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Duplex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Multiplex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Asynchronní přenos</a:t>
            </a:r>
          </a:p>
          <a:p>
            <a:pPr marL="514350" indent="-514350">
              <a:buFont typeface="+mj-lt"/>
              <a:buAutoNum type="alphaLcParenR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5857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Opakovací test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CSMA znamená:</a:t>
            </a:r>
          </a:p>
          <a:p>
            <a:pPr marL="0" indent="0">
              <a:buNone/>
            </a:pPr>
            <a:endParaRPr lang="cs-CZ" dirty="0"/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Detekce kolizí v síti</a:t>
            </a:r>
            <a:endParaRPr lang="en-US" dirty="0"/>
          </a:p>
          <a:p>
            <a:pPr marL="514350" indent="-514350">
              <a:buFont typeface="+mj-lt"/>
              <a:buAutoNum type="alphaLcParenR"/>
            </a:pPr>
            <a:r>
              <a:rPr lang="cs-CZ" dirty="0" err="1" smtClean="0"/>
              <a:t>Counter</a:t>
            </a:r>
            <a:r>
              <a:rPr lang="cs-CZ" dirty="0" smtClean="0"/>
              <a:t> Strike </a:t>
            </a:r>
            <a:r>
              <a:rPr lang="cs-CZ" dirty="0" err="1" smtClean="0"/>
              <a:t>Multiplayer</a:t>
            </a:r>
            <a:r>
              <a:rPr lang="cs-CZ" dirty="0" smtClean="0"/>
              <a:t> </a:t>
            </a:r>
            <a:r>
              <a:rPr lang="cs-CZ" dirty="0"/>
              <a:t>A</a:t>
            </a:r>
            <a:r>
              <a:rPr lang="cs-CZ" dirty="0" smtClean="0"/>
              <a:t>ccess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err="1" smtClean="0"/>
              <a:t>Carrier</a:t>
            </a:r>
            <a:r>
              <a:rPr lang="cs-CZ" dirty="0" smtClean="0"/>
              <a:t> Sence </a:t>
            </a:r>
            <a:r>
              <a:rPr lang="cs-CZ" dirty="0" err="1" smtClean="0"/>
              <a:t>Multiple</a:t>
            </a:r>
            <a:r>
              <a:rPr lang="cs-CZ" dirty="0" smtClean="0"/>
              <a:t> Access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Detekce kolizí v přenosovém mediu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5857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Opakovací test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 smtClean="0"/>
              <a:t>Ethernet</a:t>
            </a:r>
            <a:r>
              <a:rPr lang="cs-CZ" dirty="0"/>
              <a:t> </a:t>
            </a:r>
            <a:r>
              <a:rPr lang="cs-CZ" dirty="0" smtClean="0"/>
              <a:t>je:</a:t>
            </a:r>
          </a:p>
          <a:p>
            <a:pPr marL="0" indent="0">
              <a:buNone/>
            </a:pPr>
            <a:endParaRPr lang="cs-CZ" dirty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Předchůdce internetu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Drátový přenos bez použití </a:t>
            </a:r>
            <a:r>
              <a:rPr lang="cs-CZ" dirty="0" err="1" smtClean="0"/>
              <a:t>switche</a:t>
            </a: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Zapojení do hvězdy pomocí přepínače, optického nebo UTP kabelu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Zapojení do kruhu pomocí optického nebo UTP kabelu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5857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Opakovací test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 smtClean="0"/>
              <a:t>Wi-fi</a:t>
            </a:r>
            <a:r>
              <a:rPr lang="cs-CZ" dirty="0" smtClean="0"/>
              <a:t> používá přístupovou metodu:</a:t>
            </a:r>
          </a:p>
          <a:p>
            <a:pPr marL="0" indent="0">
              <a:buNone/>
            </a:pPr>
            <a:endParaRPr lang="cs-CZ" dirty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Token-</a:t>
            </a:r>
            <a:r>
              <a:rPr lang="cs-CZ" dirty="0" err="1" smtClean="0"/>
              <a:t>phassing</a:t>
            </a: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CSMA/CA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CSMA/CD</a:t>
            </a:r>
          </a:p>
          <a:p>
            <a:pPr marL="514350" indent="-514350">
              <a:buFont typeface="+mj-lt"/>
              <a:buAutoNum type="alphaLcParenR"/>
            </a:pPr>
            <a:r>
              <a:rPr lang="cs-CZ" smtClean="0"/>
              <a:t>Nepoužívá žádnou </a:t>
            </a:r>
            <a:r>
              <a:rPr lang="cs-CZ" dirty="0" smtClean="0"/>
              <a:t>metodu</a:t>
            </a:r>
          </a:p>
        </p:txBody>
      </p:sp>
    </p:spTree>
    <p:extLst>
      <p:ext uri="{BB962C8B-B14F-4D97-AF65-F5344CB8AC3E}">
        <p14:creationId xmlns:p14="http://schemas.microsoft.com/office/powerpoint/2010/main" val="1315857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115616" y="548680"/>
            <a:ext cx="62646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Zdroje informací:</a:t>
            </a:r>
          </a:p>
          <a:p>
            <a:endParaRPr lang="cs-CZ" sz="2400" dirty="0"/>
          </a:p>
          <a:p>
            <a:r>
              <a:rPr lang="en-US" sz="2400" dirty="0"/>
              <a:t>[1]</a:t>
            </a:r>
            <a:r>
              <a:rPr lang="cs-CZ" sz="2400" dirty="0"/>
              <a:t> Vlastní </a:t>
            </a:r>
            <a:r>
              <a:rPr lang="cs-CZ" sz="2400" dirty="0" smtClean="0"/>
              <a:t>zdroje</a:t>
            </a:r>
          </a:p>
          <a:p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2780928"/>
            <a:ext cx="72728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Citace:</a:t>
            </a:r>
          </a:p>
          <a:p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296739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100" b="1" dirty="0" smtClean="0"/>
              <a:t>Metodický list č. 20 – </a:t>
            </a:r>
            <a:r>
              <a:rPr lang="cs-CZ" sz="3200" dirty="0" smtClean="0"/>
              <a:t>opakovací 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b="1" dirty="0" smtClean="0"/>
              <a:t>Zpracoval:</a:t>
            </a:r>
            <a:r>
              <a:rPr lang="cs-CZ" dirty="0" smtClean="0"/>
              <a:t> Bc. Petr Poledník</a:t>
            </a:r>
          </a:p>
          <a:p>
            <a:pPr>
              <a:buNone/>
            </a:pPr>
            <a:r>
              <a:rPr lang="cs-CZ" b="1" dirty="0" smtClean="0"/>
              <a:t>Cílová skupina: </a:t>
            </a:r>
            <a:r>
              <a:rPr lang="cs-CZ" dirty="0" smtClean="0"/>
              <a:t>žáci středních škol</a:t>
            </a:r>
          </a:p>
          <a:p>
            <a:pPr>
              <a:buNone/>
            </a:pPr>
            <a:r>
              <a:rPr lang="cs-CZ" b="1" dirty="0" smtClean="0"/>
              <a:t>Rok vytvoření: </a:t>
            </a:r>
            <a:r>
              <a:rPr lang="cs-CZ" dirty="0" smtClean="0"/>
              <a:t>2012</a:t>
            </a:r>
          </a:p>
          <a:p>
            <a:pPr>
              <a:buNone/>
            </a:pPr>
            <a:r>
              <a:rPr lang="cs-CZ" b="1" dirty="0" smtClean="0"/>
              <a:t>Anotace a cíl: </a:t>
            </a:r>
            <a:r>
              <a:rPr lang="cs-CZ" dirty="0" smtClean="0"/>
              <a:t>test</a:t>
            </a:r>
          </a:p>
          <a:p>
            <a:pPr>
              <a:buNone/>
            </a:pPr>
            <a:r>
              <a:rPr lang="cs-CZ" b="1" dirty="0" smtClean="0"/>
              <a:t>Předpokládaný přínos (výstup): </a:t>
            </a:r>
            <a:r>
              <a:rPr lang="cs-CZ" dirty="0" smtClean="0"/>
              <a:t>žáci si zařadí a zopakují nabité teoretické znalosti</a:t>
            </a:r>
          </a:p>
          <a:p>
            <a:pPr>
              <a:buNone/>
            </a:pPr>
            <a:r>
              <a:rPr lang="cs-CZ" b="1" dirty="0" smtClean="0"/>
              <a:t>Pomůcky</a:t>
            </a:r>
            <a:r>
              <a:rPr lang="cs-CZ" dirty="0" smtClean="0"/>
              <a:t>: dataprojektor, počítač</a:t>
            </a:r>
          </a:p>
          <a:p>
            <a:pPr>
              <a:buNone/>
            </a:pPr>
            <a:r>
              <a:rPr lang="cs-CZ" b="1" dirty="0" smtClean="0"/>
              <a:t>Předpokládaný čas: </a:t>
            </a:r>
            <a:r>
              <a:rPr lang="cs-CZ" dirty="0" smtClean="0"/>
              <a:t>30 minut</a:t>
            </a:r>
          </a:p>
          <a:p>
            <a:pPr>
              <a:buNone/>
            </a:pPr>
            <a:r>
              <a:rPr lang="cs-CZ" b="1" dirty="0" smtClean="0"/>
              <a:t>Postup</a:t>
            </a:r>
            <a:r>
              <a:rPr lang="cs-CZ" dirty="0" smtClean="0"/>
              <a:t>: Prezentace slouží jako test k procvičování a hodnocení žáků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dirty="0" smtClean="0"/>
              <a:t>Souhlasím se zveřejněním mého příspěvku v knižní či elektronické podobě, jako metodického materiálu.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175</TotalTime>
  <Words>373</Words>
  <Application>Microsoft Office PowerPoint</Application>
  <PresentationFormat>Předvádění na obrazovce (4:3)</PresentationFormat>
  <Paragraphs>91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Prezentace aplikace PowerPoint</vt:lpstr>
      <vt:lpstr>Opakovací test</vt:lpstr>
      <vt:lpstr>Opakovací test</vt:lpstr>
      <vt:lpstr>Opakovací test</vt:lpstr>
      <vt:lpstr>Opakovací test</vt:lpstr>
      <vt:lpstr>Opakovací test</vt:lpstr>
      <vt:lpstr>Opakovací test</vt:lpstr>
      <vt:lpstr>Opakovací test</vt:lpstr>
      <vt:lpstr>Opakovací test</vt:lpstr>
      <vt:lpstr>Opakovací test</vt:lpstr>
      <vt:lpstr>Opakovací test</vt:lpstr>
      <vt:lpstr>Prezentace aplikace PowerPoint</vt:lpstr>
      <vt:lpstr>Metodický list č. 20 – opakovací test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olga</dc:creator>
  <cp:lastModifiedBy>Mirka</cp:lastModifiedBy>
  <cp:revision>34</cp:revision>
  <dcterms:created xsi:type="dcterms:W3CDTF">2012-09-16T12:33:35Z</dcterms:created>
  <dcterms:modified xsi:type="dcterms:W3CDTF">2013-02-28T10:17:30Z</dcterms:modified>
</cp:coreProperties>
</file>