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5" r:id="rId3"/>
    <p:sldId id="276" r:id="rId4"/>
    <p:sldId id="258" r:id="rId5"/>
    <p:sldId id="259" r:id="rId6"/>
    <p:sldId id="277" r:id="rId7"/>
    <p:sldId id="260" r:id="rId8"/>
    <p:sldId id="278" r:id="rId9"/>
    <p:sldId id="261" r:id="rId10"/>
    <p:sldId id="279" r:id="rId11"/>
    <p:sldId id="280" r:id="rId12"/>
    <p:sldId id="262" r:id="rId13"/>
    <p:sldId id="281" r:id="rId14"/>
    <p:sldId id="263" r:id="rId15"/>
    <p:sldId id="282" r:id="rId16"/>
    <p:sldId id="264" r:id="rId17"/>
    <p:sldId id="283" r:id="rId18"/>
    <p:sldId id="265" r:id="rId19"/>
    <p:sldId id="284" r:id="rId20"/>
    <p:sldId id="266" r:id="rId21"/>
    <p:sldId id="285" r:id="rId22"/>
    <p:sldId id="274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DC624-9989-4987-8850-DE70BB59B3C8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6168D-AA47-4D5A-9186-A63EB5859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335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DC624-9989-4987-8850-DE70BB59B3C8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6168D-AA47-4D5A-9186-A63EB5859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236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DC624-9989-4987-8850-DE70BB59B3C8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6168D-AA47-4D5A-9186-A63EB5859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988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DC624-9989-4987-8850-DE70BB59B3C8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6168D-AA47-4D5A-9186-A63EB5859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08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DC624-9989-4987-8850-DE70BB59B3C8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6168D-AA47-4D5A-9186-A63EB5859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162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DC624-9989-4987-8850-DE70BB59B3C8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6168D-AA47-4D5A-9186-A63EB5859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311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DC624-9989-4987-8850-DE70BB59B3C8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6168D-AA47-4D5A-9186-A63EB5859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624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DC624-9989-4987-8850-DE70BB59B3C8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6168D-AA47-4D5A-9186-A63EB5859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915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DC624-9989-4987-8850-DE70BB59B3C8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6168D-AA47-4D5A-9186-A63EB5859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301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DC624-9989-4987-8850-DE70BB59B3C8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6168D-AA47-4D5A-9186-A63EB5859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1863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DC624-9989-4987-8850-DE70BB59B3C8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6168D-AA47-4D5A-9186-A63EB5859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558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DC624-9989-4987-8850-DE70BB59B3C8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56168D-AA47-4D5A-9186-A63EB5859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298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1"/>
            <a:ext cx="8784976" cy="86409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endParaRPr lang="cs-CZ" sz="2000" b="1" dirty="0" smtClean="0">
              <a:solidFill>
                <a:srgbClr val="7030A0"/>
              </a:solidFill>
            </a:endParaRPr>
          </a:p>
          <a:p>
            <a:r>
              <a:rPr lang="cs-CZ" sz="6000" b="1" dirty="0" smtClean="0">
                <a:solidFill>
                  <a:srgbClr val="7030A0"/>
                </a:solidFill>
              </a:rPr>
              <a:t>Finanční matematika 2.</a:t>
            </a:r>
          </a:p>
          <a:p>
            <a:r>
              <a:rPr lang="cs-CZ" sz="4000" b="1" i="1" dirty="0" smtClean="0">
                <a:solidFill>
                  <a:srgbClr val="7030A0"/>
                </a:solidFill>
              </a:rPr>
              <a:t>(finanční gramotnost)</a:t>
            </a:r>
          </a:p>
          <a:p>
            <a:endParaRPr lang="cs-CZ" sz="2000" b="1" i="1" dirty="0" smtClean="0">
              <a:solidFill>
                <a:srgbClr val="7030A0"/>
              </a:solidFill>
            </a:endParaRPr>
          </a:p>
          <a:p>
            <a:r>
              <a:rPr lang="cs-CZ" sz="6000" b="1" u="sng" dirty="0" smtClean="0">
                <a:solidFill>
                  <a:srgbClr val="7030A0"/>
                </a:solidFill>
              </a:rPr>
              <a:t>Z á k l a d n í  p o j m y 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331640" y="188640"/>
            <a:ext cx="6336704" cy="888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059146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32040"/>
            <a:ext cx="8229600" cy="4993304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763688" y="1532039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28044443"/>
              </p:ext>
            </p:extLst>
          </p:nvPr>
        </p:nvGraphicFramePr>
        <p:xfrm>
          <a:off x="776163" y="2996952"/>
          <a:ext cx="7727455" cy="29127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List" r:id="rId4" imgW="6772277" imgH="2552762" progId="Excel.Sheet.12">
                  <p:embed/>
                </p:oleObj>
              </mc:Choice>
              <mc:Fallback>
                <p:oleObj name="List" r:id="rId4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76163" y="2996952"/>
                        <a:ext cx="7727455" cy="29127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60138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884252"/>
            <a:ext cx="8003232" cy="3641092"/>
          </a:xfrm>
        </p:spPr>
        <p:txBody>
          <a:bodyPr>
            <a:normAutofit fontScale="4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000" dirty="0">
                <a:latin typeface="Arial" pitchFamily="34" charset="0"/>
                <a:cs typeface="Arial" pitchFamily="34" charset="0"/>
              </a:rPr>
              <a:t>Materiál je určen pro 3. a 4.ročník studijních maturitních oborů předmětu MATEMATIKA, popř. ekonomických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předmětů jako kurz základů finanční matematiky. Popř. jej lze (omezeně) využít  </a:t>
            </a:r>
            <a:r>
              <a:rPr lang="cs-CZ" sz="4000" dirty="0">
                <a:latin typeface="Arial" pitchFamily="34" charset="0"/>
                <a:cs typeface="Arial" pitchFamily="34" charset="0"/>
              </a:rPr>
              <a:t>i u učebních oborů. Inovuje výuku použitím multimediálních pomůcek – prezentace s názornými obrázky a příklady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Úlohy mohou žáci řešit na interaktivní tabuli s možností následné kontroly. Zároveň jej mohou využívat žáci pro domácí přípravu na výuku.</a:t>
            </a:r>
          </a:p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748063" y="1624874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487600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5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á k l a d n í   p o j m y </a:t>
            </a:r>
            <a:endParaRPr lang="cs-CZ" dirty="0"/>
          </a:p>
        </p:txBody>
      </p:sp>
      <p:pic>
        <p:nvPicPr>
          <p:cNvPr id="1026" name="Picture 2" descr="C:\Program Files (x86)\Microsoft Office\MEDIA\CAGCAT10\j0149481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19" y="1556792"/>
            <a:ext cx="8361188" cy="5006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 rot="19624332">
            <a:off x="-52991" y="3218252"/>
            <a:ext cx="8189950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Finanční matematika</a:t>
            </a:r>
            <a:endParaRPr lang="cs-CZ" sz="66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3938" y="1905452"/>
            <a:ext cx="2665934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 ? ?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86905" y="5539876"/>
            <a:ext cx="673356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= něco hrozného ?...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3821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 smtClean="0">
                <a:solidFill>
                  <a:schemeClr val="accent2">
                    <a:lumMod val="75000"/>
                  </a:schemeClr>
                </a:solidFill>
              </a:rPr>
              <a:t>!  !  !  !  !</a:t>
            </a:r>
            <a:endParaRPr lang="cs-CZ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0" name="Picture 2" descr="C:\Program Files (x86)\Microsoft Office\MEDIA\CAGCAT10\j022202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6579"/>
            <a:ext cx="1781251" cy="178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22201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619225"/>
            <a:ext cx="1781251" cy="178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 (x86)\Microsoft Office\MEDIA\CAGCAT10\j0222015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97152"/>
            <a:ext cx="1780337" cy="1786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Program Files (x86)\Microsoft Office\MEDIA\CAGCAT10\j0222019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97152"/>
            <a:ext cx="1781251" cy="178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1" y="1607386"/>
            <a:ext cx="8189962" cy="507831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5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…ani tak ne,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ale něco moc důležitého,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dnešní době</a:t>
            </a:r>
          </a:p>
          <a:p>
            <a:pPr algn="ctr"/>
            <a:r>
              <a:rPr lang="cs-CZ" sz="5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obvzlášť</a:t>
            </a:r>
            <a:endParaRPr lang="cs-CZ" sz="5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!   !   !  !   !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4157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8208912" cy="482453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363272" cy="5112568"/>
          </a:xfrm>
        </p:spPr>
        <p:txBody>
          <a:bodyPr/>
          <a:lstStyle/>
          <a:p>
            <a:pPr marL="0" indent="0" algn="ctr">
              <a:buNone/>
            </a:pPr>
            <a:endParaRPr lang="cs-CZ" sz="14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Co to vlastně je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ta finanční </a:t>
            </a:r>
            <a:r>
              <a:rPr lang="cs-CZ" b="1" dirty="0">
                <a:solidFill>
                  <a:srgbClr val="7030A0"/>
                </a:solidFill>
              </a:rPr>
              <a:t>matematika </a:t>
            </a:r>
            <a:r>
              <a:rPr lang="cs-CZ" b="1" dirty="0" smtClean="0">
                <a:solidFill>
                  <a:srgbClr val="7030A0"/>
                </a:solidFill>
              </a:rPr>
              <a:t>?</a:t>
            </a:r>
            <a:endParaRPr lang="cs-CZ" b="1" dirty="0">
              <a:solidFill>
                <a:srgbClr val="7030A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0599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Finanční matematika jsou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veškeré </a:t>
            </a:r>
            <a:r>
              <a:rPr lang="cs-CZ" sz="4000" b="1" dirty="0">
                <a:solidFill>
                  <a:srgbClr val="7030A0"/>
                </a:solidFill>
              </a:rPr>
              <a:t>matematické operace </a:t>
            </a:r>
            <a:endParaRPr lang="cs-CZ" sz="40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ve </a:t>
            </a:r>
            <a:r>
              <a:rPr lang="cs-CZ" sz="4000" b="1" dirty="0">
                <a:solidFill>
                  <a:srgbClr val="7030A0"/>
                </a:solidFill>
              </a:rPr>
              <a:t>finanční oblasti</a:t>
            </a:r>
          </a:p>
          <a:p>
            <a:endParaRPr lang="cs-CZ" dirty="0"/>
          </a:p>
        </p:txBody>
      </p:sp>
      <p:pic>
        <p:nvPicPr>
          <p:cNvPr id="5" name="Obrázek 4" descr="http://files.fitboxkladno.cz/200000305-4d8a84e84a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717032"/>
            <a:ext cx="6048672" cy="28803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23009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1" y="188640"/>
            <a:ext cx="8758011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36327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Finanční matematika využívá principů aritmetické (jednoduché úrokování)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a geometrické (složené úrokování)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posloupnosti.</a:t>
            </a:r>
          </a:p>
          <a:p>
            <a:pPr marL="0" indent="0" algn="ctr">
              <a:buNone/>
            </a:pPr>
            <a:endParaRPr lang="cs-CZ" sz="16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2800" i="1" dirty="0"/>
              <a:t>Ú</a:t>
            </a:r>
            <a:r>
              <a:rPr lang="cs-CZ" sz="2800" i="1" dirty="0" smtClean="0"/>
              <a:t>rokování – např. běžné účty, spořící účty, půjčky a úvěry, pravidelné investice, stavební spoření, spoření na penzi apod. 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191433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/>
              <a:t>Jedním ze </a:t>
            </a:r>
            <a:r>
              <a:rPr lang="cs-CZ" dirty="0" smtClean="0"/>
              <a:t>základních principů finanční matematiky je tzv.</a:t>
            </a:r>
            <a:endParaRPr lang="cs-CZ" dirty="0"/>
          </a:p>
          <a:p>
            <a:pPr marL="0" indent="0" algn="ctr">
              <a:buNone/>
            </a:pPr>
            <a:r>
              <a:rPr lang="cs-CZ" sz="4800" b="1" u="sng" dirty="0" smtClean="0">
                <a:solidFill>
                  <a:srgbClr val="7030A0"/>
                </a:solidFill>
              </a:rPr>
              <a:t>Časová hodnota peněz</a:t>
            </a:r>
          </a:p>
          <a:p>
            <a:r>
              <a:rPr lang="cs-CZ" dirty="0" smtClean="0"/>
              <a:t>Hodnota peněz se v průběhu času mění</a:t>
            </a:r>
          </a:p>
          <a:p>
            <a:r>
              <a:rPr lang="cs-CZ" dirty="0" smtClean="0"/>
              <a:t>Obecně :  1 000 Kč nyní  </a:t>
            </a:r>
            <a:r>
              <a:rPr lang="en-US" dirty="0" smtClean="0"/>
              <a:t>&gt;</a:t>
            </a:r>
            <a:r>
              <a:rPr lang="cs-CZ" dirty="0" smtClean="0"/>
              <a:t> </a:t>
            </a:r>
            <a:r>
              <a:rPr lang="en-US" dirty="0" smtClean="0"/>
              <a:t> 1 000 K</a:t>
            </a:r>
            <a:r>
              <a:rPr lang="cs-CZ" dirty="0" smtClean="0"/>
              <a:t>č za rok</a:t>
            </a:r>
          </a:p>
        </p:txBody>
      </p:sp>
      <p:sp>
        <p:nvSpPr>
          <p:cNvPr id="6" name="Šipka dolů 5"/>
          <p:cNvSpPr/>
          <p:nvPr/>
        </p:nvSpPr>
        <p:spPr>
          <a:xfrm>
            <a:off x="683568" y="4653136"/>
            <a:ext cx="7992888" cy="18002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Jak se tomu má rozumět?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5624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363272" cy="5063500"/>
          </a:xfrm>
        </p:spPr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i="1" dirty="0" smtClean="0"/>
              <a:t>Uložíme-li </a:t>
            </a:r>
            <a:r>
              <a:rPr lang="cs-CZ" i="1" dirty="0"/>
              <a:t>nyní 1 000 Kč </a:t>
            </a:r>
            <a:r>
              <a:rPr lang="cs-CZ" i="1" dirty="0" smtClean="0"/>
              <a:t>s </a:t>
            </a:r>
            <a:r>
              <a:rPr lang="cs-CZ" i="1" dirty="0"/>
              <a:t>5% ročním úrokem,   bude to za rok 1 050Kč a ne jen 1 000 Kč </a:t>
            </a:r>
            <a:endParaRPr lang="cs-CZ" i="1" dirty="0" smtClean="0"/>
          </a:p>
          <a:p>
            <a:pPr marL="0" indent="0" algn="ctr">
              <a:buNone/>
            </a:pPr>
            <a:r>
              <a:rPr lang="cs-CZ" i="1" dirty="0" smtClean="0"/>
              <a:t>a </a:t>
            </a:r>
            <a:r>
              <a:rPr lang="cs-CZ" i="1" dirty="0"/>
              <a:t>naopak </a:t>
            </a:r>
            <a:endParaRPr lang="cs-CZ" i="1" dirty="0" smtClean="0"/>
          </a:p>
          <a:p>
            <a:pPr marL="0" indent="0" algn="ctr">
              <a:buNone/>
            </a:pPr>
            <a:r>
              <a:rPr lang="cs-CZ" i="1" dirty="0" smtClean="0"/>
              <a:t> </a:t>
            </a:r>
            <a:r>
              <a:rPr lang="cs-CZ" i="1" dirty="0"/>
              <a:t>1 050 Kč obdržených za rok </a:t>
            </a:r>
            <a:endParaRPr lang="cs-CZ" i="1" dirty="0" smtClean="0"/>
          </a:p>
          <a:p>
            <a:pPr marL="0" indent="0" algn="ctr">
              <a:buNone/>
            </a:pPr>
            <a:r>
              <a:rPr lang="cs-CZ" i="1" dirty="0" smtClean="0"/>
              <a:t>má </a:t>
            </a:r>
            <a:r>
              <a:rPr lang="cs-CZ" i="1" dirty="0"/>
              <a:t>při 5% úrokové </a:t>
            </a:r>
            <a:r>
              <a:rPr lang="cs-CZ" i="1" dirty="0" smtClean="0"/>
              <a:t>sazbě</a:t>
            </a:r>
          </a:p>
          <a:p>
            <a:pPr marL="0" indent="0" algn="ctr">
              <a:buNone/>
            </a:pPr>
            <a:r>
              <a:rPr lang="cs-CZ" i="1" dirty="0" smtClean="0"/>
              <a:t> </a:t>
            </a:r>
            <a:r>
              <a:rPr lang="cs-CZ" i="1" dirty="0"/>
              <a:t>nyní hodnotu jen 1 000 </a:t>
            </a:r>
            <a:r>
              <a:rPr lang="cs-CZ" i="1" dirty="0" smtClean="0"/>
              <a:t>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143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A co to vlastně je ten </a:t>
            </a:r>
          </a:p>
          <a:p>
            <a:pPr marL="0" indent="0" algn="ctr">
              <a:buNone/>
            </a:pPr>
            <a:r>
              <a:rPr lang="cs-CZ" sz="7200" b="1" u="sng" dirty="0" smtClean="0">
                <a:solidFill>
                  <a:srgbClr val="7030A0"/>
                </a:solidFill>
              </a:rPr>
              <a:t>Ú   R   O   K    ? ? ?</a:t>
            </a:r>
            <a:r>
              <a:rPr lang="cs-CZ" sz="7200" dirty="0" smtClean="0">
                <a:solidFill>
                  <a:srgbClr val="7030A0"/>
                </a:solidFill>
              </a:rPr>
              <a:t> </a:t>
            </a:r>
            <a:endParaRPr lang="cs-CZ" sz="7200" dirty="0">
              <a:solidFill>
                <a:srgbClr val="7030A0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590303" y="5777483"/>
            <a:ext cx="7992887" cy="1080517"/>
          </a:xfrm>
          <a:prstGeom prst="downArrow">
            <a:avLst>
              <a:gd name="adj1" fmla="val 50000"/>
              <a:gd name="adj2" fmla="val 816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O D P O V Ě Ď</a:t>
            </a:r>
            <a:endParaRPr lang="cs-CZ" dirty="0"/>
          </a:p>
        </p:txBody>
      </p:sp>
      <p:pic>
        <p:nvPicPr>
          <p:cNvPr id="6" name="Obrázek 5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501007"/>
            <a:ext cx="2899879" cy="24714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5445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4684" y="1556792"/>
            <a:ext cx="8215788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b="1" u="sng" dirty="0" smtClean="0">
                <a:solidFill>
                  <a:srgbClr val="7030A0"/>
                </a:solidFill>
              </a:rPr>
              <a:t>Úrok</a:t>
            </a:r>
          </a:p>
          <a:p>
            <a:r>
              <a:rPr lang="cs-CZ" dirty="0" smtClean="0"/>
              <a:t>Obecně cena peněz</a:t>
            </a:r>
          </a:p>
          <a:p>
            <a:r>
              <a:rPr lang="cs-CZ" dirty="0" smtClean="0"/>
              <a:t>Cena za zapůjčení peněz z pohledu dlužníka</a:t>
            </a:r>
          </a:p>
          <a:p>
            <a:r>
              <a:rPr lang="cs-CZ" dirty="0" smtClean="0"/>
              <a:t>Odměna za zapůjčení peněz z pohledu věřitele</a:t>
            </a: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Výše úroku se udává v peněžních jednotkách </a:t>
            </a:r>
            <a:r>
              <a:rPr lang="cs-CZ" b="1" i="1" dirty="0" smtClean="0">
                <a:solidFill>
                  <a:srgbClr val="7030A0"/>
                </a:solidFill>
              </a:rPr>
              <a:t>(např. v Kč)</a:t>
            </a:r>
          </a:p>
          <a:p>
            <a:r>
              <a:rPr lang="cs-CZ" dirty="0" smtClean="0"/>
              <a:t>Závisí na úrokové sazbě</a:t>
            </a:r>
          </a:p>
          <a:p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99153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363272" cy="50405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A co potom je úroková sazba ?</a:t>
            </a:r>
          </a:p>
          <a:p>
            <a:pPr marL="0" indent="0" algn="ctr">
              <a:buNone/>
            </a:pPr>
            <a:r>
              <a:rPr lang="cs-CZ" dirty="0" smtClean="0"/>
              <a:t>Je to totéž, co úrok?</a:t>
            </a:r>
            <a:endParaRPr lang="cs-CZ" dirty="0"/>
          </a:p>
        </p:txBody>
      </p:sp>
      <p:sp>
        <p:nvSpPr>
          <p:cNvPr id="6" name="Šipka dolů 5">
            <a:hlinkClick r:id="" action="ppaction://hlinkshowjump?jump=nextslide"/>
          </p:cNvPr>
          <p:cNvSpPr/>
          <p:nvPr/>
        </p:nvSpPr>
        <p:spPr>
          <a:xfrm>
            <a:off x="590303" y="5301209"/>
            <a:ext cx="7992887" cy="1556792"/>
          </a:xfrm>
          <a:prstGeom prst="downArrow">
            <a:avLst>
              <a:gd name="adj1" fmla="val 50000"/>
              <a:gd name="adj2" fmla="val 816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O D P O V Ě Ď</a:t>
            </a:r>
            <a:endParaRPr lang="cs-CZ" dirty="0"/>
          </a:p>
        </p:txBody>
      </p:sp>
      <p:pic>
        <p:nvPicPr>
          <p:cNvPr id="7" name="Obrázek 6" descr="http://media0.webgarden.name/images/media0:50335a7f52402.jpg/smajl%C3%ADk%202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524" y="2579051"/>
            <a:ext cx="3941788" cy="272215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38625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b="1" u="sng" dirty="0" smtClean="0">
                <a:solidFill>
                  <a:srgbClr val="7030A0"/>
                </a:solidFill>
              </a:rPr>
              <a:t>Úroková sazba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Úrok vyjádřený  v procentech </a:t>
            </a:r>
          </a:p>
          <a:p>
            <a:r>
              <a:rPr lang="cs-CZ" dirty="0" smtClean="0"/>
              <a:t>Počítá se z hodnoty kapitálu (základní částky)</a:t>
            </a:r>
          </a:p>
          <a:p>
            <a:r>
              <a:rPr lang="cs-CZ" dirty="0" smtClean="0"/>
              <a:t>Vždy se vztahuje k určité  délce časového období</a:t>
            </a:r>
          </a:p>
          <a:p>
            <a:r>
              <a:rPr lang="cs-CZ" dirty="0" smtClean="0"/>
              <a:t>Časové období udává dodatek (zkratka) u dané úrokové sazby</a:t>
            </a:r>
          </a:p>
          <a:p>
            <a:pPr marL="0" indent="0">
              <a:buNone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258768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1008112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Co se rozumí tím časovým obdobím?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A jaké jsou ty zkratky ? 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6" name="Šipka dolů 5">
            <a:hlinkClick r:id="" action="ppaction://hlinkshowjump?jump=nextslide"/>
          </p:cNvPr>
          <p:cNvSpPr/>
          <p:nvPr/>
        </p:nvSpPr>
        <p:spPr>
          <a:xfrm>
            <a:off x="590303" y="5301209"/>
            <a:ext cx="7992887" cy="1556792"/>
          </a:xfrm>
          <a:prstGeom prst="downArrow">
            <a:avLst>
              <a:gd name="adj1" fmla="val 50000"/>
              <a:gd name="adj2" fmla="val 816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O D P O V Ě Ď</a:t>
            </a:r>
            <a:endParaRPr lang="cs-CZ" dirty="0"/>
          </a:p>
        </p:txBody>
      </p:sp>
      <p:pic>
        <p:nvPicPr>
          <p:cNvPr id="7" name="Obrázek 6" descr="http://nd04.jxs.cz/089/849/dfc496cd58_70820763_u.jpg?128905950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996953"/>
            <a:ext cx="3168352" cy="25878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0281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135966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7030A0"/>
                </a:solidFill>
              </a:rPr>
              <a:t>Časová období úrokových sazeb</a:t>
            </a:r>
          </a:p>
          <a:p>
            <a:pPr marL="0" indent="0">
              <a:buNone/>
            </a:pPr>
            <a:r>
              <a:rPr lang="cs-CZ" sz="2800" dirty="0" smtClean="0"/>
              <a:t>Časové      Úroková      Dodatek            </a:t>
            </a:r>
          </a:p>
          <a:p>
            <a:pPr marL="0" indent="0">
              <a:buNone/>
            </a:pPr>
            <a:r>
              <a:rPr lang="cs-CZ" sz="2800" u="sng" dirty="0" smtClean="0"/>
              <a:t> období      sazba         ( zkratka)           Příklad převodu :</a:t>
            </a:r>
          </a:p>
          <a:p>
            <a:pPr marL="0" indent="0">
              <a:buNone/>
            </a:pPr>
            <a:r>
              <a:rPr lang="cs-CZ" sz="2800" dirty="0" smtClean="0"/>
              <a:t>Rok              roční             </a:t>
            </a:r>
            <a:r>
              <a:rPr lang="cs-CZ" sz="2800" dirty="0" err="1" smtClean="0"/>
              <a:t>p.a</a:t>
            </a:r>
            <a:r>
              <a:rPr lang="cs-CZ" sz="2800" dirty="0" smtClean="0"/>
              <a:t>.          24 % </a:t>
            </a:r>
            <a:r>
              <a:rPr lang="cs-CZ" sz="2800" dirty="0" err="1" smtClean="0"/>
              <a:t>p.a</a:t>
            </a:r>
            <a:r>
              <a:rPr lang="cs-CZ" sz="2800" dirty="0" smtClean="0"/>
              <a:t>. =</a:t>
            </a:r>
            <a:r>
              <a:rPr lang="en-US" sz="2800" dirty="0" smtClean="0"/>
              <a:t>&gt;</a:t>
            </a:r>
            <a:r>
              <a:rPr lang="cs-CZ" sz="2800" dirty="0" smtClean="0"/>
              <a:t> 24 % </a:t>
            </a:r>
            <a:r>
              <a:rPr lang="cs-CZ" sz="2800" dirty="0" err="1" smtClean="0"/>
              <a:t>p.a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Pololetí       pololetní      </a:t>
            </a:r>
            <a:r>
              <a:rPr lang="cs-CZ" sz="2800" dirty="0" err="1" smtClean="0"/>
              <a:t>p.s.</a:t>
            </a:r>
            <a:r>
              <a:rPr lang="cs-CZ" sz="2800" dirty="0" smtClean="0"/>
              <a:t>           24 % </a:t>
            </a:r>
            <a:r>
              <a:rPr lang="cs-CZ" sz="2800" dirty="0" err="1" smtClean="0"/>
              <a:t>p.a</a:t>
            </a:r>
            <a:r>
              <a:rPr lang="cs-CZ" sz="2800" dirty="0" smtClean="0"/>
              <a:t>. =</a:t>
            </a:r>
            <a:r>
              <a:rPr lang="en-US" sz="2800" dirty="0" smtClean="0"/>
              <a:t>&gt;</a:t>
            </a:r>
            <a:r>
              <a:rPr lang="cs-CZ" sz="2800" dirty="0" smtClean="0"/>
              <a:t> 12 % </a:t>
            </a:r>
            <a:r>
              <a:rPr lang="cs-CZ" sz="2800" dirty="0" err="1" smtClean="0"/>
              <a:t>p.s.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 smtClean="0"/>
              <a:t>Čtvrtletí      čtvrtletní      </a:t>
            </a:r>
            <a:r>
              <a:rPr lang="cs-CZ" sz="2800" dirty="0" err="1" smtClean="0"/>
              <a:t>p.q</a:t>
            </a:r>
            <a:r>
              <a:rPr lang="cs-CZ" sz="2800" dirty="0" smtClean="0"/>
              <a:t>.          24 % </a:t>
            </a:r>
            <a:r>
              <a:rPr lang="cs-CZ" sz="2800" dirty="0" err="1" smtClean="0"/>
              <a:t>p.a</a:t>
            </a:r>
            <a:r>
              <a:rPr lang="cs-CZ" sz="2800" dirty="0" smtClean="0"/>
              <a:t>.</a:t>
            </a:r>
            <a:r>
              <a:rPr lang="en-US" sz="2800" dirty="0" smtClean="0"/>
              <a:t> </a:t>
            </a:r>
            <a:r>
              <a:rPr lang="cs-CZ" sz="2800" dirty="0" smtClean="0"/>
              <a:t>=</a:t>
            </a:r>
            <a:r>
              <a:rPr lang="en-US" sz="2800" dirty="0" smtClean="0"/>
              <a:t>&gt;</a:t>
            </a:r>
            <a:r>
              <a:rPr lang="cs-CZ" sz="2800" dirty="0" smtClean="0"/>
              <a:t>  6 % </a:t>
            </a:r>
            <a:r>
              <a:rPr lang="cs-CZ" sz="2800" dirty="0" err="1" smtClean="0"/>
              <a:t>p.q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Měsíc          měsíční        </a:t>
            </a:r>
            <a:r>
              <a:rPr lang="cs-CZ" sz="2800" dirty="0" err="1" smtClean="0"/>
              <a:t>p.m</a:t>
            </a:r>
            <a:r>
              <a:rPr lang="cs-CZ" sz="2800" dirty="0" smtClean="0"/>
              <a:t>.         24 % </a:t>
            </a:r>
            <a:r>
              <a:rPr lang="cs-CZ" sz="2800" dirty="0" err="1" smtClean="0"/>
              <a:t>p.a</a:t>
            </a:r>
            <a:r>
              <a:rPr lang="cs-CZ" sz="2800" dirty="0" smtClean="0"/>
              <a:t>. =</a:t>
            </a:r>
            <a:r>
              <a:rPr lang="en-US" sz="2800" dirty="0" smtClean="0"/>
              <a:t>&gt;</a:t>
            </a:r>
            <a:r>
              <a:rPr lang="cs-CZ" sz="2800" dirty="0" smtClean="0"/>
              <a:t>  2 %</a:t>
            </a:r>
            <a:r>
              <a:rPr lang="cs-CZ" sz="2800" dirty="0" err="1" smtClean="0"/>
              <a:t>p.m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Den              denní           </a:t>
            </a:r>
            <a:r>
              <a:rPr lang="cs-CZ" sz="2800" dirty="0" err="1" smtClean="0"/>
              <a:t>p.d</a:t>
            </a:r>
            <a:r>
              <a:rPr lang="cs-CZ" sz="2800" dirty="0" smtClean="0"/>
              <a:t>.          24 % </a:t>
            </a:r>
            <a:r>
              <a:rPr lang="cs-CZ" sz="2800" dirty="0" err="1" smtClean="0"/>
              <a:t>p.a</a:t>
            </a:r>
            <a:r>
              <a:rPr lang="cs-CZ" sz="2800" dirty="0" smtClean="0"/>
              <a:t>. =</a:t>
            </a:r>
            <a:r>
              <a:rPr lang="en-US" sz="2800" dirty="0" smtClean="0"/>
              <a:t>&gt; </a:t>
            </a:r>
            <a:r>
              <a:rPr lang="cs-CZ" sz="2800" dirty="0" smtClean="0"/>
              <a:t>24/360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                          (nebo 24/365) % </a:t>
            </a:r>
            <a:r>
              <a:rPr lang="cs-CZ" sz="2800" dirty="0" err="1" smtClean="0"/>
              <a:t>p.d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37677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b="1" u="sng" dirty="0" smtClean="0">
                <a:solidFill>
                  <a:srgbClr val="7030A0"/>
                </a:solidFill>
              </a:rPr>
              <a:t>P O Z O R  !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Zkratky časových období mohou být nenápadně zneužívány!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467544" y="4437112"/>
            <a:ext cx="8352928" cy="2420888"/>
          </a:xfrm>
          <a:prstGeom prst="downArrow">
            <a:avLst>
              <a:gd name="adj1" fmla="val 50000"/>
              <a:gd name="adj2" fmla="val 756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hlinkClick r:id="" action="ppaction://hlinkshowjump?jump=nextslide"/>
              </a:rPr>
              <a:t>J a k ?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2668211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á k l a d n í   p o j m y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-395062" y="1592827"/>
            <a:ext cx="9934130" cy="6083490"/>
          </a:xfrm>
          <a:prstGeom prst="rect">
            <a:avLst/>
          </a:prstGeom>
          <a:noFill/>
        </p:spPr>
        <p:txBody>
          <a:bodyPr wrap="none" lIns="91440" tIns="45720" rIns="91440" bIns="45720"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0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! ! ! ! </a:t>
            </a:r>
            <a:endParaRPr lang="cs-CZ" sz="30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b="1" u="sng" dirty="0" smtClean="0">
                <a:solidFill>
                  <a:srgbClr val="7030A0"/>
                </a:solidFill>
              </a:rPr>
              <a:t>Příklady zneužívání </a:t>
            </a:r>
          </a:p>
          <a:p>
            <a:pPr marL="0" indent="0" algn="ctr">
              <a:buNone/>
            </a:pPr>
            <a:endParaRPr lang="cs-CZ" sz="2000" b="1" u="sng" dirty="0" smtClean="0">
              <a:solidFill>
                <a:srgbClr val="7030A0"/>
              </a:solidFill>
            </a:endParaRPr>
          </a:p>
          <a:p>
            <a:pPr algn="ctr"/>
            <a:r>
              <a:rPr lang="cs-CZ" dirty="0" smtClean="0"/>
              <a:t>„Výhodné“ poskytování půjček </a:t>
            </a:r>
          </a:p>
          <a:p>
            <a:pPr marL="0" indent="0" algn="ctr">
              <a:buNone/>
            </a:pPr>
            <a:r>
              <a:rPr lang="cs-CZ" dirty="0" smtClean="0"/>
              <a:t>U půjčky je uveden nízká úroková sazba</a:t>
            </a:r>
          </a:p>
          <a:p>
            <a:pPr marL="0" indent="0" algn="ctr">
              <a:buNone/>
            </a:pPr>
            <a:r>
              <a:rPr lang="cs-CZ" dirty="0" smtClean="0"/>
              <a:t>např. jen 5 %</a:t>
            </a:r>
          </a:p>
          <a:p>
            <a:pPr marL="0" indent="0" algn="ctr">
              <a:buNone/>
            </a:pPr>
            <a:r>
              <a:rPr lang="cs-CZ" dirty="0" smtClean="0"/>
              <a:t> a malým písmem dopsáno </a:t>
            </a:r>
            <a:r>
              <a:rPr lang="cs-CZ" dirty="0" err="1" smtClean="0"/>
              <a:t>p.m</a:t>
            </a:r>
            <a:r>
              <a:rPr lang="cs-CZ" dirty="0" smtClean="0"/>
              <a:t>. =</a:t>
            </a:r>
            <a:r>
              <a:rPr lang="en-US" dirty="0" smtClean="0"/>
              <a:t>&gt;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/>
              <a:t> =</a:t>
            </a:r>
            <a:r>
              <a:rPr lang="en-US" dirty="0"/>
              <a:t>&gt; </a:t>
            </a:r>
            <a:r>
              <a:rPr lang="cs-CZ" dirty="0" smtClean="0"/>
              <a:t>60 % </a:t>
            </a:r>
            <a:r>
              <a:rPr lang="cs-CZ" dirty="0" err="1" smtClean="0"/>
              <a:t>p.a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6114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á k l a d n í   p o j m y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-756592" y="1594042"/>
            <a:ext cx="10945216" cy="470898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0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! ! ! !</a:t>
            </a:r>
            <a:endParaRPr lang="cs-CZ" sz="30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352928" cy="49914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b="1" u="sng" dirty="0" smtClean="0">
                <a:solidFill>
                  <a:srgbClr val="7030A0"/>
                </a:solidFill>
              </a:rPr>
              <a:t>Příklady </a:t>
            </a:r>
            <a:r>
              <a:rPr lang="cs-CZ" sz="5400" b="1" u="sng" dirty="0">
                <a:solidFill>
                  <a:srgbClr val="7030A0"/>
                </a:solidFill>
              </a:rPr>
              <a:t>zneužívání </a:t>
            </a:r>
            <a:endParaRPr lang="cs-CZ" sz="5400" b="1" u="sng" dirty="0" smtClean="0">
              <a:solidFill>
                <a:srgbClr val="7030A0"/>
              </a:solidFill>
            </a:endParaRPr>
          </a:p>
          <a:p>
            <a:pPr algn="ctr"/>
            <a:r>
              <a:rPr lang="cs-CZ" dirty="0" smtClean="0"/>
              <a:t>Nabídka spořících účtů s jakoby</a:t>
            </a:r>
          </a:p>
          <a:p>
            <a:pPr marL="0" indent="0" algn="ctr">
              <a:buNone/>
            </a:pPr>
            <a:r>
              <a:rPr lang="cs-CZ" dirty="0" smtClean="0"/>
              <a:t> vysokým výnosem, např</a:t>
            </a:r>
            <a:r>
              <a:rPr lang="cs-CZ" dirty="0"/>
              <a:t>. 6 % </a:t>
            </a:r>
            <a:r>
              <a:rPr lang="cs-CZ" dirty="0" smtClean="0"/>
              <a:t>,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dirty="0"/>
              <a:t>ale snadno se přehlédne,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že </a:t>
            </a:r>
            <a:r>
              <a:rPr lang="cs-CZ" dirty="0"/>
              <a:t>jde o </a:t>
            </a:r>
            <a:r>
              <a:rPr lang="cs-CZ" dirty="0" smtClean="0"/>
              <a:t>2-letý,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dirty="0"/>
              <a:t>či dokonce </a:t>
            </a:r>
            <a:r>
              <a:rPr lang="cs-CZ" dirty="0" smtClean="0"/>
              <a:t>3-letý </a:t>
            </a:r>
            <a:r>
              <a:rPr lang="cs-CZ" dirty="0"/>
              <a:t>výnos daného </a:t>
            </a:r>
            <a:r>
              <a:rPr lang="cs-CZ" dirty="0" smtClean="0"/>
              <a:t>účtu</a:t>
            </a:r>
          </a:p>
          <a:p>
            <a:pPr marL="0" indent="0" algn="ctr">
              <a:buNone/>
            </a:pPr>
            <a:r>
              <a:rPr lang="cs-CZ" dirty="0" smtClean="0"/>
              <a:t>(čili jde o 3% nebo 2% </a:t>
            </a:r>
            <a:r>
              <a:rPr lang="cs-CZ" dirty="0" err="1" smtClean="0"/>
              <a:t>p.a</a:t>
            </a:r>
            <a:r>
              <a:rPr lang="cs-CZ" dirty="0" smtClean="0"/>
              <a:t>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2216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b="1" i="1" dirty="0" smtClean="0">
                <a:solidFill>
                  <a:srgbClr val="7030A0"/>
                </a:solidFill>
              </a:rPr>
              <a:t>Poznámka - počítání času</a:t>
            </a:r>
          </a:p>
          <a:p>
            <a:r>
              <a:rPr lang="cs-CZ" u="sng" dirty="0" smtClean="0"/>
              <a:t>Německý standart  (30E/360) - nejčastější</a:t>
            </a:r>
          </a:p>
          <a:p>
            <a:pPr marL="0" indent="0">
              <a:buNone/>
            </a:pPr>
            <a:r>
              <a:rPr lang="cs-CZ" dirty="0" smtClean="0"/>
              <a:t>    - každý měsíc (bez ohledu na to, o jaký měsíc jde) má 30 dní, rok má pak 360 dní</a:t>
            </a:r>
          </a:p>
          <a:p>
            <a:r>
              <a:rPr lang="cs-CZ" u="sng" dirty="0" smtClean="0"/>
              <a:t>Francouzský standart (ACT/360)</a:t>
            </a:r>
          </a:p>
          <a:p>
            <a:pPr marL="0" indent="0">
              <a:buNone/>
            </a:pPr>
            <a:r>
              <a:rPr lang="cs-CZ" dirty="0" smtClean="0"/>
              <a:t>   - každý měsíc podle skutečnosti, rok 360 dní)</a:t>
            </a:r>
          </a:p>
          <a:p>
            <a:r>
              <a:rPr lang="cs-CZ" u="sng" dirty="0" smtClean="0"/>
              <a:t>Anglický standart (ACT/365)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počítá se </a:t>
            </a:r>
            <a:r>
              <a:rPr lang="cs-CZ" dirty="0" err="1" smtClean="0"/>
              <a:t>skuteč</a:t>
            </a:r>
            <a:r>
              <a:rPr lang="cs-CZ" dirty="0" smtClean="0"/>
              <a:t>. počtem dní v měsíci i roce</a:t>
            </a:r>
          </a:p>
          <a:p>
            <a:pPr marL="0" indent="0">
              <a:buNone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205404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91729"/>
            <a:ext cx="8784976" cy="861007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á k l a d n í   p o j m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Děkuji za vaši pozornost…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2050" name="Picture 2" descr="C:\Users\zblaha00\AppData\Local\Microsoft\Windows\Temporary Internet Files\Content.IE5\16I2RK73\MC9004338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78904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1219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á k l a d n í   p o j m 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Použité zdroje - literatura :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1</a:t>
            </a:r>
            <a:r>
              <a:rPr lang="cs-CZ" sz="2400" i="1" dirty="0" smtClean="0">
                <a:solidFill>
                  <a:srgbClr val="7030A0"/>
                </a:solidFill>
              </a:rPr>
              <a:t>.) </a:t>
            </a:r>
            <a:r>
              <a:rPr lang="cs-CZ" sz="2400" i="1" dirty="0" err="1" smtClean="0">
                <a:solidFill>
                  <a:srgbClr val="7030A0"/>
                </a:solidFill>
              </a:rPr>
              <a:t>O.Odvárko</a:t>
            </a:r>
            <a:r>
              <a:rPr lang="cs-CZ" sz="2400" i="1" dirty="0" smtClean="0">
                <a:solidFill>
                  <a:srgbClr val="7030A0"/>
                </a:solidFill>
              </a:rPr>
              <a:t> :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</a:rPr>
              <a:t>Matematika pro gymnázia – Posloupnosti a řady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2.) </a:t>
            </a:r>
            <a:r>
              <a:rPr lang="cs-CZ" sz="2400" i="1" dirty="0" err="1" smtClean="0">
                <a:solidFill>
                  <a:srgbClr val="7030A0"/>
                </a:solidFill>
              </a:rPr>
              <a:t>O.Odvárko</a:t>
            </a:r>
            <a:r>
              <a:rPr lang="cs-CZ" sz="2400" i="1" dirty="0" smtClean="0">
                <a:solidFill>
                  <a:srgbClr val="7030A0"/>
                </a:solidFill>
              </a:rPr>
              <a:t> : </a:t>
            </a:r>
            <a:r>
              <a:rPr lang="cs-CZ" sz="2400" b="1" dirty="0" smtClean="0">
                <a:solidFill>
                  <a:srgbClr val="7030A0"/>
                </a:solidFill>
              </a:rPr>
              <a:t>Matematika pro SOŠ a SOU – 6.část</a:t>
            </a:r>
            <a:endParaRPr lang="cs-CZ" sz="2400" i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3</a:t>
            </a:r>
            <a:r>
              <a:rPr lang="cs-CZ" sz="2400" i="1" dirty="0" smtClean="0">
                <a:solidFill>
                  <a:srgbClr val="7030A0"/>
                </a:solidFill>
              </a:rPr>
              <a:t>.) </a:t>
            </a:r>
            <a:r>
              <a:rPr lang="cs-CZ" sz="2400" i="1" dirty="0" err="1" smtClean="0">
                <a:solidFill>
                  <a:srgbClr val="7030A0"/>
                </a:solidFill>
              </a:rPr>
              <a:t>O.Šoba</a:t>
            </a:r>
            <a:r>
              <a:rPr lang="cs-CZ" sz="2400" i="1" dirty="0" smtClean="0">
                <a:solidFill>
                  <a:srgbClr val="7030A0"/>
                </a:solidFill>
              </a:rPr>
              <a:t>, </a:t>
            </a:r>
            <a:r>
              <a:rPr lang="cs-CZ" sz="2400" i="1" dirty="0" err="1" smtClean="0">
                <a:solidFill>
                  <a:srgbClr val="7030A0"/>
                </a:solidFill>
              </a:rPr>
              <a:t>M.Širůček</a:t>
            </a:r>
            <a:r>
              <a:rPr lang="cs-CZ" sz="2400" i="1" dirty="0" smtClean="0">
                <a:solidFill>
                  <a:srgbClr val="7030A0"/>
                </a:solidFill>
              </a:rPr>
              <a:t>, </a:t>
            </a:r>
            <a:r>
              <a:rPr lang="cs-CZ" sz="2400" i="1" dirty="0" err="1" smtClean="0">
                <a:solidFill>
                  <a:srgbClr val="7030A0"/>
                </a:solidFill>
              </a:rPr>
              <a:t>R.Ptáček</a:t>
            </a:r>
            <a:r>
              <a:rPr lang="cs-CZ" sz="2400" i="1" dirty="0" smtClean="0">
                <a:solidFill>
                  <a:srgbClr val="7030A0"/>
                </a:solidFill>
              </a:rPr>
              <a:t>  </a:t>
            </a:r>
            <a:r>
              <a:rPr lang="cs-CZ" sz="2400" dirty="0" smtClean="0">
                <a:solidFill>
                  <a:srgbClr val="7030A0"/>
                </a:solidFill>
              </a:rPr>
              <a:t>: </a:t>
            </a:r>
            <a:r>
              <a:rPr lang="cs-CZ" sz="2400" b="1" dirty="0" smtClean="0">
                <a:solidFill>
                  <a:srgbClr val="7030A0"/>
                </a:solidFill>
              </a:rPr>
              <a:t>Finanční matematika v praxi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Použitá zobrazení (grafika) : </a:t>
            </a:r>
            <a:r>
              <a:rPr lang="cs-CZ" sz="2400" dirty="0" smtClean="0">
                <a:solidFill>
                  <a:srgbClr val="7030A0"/>
                </a:solidFill>
              </a:rPr>
              <a:t>kliparty MS Office,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                                                    „</a:t>
            </a:r>
            <a:r>
              <a:rPr lang="cs-CZ" sz="2400" dirty="0" err="1" smtClean="0">
                <a:solidFill>
                  <a:srgbClr val="7030A0"/>
                </a:solidFill>
              </a:rPr>
              <a:t>smajlíci</a:t>
            </a:r>
            <a:r>
              <a:rPr lang="cs-CZ" sz="2400" smtClean="0">
                <a:solidFill>
                  <a:srgbClr val="7030A0"/>
                </a:solidFill>
              </a:rPr>
              <a:t>“ Google</a:t>
            </a:r>
            <a:endParaRPr lang="cs-CZ" sz="24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                                   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88943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773</TotalTime>
  <Words>1019</Words>
  <Application>Microsoft Office PowerPoint</Application>
  <PresentationFormat>Předvádění na obrazovce (4:3)</PresentationFormat>
  <Paragraphs>127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systému Office</vt:lpstr>
      <vt:lpstr>Microsoft Excel Worksheet</vt:lpstr>
      <vt:lpstr>Prezentace aplikace PowerPoint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 </vt:lpstr>
      <vt:lpstr>Z á k l a d n í   p o j m 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 v o d ,   z á k l a d n í   p o j m y</dc:title>
  <dc:creator>Bláha Zdeněk</dc:creator>
  <cp:lastModifiedBy>Bláha Zdeněk</cp:lastModifiedBy>
  <cp:revision>54</cp:revision>
  <dcterms:created xsi:type="dcterms:W3CDTF">2013-04-18T19:01:35Z</dcterms:created>
  <dcterms:modified xsi:type="dcterms:W3CDTF">2013-08-28T12:50:16Z</dcterms:modified>
</cp:coreProperties>
</file>