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gif" ContentType="image/gif"/>
  <Default Extension="xlsx" ContentType="application/vnd.openxmlformats-officedocument.spreadsheetml.sheet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8" r:id="rId3"/>
    <p:sldId id="275" r:id="rId4"/>
    <p:sldId id="276" r:id="rId5"/>
    <p:sldId id="257" r:id="rId6"/>
    <p:sldId id="277" r:id="rId7"/>
    <p:sldId id="272" r:id="rId8"/>
    <p:sldId id="278" r:id="rId9"/>
    <p:sldId id="258" r:id="rId10"/>
    <p:sldId id="264" r:id="rId11"/>
    <p:sldId id="259" r:id="rId12"/>
    <p:sldId id="269" r:id="rId13"/>
    <p:sldId id="260" r:id="rId14"/>
    <p:sldId id="270" r:id="rId15"/>
    <p:sldId id="261" r:id="rId16"/>
    <p:sldId id="262" r:id="rId17"/>
    <p:sldId id="263" r:id="rId18"/>
    <p:sldId id="265" r:id="rId19"/>
    <p:sldId id="266" r:id="rId20"/>
    <p:sldId id="279" r:id="rId21"/>
    <p:sldId id="267" r:id="rId22"/>
    <p:sldId id="274" r:id="rId23"/>
    <p:sldId id="271" r:id="rId24"/>
    <p:sldId id="280" r:id="rId25"/>
    <p:sldId id="273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oleObject" Target="Se&#353;it1" TargetMode="Externa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/>
      <c:lineChart>
        <c:grouping val="standard"/>
        <c:varyColors val="0"/>
        <c:ser>
          <c:idx val="0"/>
          <c:order val="0"/>
          <c:spPr>
            <a:ln w="76200">
              <a:solidFill>
                <a:schemeClr val="accent2">
                  <a:lumMod val="50000"/>
                </a:schemeClr>
              </a:solidFill>
            </a:ln>
          </c:spPr>
          <c:marker>
            <c:symbol val="none"/>
          </c:marker>
          <c:cat>
            <c:strRef>
              <c:f>List1!$G$2:$G$9</c:f>
              <c:strCache>
                <c:ptCount val="8"/>
                <c:pt idx="0">
                  <c:v>0.</c:v>
                </c:pt>
                <c:pt idx="1">
                  <c:v>1.</c:v>
                </c:pt>
                <c:pt idx="2">
                  <c:v>2.</c:v>
                </c:pt>
                <c:pt idx="3">
                  <c:v>3.</c:v>
                </c:pt>
                <c:pt idx="4">
                  <c:v>4.</c:v>
                </c:pt>
                <c:pt idx="5">
                  <c:v>5.</c:v>
                </c:pt>
                <c:pt idx="6">
                  <c:v>6.</c:v>
                </c:pt>
                <c:pt idx="7">
                  <c:v>7.</c:v>
                </c:pt>
              </c:strCache>
            </c:strRef>
          </c:cat>
          <c:val>
            <c:numRef>
              <c:f>List1!$H$2:$H$9</c:f>
              <c:numCache>
                <c:formatCode>General</c:formatCode>
                <c:ptCount val="8"/>
                <c:pt idx="0">
                  <c:v>15000</c:v>
                </c:pt>
                <c:pt idx="1">
                  <c:v>15360</c:v>
                </c:pt>
                <c:pt idx="2">
                  <c:v>15720</c:v>
                </c:pt>
                <c:pt idx="3">
                  <c:v>16080</c:v>
                </c:pt>
                <c:pt idx="4">
                  <c:v>16440</c:v>
                </c:pt>
                <c:pt idx="5">
                  <c:v>16800</c:v>
                </c:pt>
                <c:pt idx="6">
                  <c:v>17160</c:v>
                </c:pt>
                <c:pt idx="7">
                  <c:v>17520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1129856"/>
        <c:axId val="42353024"/>
      </c:lineChart>
      <c:catAx>
        <c:axId val="41129856"/>
        <c:scaling>
          <c:orientation val="minMax"/>
        </c:scaling>
        <c:delete val="0"/>
        <c:axPos val="b"/>
        <c:majorTickMark val="out"/>
        <c:minorTickMark val="none"/>
        <c:tickLblPos val="nextTo"/>
        <c:crossAx val="42353024"/>
        <c:crosses val="autoZero"/>
        <c:auto val="1"/>
        <c:lblAlgn val="ctr"/>
        <c:lblOffset val="100"/>
        <c:noMultiLvlLbl val="0"/>
      </c:catAx>
      <c:valAx>
        <c:axId val="42353024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41129856"/>
        <c:crosses val="autoZero"/>
        <c:crossBetween val="between"/>
      </c:valAx>
    </c:plotArea>
    <c:plotVisOnly val="1"/>
    <c:dispBlanksAs val="gap"/>
    <c:showDLblsOverMax val="0"/>
  </c:chart>
  <c:externalData r:id="rId1">
    <c:autoUpdate val="0"/>
  </c:externalData>
</c:chartSpace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59278C-2DB5-47A8-B885-2D19E85D57EA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B8E40B-768C-41E1-A0ED-BA58EC9094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60126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59278C-2DB5-47A8-B885-2D19E85D57EA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B8E40B-768C-41E1-A0ED-BA58EC9094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88453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59278C-2DB5-47A8-B885-2D19E85D57EA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B8E40B-768C-41E1-A0ED-BA58EC9094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18607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59278C-2DB5-47A8-B885-2D19E85D57EA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B8E40B-768C-41E1-A0ED-BA58EC9094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83653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59278C-2DB5-47A8-B885-2D19E85D57EA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B8E40B-768C-41E1-A0ED-BA58EC9094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57785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59278C-2DB5-47A8-B885-2D19E85D57EA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B8E40B-768C-41E1-A0ED-BA58EC9094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78892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59278C-2DB5-47A8-B885-2D19E85D57EA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B8E40B-768C-41E1-A0ED-BA58EC9094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70670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59278C-2DB5-47A8-B885-2D19E85D57EA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B8E40B-768C-41E1-A0ED-BA58EC9094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22749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59278C-2DB5-47A8-B885-2D19E85D57EA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B8E40B-768C-41E1-A0ED-BA58EC9094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25587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59278C-2DB5-47A8-B885-2D19E85D57EA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B8E40B-768C-41E1-A0ED-BA58EC9094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52936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59278C-2DB5-47A8-B885-2D19E85D57EA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B8E40B-768C-41E1-A0ED-BA58EC9094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92267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59278C-2DB5-47A8-B885-2D19E85D57EA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B8E40B-768C-41E1-A0ED-BA58EC9094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22336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3.emf"/><Relationship Id="rId4" Type="http://schemas.openxmlformats.org/officeDocument/2006/relationships/package" Target="../embeddings/Microsoft_Excel_Worksheet1.xlsx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512" y="188641"/>
            <a:ext cx="8784976" cy="864095"/>
          </a:xfrm>
        </p:spPr>
        <p:txBody>
          <a:bodyPr>
            <a:noAutofit/>
          </a:bodyPr>
          <a:lstStyle/>
          <a:p>
            <a:r>
              <a:rPr lang="cs-CZ" sz="5400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5400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</a:br>
            <a:endParaRPr lang="cs-CZ" sz="5400" dirty="0">
              <a:ln cmpd="thickThin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</a:ln>
              <a:solidFill>
                <a:srgbClr val="7030A0"/>
              </a:solidFill>
              <a:effectLst>
                <a:outerShdw blurRad="50800" dist="50800" dir="8580000" algn="ctr" rotWithShape="0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1" y="1556792"/>
            <a:ext cx="8208912" cy="5040560"/>
          </a:xfrm>
        </p:spPr>
        <p:txBody>
          <a:bodyPr/>
          <a:lstStyle/>
          <a:p>
            <a:endParaRPr lang="cs-CZ" sz="2000" b="1" dirty="0">
              <a:solidFill>
                <a:srgbClr val="7030A0"/>
              </a:solidFill>
            </a:endParaRPr>
          </a:p>
          <a:p>
            <a:r>
              <a:rPr lang="cs-CZ" sz="6000" b="1" dirty="0" smtClean="0">
                <a:solidFill>
                  <a:srgbClr val="7030A0"/>
                </a:solidFill>
              </a:rPr>
              <a:t>Finanční matematika 3.</a:t>
            </a:r>
          </a:p>
          <a:p>
            <a:r>
              <a:rPr lang="cs-CZ" sz="4000" b="1" i="1" dirty="0" smtClean="0">
                <a:solidFill>
                  <a:srgbClr val="7030A0"/>
                </a:solidFill>
              </a:rPr>
              <a:t>(finanční gramotnost)</a:t>
            </a:r>
          </a:p>
          <a:p>
            <a:endParaRPr lang="cs-CZ" sz="2000" b="1" dirty="0" smtClean="0">
              <a:solidFill>
                <a:srgbClr val="7030A0"/>
              </a:solidFill>
            </a:endParaRPr>
          </a:p>
          <a:p>
            <a:r>
              <a:rPr lang="cs-CZ" sz="6000" b="1" u="sng" dirty="0" smtClean="0">
                <a:solidFill>
                  <a:srgbClr val="7030A0"/>
                </a:solidFill>
              </a:rPr>
              <a:t>Jednoduché úrokování</a:t>
            </a:r>
            <a:endParaRPr lang="cs-CZ" sz="6000" b="1" u="sng" dirty="0">
              <a:solidFill>
                <a:srgbClr val="7030A0"/>
              </a:solidFill>
            </a:endParaRPr>
          </a:p>
          <a:p>
            <a:pPr algn="r"/>
            <a:endParaRPr lang="cs-CZ" dirty="0">
              <a:solidFill>
                <a:schemeClr val="tx1"/>
              </a:solidFill>
            </a:endParaRPr>
          </a:p>
          <a:p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4" name="obrázek 1" descr="OPVK_hor_zakladni_logolink_RGB_cz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lum bright="10000" contrast="16000"/>
          </a:blip>
          <a:stretch>
            <a:fillRect/>
          </a:stretch>
        </p:blipFill>
        <p:spPr bwMode="auto">
          <a:xfrm>
            <a:off x="1763688" y="188640"/>
            <a:ext cx="5752407" cy="936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27649883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/>
          <a:lstStyle/>
          <a:p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Jednoduché úrokování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6525344"/>
            <a:ext cx="8106470" cy="72008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3">
            <a:lum bright="10000" contrast="16000"/>
          </a:blip>
          <a:stretch>
            <a:fillRect/>
          </a:stretch>
        </p:blipFill>
        <p:spPr bwMode="auto">
          <a:xfrm>
            <a:off x="1763688" y="1556792"/>
            <a:ext cx="5752407" cy="12593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161969001"/>
              </p:ext>
            </p:extLst>
          </p:nvPr>
        </p:nvGraphicFramePr>
        <p:xfrm>
          <a:off x="680645" y="3284984"/>
          <a:ext cx="7918492" cy="298474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8" name="List" r:id="rId4" imgW="6772277" imgH="2552762" progId="Excel.Sheet.12">
                  <p:embed/>
                </p:oleObj>
              </mc:Choice>
              <mc:Fallback>
                <p:oleObj name="List" r:id="rId4" imgW="6772277" imgH="2552762" progId="Excel.Shee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680645" y="3284984"/>
                        <a:ext cx="7918492" cy="298474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6811464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936104"/>
          </a:xfrm>
        </p:spPr>
        <p:txBody>
          <a:bodyPr/>
          <a:lstStyle/>
          <a:p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Jednoduché úrokování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816170"/>
            <a:ext cx="8229600" cy="3781182"/>
          </a:xfrm>
        </p:spPr>
        <p:txBody>
          <a:bodyPr>
            <a:normAutofit fontScale="47500" lnSpcReduction="20000"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4800" b="1" dirty="0"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400" dirty="0">
                <a:latin typeface="Arial" pitchFamily="34" charset="0"/>
                <a:cs typeface="Arial" pitchFamily="34" charset="0"/>
              </a:rPr>
              <a:t>Materiál je určen pro 3. a 4</a:t>
            </a:r>
            <a:r>
              <a:rPr lang="cs-CZ" sz="3400" dirty="0" smtClean="0">
                <a:latin typeface="Arial" pitchFamily="34" charset="0"/>
                <a:cs typeface="Arial" pitchFamily="34" charset="0"/>
              </a:rPr>
              <a:t>. ročník </a:t>
            </a:r>
            <a:r>
              <a:rPr lang="cs-CZ" sz="3400" dirty="0">
                <a:latin typeface="Arial" pitchFamily="34" charset="0"/>
                <a:cs typeface="Arial" pitchFamily="34" charset="0"/>
              </a:rPr>
              <a:t>studijních maturitních oborů předmětu MATEMATIKA, popř. ekonomických předmětů jako kurz základů finanční </a:t>
            </a:r>
            <a:r>
              <a:rPr lang="cs-CZ" sz="3400" dirty="0" smtClean="0">
                <a:latin typeface="Arial" pitchFamily="34" charset="0"/>
                <a:cs typeface="Arial" pitchFamily="34" charset="0"/>
              </a:rPr>
              <a:t>matematiky</a:t>
            </a:r>
            <a:r>
              <a:rPr lang="cs-CZ" sz="3400" dirty="0">
                <a:latin typeface="Arial" pitchFamily="34" charset="0"/>
                <a:cs typeface="Arial" pitchFamily="34" charset="0"/>
              </a:rPr>
              <a:t>. </a:t>
            </a:r>
            <a:r>
              <a:rPr lang="cs-CZ" sz="3400" dirty="0" smtClean="0">
                <a:latin typeface="Arial" pitchFamily="34" charset="0"/>
                <a:cs typeface="Arial" pitchFamily="34" charset="0"/>
              </a:rPr>
              <a:t>Popř. jej lze  (omezeně) využít </a:t>
            </a:r>
            <a:r>
              <a:rPr lang="cs-CZ" sz="3400" dirty="0">
                <a:latin typeface="Arial" pitchFamily="34" charset="0"/>
                <a:cs typeface="Arial" pitchFamily="34" charset="0"/>
              </a:rPr>
              <a:t>i u učebních oborů. Inovuje výuku použitím multimediálních pomůcek – prezentace s názornými obrázky a příklady doplněných textem podporujícím výklad učitele.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4800" b="1" dirty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4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výuky. Úlohy mohou žáci řešit na interaktivní tabuli s možností následné kontroly. Zároveň jej mohou využívat žáci pro domácí přípravu na výuku.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tretch>
            <a:fillRect/>
          </a:stretch>
        </p:blipFill>
        <p:spPr bwMode="auto">
          <a:xfrm>
            <a:off x="1763688" y="1556792"/>
            <a:ext cx="5752407" cy="12593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705652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http://deosum.com/Images/smajlik-microsoft-6.gif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484784"/>
            <a:ext cx="8092270" cy="5040560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/>
          <a:lstStyle/>
          <a:p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Jednoduché úrokování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79296" cy="4925144"/>
          </a:xfrm>
        </p:spPr>
        <p:txBody>
          <a:bodyPr/>
          <a:lstStyle/>
          <a:p>
            <a:pPr marL="0" indent="0" algn="ctr">
              <a:buNone/>
            </a:pPr>
            <a:endParaRPr lang="cs-CZ" b="1" dirty="0" smtClean="0">
              <a:solidFill>
                <a:srgbClr val="7030A0"/>
              </a:solidFill>
            </a:endParaRPr>
          </a:p>
          <a:p>
            <a:pPr marL="0" indent="0">
              <a:buNone/>
            </a:pPr>
            <a:r>
              <a:rPr lang="cs-CZ" sz="2000" b="1" dirty="0" smtClean="0">
                <a:solidFill>
                  <a:srgbClr val="7030A0"/>
                </a:solidFill>
              </a:rPr>
              <a:t>              Kde se s jednoduchým úrokováním můžeme  setkat,</a:t>
            </a:r>
          </a:p>
          <a:p>
            <a:pPr marL="0" indent="0">
              <a:buNone/>
            </a:pPr>
            <a:r>
              <a:rPr lang="cs-CZ" sz="2000" b="1" dirty="0" smtClean="0">
                <a:solidFill>
                  <a:srgbClr val="7030A0"/>
                </a:solidFill>
              </a:rPr>
              <a:t>                 kde se používá? Jaké jsou jeho základní atributy?</a:t>
            </a:r>
            <a:endParaRPr lang="cs-CZ" sz="2000" b="1" dirty="0">
              <a:solidFill>
                <a:srgbClr val="7030A0"/>
              </a:solidFill>
            </a:endParaRPr>
          </a:p>
        </p:txBody>
      </p:sp>
      <p:sp>
        <p:nvSpPr>
          <p:cNvPr id="5" name="Šipka doprava 4">
            <a:hlinkClick r:id="" action="ppaction://hlinkshowjump?jump=nextslide"/>
          </p:cNvPr>
          <p:cNvSpPr/>
          <p:nvPr/>
        </p:nvSpPr>
        <p:spPr>
          <a:xfrm>
            <a:off x="6948264" y="5445223"/>
            <a:ext cx="1755566" cy="83631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" action="ppaction://hlinkshowjump?jump=nextslide"/>
              </a:rPr>
              <a:t>Odpověď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328022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Program Files (x86)\Microsoft Office\MEDIA\CAGCAT10\j0301252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7488" y="3140968"/>
            <a:ext cx="4332984" cy="3312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/>
          <a:lstStyle/>
          <a:p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Jednoduché úrokování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556792"/>
            <a:ext cx="8136904" cy="5040560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b="1" dirty="0" smtClean="0">
                <a:solidFill>
                  <a:srgbClr val="7030A0"/>
                </a:solidFill>
              </a:rPr>
              <a:t>Užívá se především v případě, že počet úrokových období je menší než 1</a:t>
            </a:r>
          </a:p>
          <a:p>
            <a:endParaRPr lang="cs-CZ" b="1" dirty="0" smtClean="0">
              <a:solidFill>
                <a:srgbClr val="7030A0"/>
              </a:solidFill>
            </a:endParaRPr>
          </a:p>
          <a:p>
            <a:pPr marL="0" indent="0">
              <a:buNone/>
            </a:pPr>
            <a:endParaRPr lang="cs-CZ" dirty="0" smtClean="0"/>
          </a:p>
          <a:p>
            <a:r>
              <a:rPr lang="cs-CZ" i="1" dirty="0" smtClean="0">
                <a:solidFill>
                  <a:srgbClr val="7030A0"/>
                </a:solidFill>
              </a:rPr>
              <a:t>Možnost využití i jinde</a:t>
            </a:r>
          </a:p>
        </p:txBody>
      </p:sp>
      <p:sp>
        <p:nvSpPr>
          <p:cNvPr id="4" name="Šipka doprava 3">
            <a:hlinkClick r:id="" action="ppaction://hlinkshowjump?jump=nextslide"/>
          </p:cNvPr>
          <p:cNvSpPr/>
          <p:nvPr/>
        </p:nvSpPr>
        <p:spPr>
          <a:xfrm>
            <a:off x="6300192" y="5589240"/>
            <a:ext cx="2304256" cy="86409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" action="ppaction://hlinkshowjump?jump=nextslide"/>
              </a:rPr>
              <a:t>Další atributy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993521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936104"/>
          </a:xfrm>
        </p:spPr>
        <p:txBody>
          <a:bodyPr/>
          <a:lstStyle/>
          <a:p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Jednoduché úrokování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/>
          <a:lstStyle/>
          <a:p>
            <a:endParaRPr lang="cs-CZ" dirty="0" smtClean="0"/>
          </a:p>
          <a:p>
            <a:r>
              <a:rPr lang="cs-CZ" dirty="0" smtClean="0"/>
              <a:t>Jednoduché </a:t>
            </a:r>
            <a:r>
              <a:rPr lang="cs-CZ" dirty="0"/>
              <a:t>úrokování </a:t>
            </a:r>
            <a:r>
              <a:rPr lang="cs-CZ" dirty="0">
                <a:solidFill>
                  <a:srgbClr val="7030A0"/>
                </a:solidFill>
              </a:rPr>
              <a:t>= konstantní </a:t>
            </a:r>
            <a:r>
              <a:rPr lang="cs-CZ" dirty="0" smtClean="0">
                <a:solidFill>
                  <a:srgbClr val="7030A0"/>
                </a:solidFill>
              </a:rPr>
              <a:t>úrok</a:t>
            </a:r>
          </a:p>
          <a:p>
            <a:endParaRPr lang="cs-CZ" sz="1200" dirty="0">
              <a:solidFill>
                <a:srgbClr val="7030A0"/>
              </a:solidFill>
            </a:endParaRPr>
          </a:p>
          <a:p>
            <a:r>
              <a:rPr lang="cs-CZ" dirty="0"/>
              <a:t>Připočítává stále pouze úroky ze </a:t>
            </a:r>
            <a:r>
              <a:rPr lang="cs-CZ" dirty="0" smtClean="0"/>
              <a:t>základu</a:t>
            </a:r>
          </a:p>
          <a:p>
            <a:endParaRPr lang="cs-CZ" sz="1200" dirty="0"/>
          </a:p>
          <a:p>
            <a:r>
              <a:rPr lang="cs-CZ" dirty="0"/>
              <a:t>Při neměnícím se základu je výnos z úroků v každém úrokovacím období stále </a:t>
            </a:r>
            <a:r>
              <a:rPr lang="cs-CZ" dirty="0" smtClean="0"/>
              <a:t>stejný</a:t>
            </a:r>
          </a:p>
          <a:p>
            <a:endParaRPr lang="cs-CZ" sz="1200" dirty="0"/>
          </a:p>
          <a:p>
            <a:r>
              <a:rPr lang="cs-CZ" dirty="0"/>
              <a:t>Vklad narůstá lineárně (aritmetická </a:t>
            </a:r>
            <a:r>
              <a:rPr lang="cs-CZ" dirty="0" err="1"/>
              <a:t>posloup</a:t>
            </a:r>
            <a:r>
              <a:rPr lang="cs-CZ" dirty="0"/>
              <a:t>.)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28723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/>
          <a:lstStyle/>
          <a:p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Jednoduché úrokování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08912" cy="504056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400" b="1" u="sng" dirty="0" smtClean="0">
                <a:solidFill>
                  <a:srgbClr val="7030A0"/>
                </a:solidFill>
              </a:rPr>
              <a:t>Výpočet úroku :</a:t>
            </a:r>
          </a:p>
          <a:p>
            <a:pPr marL="0" indent="0" algn="ctr">
              <a:buNone/>
            </a:pPr>
            <a:r>
              <a:rPr lang="cs-CZ" sz="4400" b="1" dirty="0" smtClean="0">
                <a:solidFill>
                  <a:srgbClr val="7030A0"/>
                </a:solidFill>
              </a:rPr>
              <a:t>U = a</a:t>
            </a:r>
            <a:r>
              <a:rPr lang="cs-CZ" sz="4400" b="1" baseline="-25000" dirty="0" smtClean="0">
                <a:solidFill>
                  <a:srgbClr val="7030A0"/>
                </a:solidFill>
              </a:rPr>
              <a:t>0</a:t>
            </a:r>
            <a:r>
              <a:rPr lang="cs-CZ" sz="4400" b="1" dirty="0" smtClean="0">
                <a:solidFill>
                  <a:srgbClr val="7030A0"/>
                </a:solidFill>
              </a:rPr>
              <a:t> . p/100 . n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U…..</a:t>
            </a:r>
            <a:r>
              <a:rPr lang="cs-CZ" smtClean="0"/>
              <a:t>výše úroku </a:t>
            </a:r>
            <a:r>
              <a:rPr lang="cs-CZ" dirty="0" smtClean="0"/>
              <a:t>(v peněžních jednotkách)</a:t>
            </a:r>
          </a:p>
          <a:p>
            <a:pPr marL="0" indent="0">
              <a:buNone/>
            </a:pPr>
            <a:r>
              <a:rPr lang="cs-CZ" dirty="0" smtClean="0"/>
              <a:t>a</a:t>
            </a:r>
            <a:r>
              <a:rPr lang="cs-CZ" baseline="-25000" dirty="0" smtClean="0"/>
              <a:t>0</a:t>
            </a:r>
            <a:r>
              <a:rPr lang="cs-CZ" dirty="0" smtClean="0"/>
              <a:t> …..výchozí částka, výše kapitálu</a:t>
            </a:r>
          </a:p>
          <a:p>
            <a:pPr marL="0" indent="0">
              <a:buNone/>
            </a:pPr>
            <a:r>
              <a:rPr lang="cs-CZ" dirty="0" smtClean="0"/>
              <a:t>p …..úroková sazba (v %)</a:t>
            </a:r>
          </a:p>
          <a:p>
            <a:pPr marL="0" indent="0">
              <a:buNone/>
            </a:pPr>
            <a:r>
              <a:rPr lang="cs-CZ" dirty="0" smtClean="0"/>
              <a:t>n …..počet úrokovacích období (nebo jeho část)  </a:t>
            </a:r>
          </a:p>
          <a:p>
            <a:pPr marL="0" indent="0" algn="ctr">
              <a:buNone/>
            </a:pPr>
            <a:endParaRPr lang="cs-CZ" sz="44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1890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/>
          <a:lstStyle/>
          <a:p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Jednoduché úrokování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b="1" dirty="0" smtClean="0">
                <a:solidFill>
                  <a:srgbClr val="7030A0"/>
                </a:solidFill>
              </a:rPr>
              <a:t>Ukažme si to na příkladu!</a:t>
            </a:r>
          </a:p>
          <a:p>
            <a:pPr marL="0" indent="0" algn="ctr">
              <a:buNone/>
            </a:pPr>
            <a:endParaRPr lang="cs-CZ" sz="1200" b="1" dirty="0" smtClean="0">
              <a:solidFill>
                <a:srgbClr val="7030A0"/>
              </a:solidFill>
            </a:endParaRPr>
          </a:p>
          <a:p>
            <a:pPr marL="0" indent="0" algn="ctr">
              <a:buNone/>
            </a:pPr>
            <a:r>
              <a:rPr lang="cs-CZ" sz="2800" i="1" dirty="0" smtClean="0"/>
              <a:t>Pro větší názornost použijeme více úrokovacích období</a:t>
            </a:r>
            <a:endParaRPr lang="cs-CZ" sz="2800" i="1" dirty="0"/>
          </a:p>
        </p:txBody>
      </p:sp>
      <p:sp>
        <p:nvSpPr>
          <p:cNvPr id="5" name="Šipka doprava 4"/>
          <p:cNvSpPr/>
          <p:nvPr/>
        </p:nvSpPr>
        <p:spPr>
          <a:xfrm>
            <a:off x="6876256" y="5373216"/>
            <a:ext cx="1800200" cy="7200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" action="ppaction://hlinkshowjump?jump=nextslide"/>
              </a:rPr>
              <a:t>Příklad</a:t>
            </a:r>
            <a:endParaRPr lang="cs-CZ" dirty="0"/>
          </a:p>
        </p:txBody>
      </p:sp>
      <p:pic>
        <p:nvPicPr>
          <p:cNvPr id="6" name="Obrázek 5" descr="http://www.vranovskyzleb.cz/img/news/572/smajl%C3%ADk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3501008"/>
            <a:ext cx="3960440" cy="309634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2040611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/>
          <a:lstStyle/>
          <a:p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Jednoduché úrokování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08912" cy="504056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400" b="1" dirty="0" smtClean="0">
                <a:solidFill>
                  <a:srgbClr val="7030A0"/>
                </a:solidFill>
              </a:rPr>
              <a:t>Jak bude narůstat vklad</a:t>
            </a:r>
          </a:p>
          <a:p>
            <a:pPr marL="0" indent="0" algn="ctr">
              <a:buNone/>
            </a:pPr>
            <a:r>
              <a:rPr lang="cs-CZ" sz="4400" b="1" dirty="0" smtClean="0">
                <a:solidFill>
                  <a:srgbClr val="7030A0"/>
                </a:solidFill>
              </a:rPr>
              <a:t> při roční úrokové sazbě </a:t>
            </a:r>
          </a:p>
          <a:p>
            <a:pPr marL="0" indent="0" algn="ctr">
              <a:buNone/>
            </a:pPr>
            <a:r>
              <a:rPr lang="cs-CZ" sz="4400" b="1" dirty="0" smtClean="0">
                <a:solidFill>
                  <a:srgbClr val="7030A0"/>
                </a:solidFill>
              </a:rPr>
              <a:t>p = 2,4 % </a:t>
            </a:r>
          </a:p>
          <a:p>
            <a:pPr marL="0" indent="0" algn="ctr">
              <a:buNone/>
            </a:pPr>
            <a:r>
              <a:rPr lang="cs-CZ" sz="4400" b="1" dirty="0" smtClean="0">
                <a:solidFill>
                  <a:srgbClr val="7030A0"/>
                </a:solidFill>
              </a:rPr>
              <a:t>a základním vkladu </a:t>
            </a:r>
          </a:p>
          <a:p>
            <a:pPr marL="0" indent="0" algn="ctr">
              <a:buNone/>
            </a:pPr>
            <a:r>
              <a:rPr lang="cs-CZ" sz="4400" b="1" dirty="0" smtClean="0">
                <a:solidFill>
                  <a:srgbClr val="7030A0"/>
                </a:solidFill>
              </a:rPr>
              <a:t> 15 000 Kč </a:t>
            </a:r>
          </a:p>
          <a:p>
            <a:pPr marL="0" indent="0" algn="ctr">
              <a:buNone/>
            </a:pPr>
            <a:r>
              <a:rPr lang="cs-CZ" sz="4400" b="1" dirty="0" smtClean="0">
                <a:solidFill>
                  <a:srgbClr val="7030A0"/>
                </a:solidFill>
              </a:rPr>
              <a:t>po dobu 7 let?</a:t>
            </a:r>
          </a:p>
        </p:txBody>
      </p:sp>
    </p:spTree>
    <p:extLst>
      <p:ext uri="{BB962C8B-B14F-4D97-AF65-F5344CB8AC3E}">
        <p14:creationId xmlns:p14="http://schemas.microsoft.com/office/powerpoint/2010/main" val="88114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/>
          <a:lstStyle/>
          <a:p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Jednoduché úrokování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08912" cy="5040560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na </a:t>
            </a:r>
            <a:r>
              <a:rPr lang="cs-CZ" dirty="0"/>
              <a:t>začátku roku      úroky     na konci roku</a:t>
            </a:r>
          </a:p>
          <a:p>
            <a:pPr marL="0" indent="0">
              <a:buNone/>
            </a:pPr>
            <a:r>
              <a:rPr lang="cs-CZ" dirty="0"/>
              <a:t>1.rok           15 000</a:t>
            </a:r>
          </a:p>
        </p:txBody>
      </p:sp>
      <p:sp>
        <p:nvSpPr>
          <p:cNvPr id="4" name="Šipka doprava 3">
            <a:hlinkClick r:id="" action="ppaction://hlinkshowjump?jump=nextslide"/>
          </p:cNvPr>
          <p:cNvSpPr/>
          <p:nvPr/>
        </p:nvSpPr>
        <p:spPr>
          <a:xfrm>
            <a:off x="6516216" y="5805264"/>
            <a:ext cx="1944216" cy="7200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" action="ppaction://hlinkshowjump?jump=nextslide"/>
              </a:rPr>
              <a:t>Výpočet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849489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73244"/>
          </a:xfrm>
        </p:spPr>
        <p:txBody>
          <a:bodyPr/>
          <a:lstStyle/>
          <a:p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Jednoduché úrokování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07974" cy="504056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           na začátku roku      úroky     na konci roku</a:t>
            </a:r>
          </a:p>
          <a:p>
            <a:pPr marL="0" indent="0">
              <a:buNone/>
            </a:pPr>
            <a:r>
              <a:rPr lang="cs-CZ" dirty="0" smtClean="0"/>
              <a:t>1.rok           15 000               360          15 360</a:t>
            </a:r>
          </a:p>
          <a:p>
            <a:pPr marL="0" indent="0">
              <a:buNone/>
            </a:pPr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5" name="Šipka doprava 4">
            <a:hlinkClick r:id="" action="ppaction://hlinkshowjump?jump=nextslide"/>
          </p:cNvPr>
          <p:cNvSpPr/>
          <p:nvPr/>
        </p:nvSpPr>
        <p:spPr>
          <a:xfrm>
            <a:off x="6516216" y="5805264"/>
            <a:ext cx="1944216" cy="7200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" action="ppaction://hlinkshowjump?jump=nextslide"/>
              </a:rPr>
              <a:t>Další výpočet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5823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/>
          <a:lstStyle/>
          <a:p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Jednoduché úrokování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08912" cy="5040560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na </a:t>
            </a:r>
            <a:r>
              <a:rPr lang="cs-CZ" dirty="0"/>
              <a:t>začátku roku      úroky     na konci roku</a:t>
            </a:r>
          </a:p>
          <a:p>
            <a:pPr marL="0" indent="0">
              <a:buNone/>
            </a:pPr>
            <a:r>
              <a:rPr lang="cs-CZ" dirty="0"/>
              <a:t>1.rok           15 000               360          15 </a:t>
            </a:r>
            <a:r>
              <a:rPr lang="cs-CZ" dirty="0" smtClean="0"/>
              <a:t>360</a:t>
            </a:r>
          </a:p>
          <a:p>
            <a:pPr marL="0" indent="0">
              <a:buNone/>
            </a:pPr>
            <a:r>
              <a:rPr lang="cs-CZ" dirty="0" smtClean="0"/>
              <a:t>2.rok            15 360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  </a:t>
            </a:r>
          </a:p>
        </p:txBody>
      </p:sp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6516216" y="5805264"/>
            <a:ext cx="1944216" cy="7200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" action="ppaction://hlinkshowjump?jump=nextslide"/>
              </a:rPr>
              <a:t>Další výpočet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84463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936104"/>
          </a:xfrm>
        </p:spPr>
        <p:txBody>
          <a:bodyPr/>
          <a:lstStyle/>
          <a:p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Jednoduché úrokování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08912" cy="504056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           na začátku roku      úroky     na konci roku</a:t>
            </a:r>
          </a:p>
          <a:p>
            <a:pPr marL="0" indent="0">
              <a:buNone/>
            </a:pPr>
            <a:r>
              <a:rPr lang="cs-CZ" dirty="0" smtClean="0"/>
              <a:t>1.rok           15 000               360          15 360</a:t>
            </a:r>
          </a:p>
          <a:p>
            <a:pPr marL="0" indent="0">
              <a:buNone/>
            </a:pPr>
            <a:r>
              <a:rPr lang="cs-CZ" dirty="0" smtClean="0"/>
              <a:t>2.rok           15 360               360          15 720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Šipka doprava 3">
            <a:hlinkClick r:id="" action="ppaction://hlinkshowjump?jump=nextslide"/>
          </p:cNvPr>
          <p:cNvSpPr/>
          <p:nvPr/>
        </p:nvSpPr>
        <p:spPr>
          <a:xfrm>
            <a:off x="6516216" y="5805264"/>
            <a:ext cx="1944216" cy="7200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" action="ppaction://hlinkshowjump?jump=nextslide"/>
              </a:rPr>
              <a:t>Další výpočet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60845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/>
          <a:lstStyle/>
          <a:p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Jednoduché úrokování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04684" y="1556792"/>
            <a:ext cx="8215788" cy="504056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           </a:t>
            </a:r>
            <a:r>
              <a:rPr lang="cs-CZ" dirty="0"/>
              <a:t>na začátku roku      úroky     na konci roku</a:t>
            </a:r>
          </a:p>
          <a:p>
            <a:pPr marL="0" indent="0">
              <a:buNone/>
            </a:pPr>
            <a:r>
              <a:rPr lang="cs-CZ" dirty="0"/>
              <a:t>1.rok           15 000               360          15 360</a:t>
            </a:r>
          </a:p>
          <a:p>
            <a:pPr marL="0" indent="0">
              <a:buNone/>
            </a:pPr>
            <a:r>
              <a:rPr lang="cs-CZ" dirty="0"/>
              <a:t>2.rok           15 360               360          15 </a:t>
            </a:r>
            <a:r>
              <a:rPr lang="cs-CZ" dirty="0" smtClean="0"/>
              <a:t>720</a:t>
            </a:r>
          </a:p>
          <a:p>
            <a:pPr marL="0" indent="0">
              <a:buNone/>
            </a:pPr>
            <a:r>
              <a:rPr lang="cs-CZ" dirty="0" smtClean="0"/>
              <a:t>3.rok           15 720</a:t>
            </a:r>
            <a:endParaRPr lang="cs-CZ" dirty="0"/>
          </a:p>
        </p:txBody>
      </p:sp>
      <p:sp>
        <p:nvSpPr>
          <p:cNvPr id="4" name="Šipka doprava 3">
            <a:hlinkClick r:id="" action="ppaction://hlinkshowjump?jump=nextslide"/>
          </p:cNvPr>
          <p:cNvSpPr/>
          <p:nvPr/>
        </p:nvSpPr>
        <p:spPr>
          <a:xfrm>
            <a:off x="6516216" y="5805264"/>
            <a:ext cx="1944216" cy="7200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" action="ppaction://hlinkshowjump?jump=nextslide"/>
              </a:rPr>
              <a:t>Další výpočet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89992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/>
          <a:lstStyle/>
          <a:p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Jednoduché úrokování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08912" cy="504056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           na začátku roku      úroky     na konci roku</a:t>
            </a:r>
          </a:p>
          <a:p>
            <a:pPr marL="0" indent="0">
              <a:buNone/>
            </a:pPr>
            <a:r>
              <a:rPr lang="cs-CZ" dirty="0" smtClean="0"/>
              <a:t>1.rok           15 000               360          15 360</a:t>
            </a:r>
          </a:p>
          <a:p>
            <a:pPr marL="0" indent="0">
              <a:buNone/>
            </a:pPr>
            <a:r>
              <a:rPr lang="cs-CZ" dirty="0" smtClean="0"/>
              <a:t>2.rok           15 360               360          15 720</a:t>
            </a:r>
          </a:p>
          <a:p>
            <a:pPr marL="0" indent="0">
              <a:buNone/>
            </a:pPr>
            <a:r>
              <a:rPr lang="cs-CZ" dirty="0" smtClean="0"/>
              <a:t>3.rok           15 720               360          16 080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Šipka doprava 3">
            <a:hlinkClick r:id="" action="ppaction://hlinkshowjump?jump=nextslide"/>
          </p:cNvPr>
          <p:cNvSpPr/>
          <p:nvPr/>
        </p:nvSpPr>
        <p:spPr>
          <a:xfrm>
            <a:off x="6516216" y="5805264"/>
            <a:ext cx="1944216" cy="7200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" action="ppaction://hlinkshowjump?jump=nextslide"/>
              </a:rPr>
              <a:t>Další výpočet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61662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/>
          <a:lstStyle/>
          <a:p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Jednoduché úrokování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08912" cy="504056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           na začátku roku      úroky     na konci roku</a:t>
            </a:r>
          </a:p>
          <a:p>
            <a:pPr marL="0" indent="0">
              <a:buNone/>
            </a:pPr>
            <a:r>
              <a:rPr lang="cs-CZ" dirty="0" smtClean="0"/>
              <a:t>1.rok           15 000               360          15 360</a:t>
            </a:r>
          </a:p>
          <a:p>
            <a:pPr marL="0" indent="0">
              <a:buNone/>
            </a:pPr>
            <a:r>
              <a:rPr lang="cs-CZ" dirty="0" smtClean="0"/>
              <a:t>2.rok           15 360               360          15 720</a:t>
            </a:r>
          </a:p>
          <a:p>
            <a:pPr marL="0" indent="0">
              <a:buNone/>
            </a:pPr>
            <a:r>
              <a:rPr lang="cs-CZ" dirty="0" smtClean="0"/>
              <a:t>3.rok           15 720               360          16 080</a:t>
            </a:r>
          </a:p>
          <a:p>
            <a:pPr marL="0" indent="0">
              <a:buNone/>
            </a:pPr>
            <a:r>
              <a:rPr lang="cs-CZ" dirty="0" smtClean="0"/>
              <a:t>4.rok           16 080               360          16 440 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Šipka doprava 3">
            <a:hlinkClick r:id="" action="ppaction://hlinkshowjump?jump=nextslide"/>
          </p:cNvPr>
          <p:cNvSpPr/>
          <p:nvPr/>
        </p:nvSpPr>
        <p:spPr>
          <a:xfrm>
            <a:off x="6516216" y="5805264"/>
            <a:ext cx="1944216" cy="7200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" action="ppaction://hlinkshowjump?jump=nextslide"/>
              </a:rPr>
              <a:t>Další výpočet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546469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16632"/>
            <a:ext cx="8784976" cy="1008112"/>
          </a:xfrm>
        </p:spPr>
        <p:txBody>
          <a:bodyPr/>
          <a:lstStyle/>
          <a:p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Jednoduché úrokování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08912" cy="50405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             na začátku roku      úroky     na konci roku</a:t>
            </a:r>
          </a:p>
          <a:p>
            <a:pPr marL="0" indent="0">
              <a:buNone/>
            </a:pPr>
            <a:r>
              <a:rPr lang="cs-CZ" dirty="0" smtClean="0"/>
              <a:t>1.rok           15 000               360          15 360</a:t>
            </a:r>
          </a:p>
          <a:p>
            <a:pPr marL="0" indent="0">
              <a:buNone/>
            </a:pPr>
            <a:r>
              <a:rPr lang="cs-CZ" dirty="0" smtClean="0"/>
              <a:t>2.rok           15 360               360          15 720</a:t>
            </a:r>
          </a:p>
          <a:p>
            <a:pPr marL="0" indent="0">
              <a:buNone/>
            </a:pPr>
            <a:r>
              <a:rPr lang="cs-CZ" dirty="0" smtClean="0"/>
              <a:t>3.rok           15 720               360          16 080</a:t>
            </a:r>
          </a:p>
          <a:p>
            <a:pPr marL="0" indent="0">
              <a:buNone/>
            </a:pPr>
            <a:r>
              <a:rPr lang="cs-CZ" dirty="0" smtClean="0"/>
              <a:t>4.rok           16 080               360          16 440 </a:t>
            </a:r>
          </a:p>
          <a:p>
            <a:pPr marL="0" indent="0">
              <a:buNone/>
            </a:pPr>
            <a:r>
              <a:rPr lang="cs-CZ" dirty="0" smtClean="0"/>
              <a:t>5.rok           16 440               360          16 800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Šipka doprava 3">
            <a:hlinkClick r:id="" action="ppaction://hlinkshowjump?jump=nextslide"/>
          </p:cNvPr>
          <p:cNvSpPr/>
          <p:nvPr/>
        </p:nvSpPr>
        <p:spPr>
          <a:xfrm>
            <a:off x="6516216" y="5805264"/>
            <a:ext cx="1944216" cy="7200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" action="ppaction://hlinkshowjump?jump=nextslide"/>
              </a:rPr>
              <a:t>Další výpočet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38807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/>
          <a:lstStyle/>
          <a:p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Jednoduché úrokování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08912" cy="504056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           </a:t>
            </a:r>
            <a:r>
              <a:rPr lang="cs-CZ" dirty="0"/>
              <a:t>na začátku roku      úroky     na konci roku</a:t>
            </a:r>
          </a:p>
          <a:p>
            <a:pPr marL="0" indent="0">
              <a:buNone/>
            </a:pPr>
            <a:r>
              <a:rPr lang="cs-CZ" dirty="0"/>
              <a:t>1.rok           15 000               360          15 360</a:t>
            </a:r>
          </a:p>
          <a:p>
            <a:pPr marL="0" indent="0">
              <a:buNone/>
            </a:pPr>
            <a:r>
              <a:rPr lang="cs-CZ" dirty="0"/>
              <a:t>2.rok           15 360               360          15 720</a:t>
            </a:r>
          </a:p>
          <a:p>
            <a:pPr marL="0" indent="0">
              <a:buNone/>
            </a:pPr>
            <a:r>
              <a:rPr lang="cs-CZ" dirty="0"/>
              <a:t>3.rok           15 720               360          16 080</a:t>
            </a:r>
          </a:p>
          <a:p>
            <a:pPr marL="0" indent="0">
              <a:buNone/>
            </a:pPr>
            <a:r>
              <a:rPr lang="cs-CZ" dirty="0"/>
              <a:t>4.rok           16 080               360          16 440 </a:t>
            </a:r>
          </a:p>
          <a:p>
            <a:pPr marL="0" indent="0">
              <a:buNone/>
            </a:pPr>
            <a:r>
              <a:rPr lang="cs-CZ" dirty="0"/>
              <a:t>5.rok           16 440               360          16 </a:t>
            </a:r>
            <a:r>
              <a:rPr lang="cs-CZ" dirty="0" smtClean="0"/>
              <a:t>800</a:t>
            </a:r>
          </a:p>
          <a:p>
            <a:pPr marL="0" indent="0">
              <a:buNone/>
            </a:pPr>
            <a:r>
              <a:rPr lang="cs-CZ" dirty="0" smtClean="0"/>
              <a:t>6.rok           16 800               360          17 160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Šipka doprava 3">
            <a:hlinkClick r:id="" action="ppaction://hlinkshowjump?jump=nextslide"/>
          </p:cNvPr>
          <p:cNvSpPr/>
          <p:nvPr/>
        </p:nvSpPr>
        <p:spPr>
          <a:xfrm>
            <a:off x="6516216" y="5805264"/>
            <a:ext cx="1944216" cy="7200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" action="ppaction://hlinkshowjump?jump=nextslide"/>
              </a:rPr>
              <a:t>Další výpočet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36253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/>
          <a:lstStyle/>
          <a:p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Jednoduché úrokování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484784"/>
            <a:ext cx="8208912" cy="47525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na </a:t>
            </a:r>
            <a:r>
              <a:rPr lang="cs-CZ" dirty="0"/>
              <a:t>začátku roku      úroky     na konci roku</a:t>
            </a:r>
          </a:p>
          <a:p>
            <a:pPr marL="0" indent="0">
              <a:buNone/>
            </a:pPr>
            <a:r>
              <a:rPr lang="cs-CZ" dirty="0"/>
              <a:t>1.rok           15 000               360          15 360</a:t>
            </a:r>
          </a:p>
          <a:p>
            <a:pPr marL="0" indent="0">
              <a:buNone/>
            </a:pPr>
            <a:r>
              <a:rPr lang="cs-CZ" dirty="0"/>
              <a:t>2.rok           15 360               360          15 720</a:t>
            </a:r>
          </a:p>
          <a:p>
            <a:pPr marL="0" indent="0">
              <a:buNone/>
            </a:pPr>
            <a:r>
              <a:rPr lang="cs-CZ" dirty="0"/>
              <a:t>3.rok           15 720               360          16 080</a:t>
            </a:r>
          </a:p>
          <a:p>
            <a:pPr marL="0" indent="0">
              <a:buNone/>
            </a:pPr>
            <a:r>
              <a:rPr lang="cs-CZ" dirty="0"/>
              <a:t>4.rok           16 080               360          16 440 </a:t>
            </a:r>
          </a:p>
          <a:p>
            <a:pPr marL="0" indent="0">
              <a:buNone/>
            </a:pPr>
            <a:r>
              <a:rPr lang="cs-CZ" dirty="0"/>
              <a:t>5.rok           16 440               360          16 800</a:t>
            </a:r>
          </a:p>
          <a:p>
            <a:pPr marL="0" indent="0">
              <a:buNone/>
            </a:pPr>
            <a:r>
              <a:rPr lang="cs-CZ" dirty="0"/>
              <a:t>6.rok           16 800               360          17 </a:t>
            </a:r>
            <a:r>
              <a:rPr lang="cs-CZ" dirty="0" smtClean="0"/>
              <a:t>160</a:t>
            </a:r>
          </a:p>
          <a:p>
            <a:pPr marL="0" indent="0">
              <a:buNone/>
            </a:pPr>
            <a:r>
              <a:rPr lang="cs-CZ" dirty="0" smtClean="0"/>
              <a:t>7.rok           17 160               360          17 520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91640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/>
          <a:lstStyle/>
          <a:p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Jednoduché úrokování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363272" cy="5040560"/>
          </a:xfrm>
        </p:spPr>
        <p:txBody>
          <a:bodyPr/>
          <a:lstStyle/>
          <a:p>
            <a:pPr marL="0" indent="0" algn="ctr">
              <a:buNone/>
            </a:pPr>
            <a:r>
              <a:rPr lang="cs-CZ" b="1" dirty="0" smtClean="0">
                <a:solidFill>
                  <a:srgbClr val="7030A0"/>
                </a:solidFill>
              </a:rPr>
              <a:t>Vezmeme-li údaje z předchozího příkladu, vidíme, 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7030A0"/>
                </a:solidFill>
              </a:rPr>
              <a:t>že částka (základní jistina) narůstá lineárně, protože úrok je konstantní 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7030A0"/>
                </a:solidFill>
              </a:rPr>
              <a:t>(aritmetická posloupnost).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4" name="Šipka dolů 3">
            <a:hlinkClick r:id="" action="ppaction://hlinkshowjump?jump=nextslide"/>
          </p:cNvPr>
          <p:cNvSpPr/>
          <p:nvPr/>
        </p:nvSpPr>
        <p:spPr>
          <a:xfrm>
            <a:off x="2780041" y="4293096"/>
            <a:ext cx="3816424" cy="2564904"/>
          </a:xfrm>
          <a:prstGeom prst="downArrow">
            <a:avLst>
              <a:gd name="adj1" fmla="val 50000"/>
              <a:gd name="adj2" fmla="val 7009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hlinkClick r:id="" action="ppaction://hlinkshowjump?jump=nextslide"/>
              </a:rPr>
              <a:t>G R A F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6206954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2232" y="188640"/>
            <a:ext cx="8802256" cy="873244"/>
          </a:xfrm>
        </p:spPr>
        <p:txBody>
          <a:bodyPr/>
          <a:lstStyle/>
          <a:p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Jednoduché úrokování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16084405"/>
              </p:ext>
            </p:extLst>
          </p:nvPr>
        </p:nvGraphicFramePr>
        <p:xfrm>
          <a:off x="683568" y="1628800"/>
          <a:ext cx="8064896" cy="482428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32741689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/>
          <a:lstStyle/>
          <a:p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Jednoduché úrokování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08912" cy="5040560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cs-CZ" b="1" u="sng" dirty="0" smtClean="0">
                <a:solidFill>
                  <a:srgbClr val="7030A0"/>
                </a:solidFill>
              </a:rPr>
              <a:t>Vzorce pro rychlý výpočet :</a:t>
            </a:r>
          </a:p>
          <a:p>
            <a:pPr marL="0" indent="0" algn="ctr">
              <a:buNone/>
            </a:pPr>
            <a:r>
              <a:rPr lang="cs-CZ" b="1" dirty="0" smtClean="0"/>
              <a:t>Výše úroků :     U = a</a:t>
            </a:r>
            <a:r>
              <a:rPr lang="cs-CZ" b="1" baseline="-25000" dirty="0" smtClean="0"/>
              <a:t>0</a:t>
            </a:r>
            <a:r>
              <a:rPr lang="cs-CZ" b="1" dirty="0" smtClean="0"/>
              <a:t> . p/100 . n</a:t>
            </a:r>
          </a:p>
          <a:p>
            <a:pPr marL="0" indent="0" algn="ctr">
              <a:buNone/>
            </a:pPr>
            <a:r>
              <a:rPr lang="cs-CZ" i="1" dirty="0"/>
              <a:t>(</a:t>
            </a:r>
            <a:r>
              <a:rPr lang="cs-CZ" i="1" dirty="0" smtClean="0"/>
              <a:t>U = výše úroků, a</a:t>
            </a:r>
            <a:r>
              <a:rPr lang="cs-CZ" i="1" baseline="-25000" dirty="0" smtClean="0"/>
              <a:t>0 </a:t>
            </a:r>
            <a:r>
              <a:rPr lang="cs-CZ" i="1" dirty="0" smtClean="0"/>
              <a:t>= výchozí částka, kapitál,</a:t>
            </a:r>
            <a:endParaRPr lang="cs-CZ" i="1" dirty="0"/>
          </a:p>
          <a:p>
            <a:pPr marL="0" indent="0" algn="ctr">
              <a:buNone/>
            </a:pPr>
            <a:r>
              <a:rPr lang="cs-CZ" i="1" dirty="0"/>
              <a:t>p </a:t>
            </a:r>
            <a:r>
              <a:rPr lang="cs-CZ" i="1" dirty="0" smtClean="0"/>
              <a:t>= úroková </a:t>
            </a:r>
            <a:r>
              <a:rPr lang="cs-CZ" i="1" dirty="0"/>
              <a:t>sazba (v </a:t>
            </a:r>
            <a:r>
              <a:rPr lang="cs-CZ" i="1" dirty="0" smtClean="0"/>
              <a:t>%), n = počet úrok. </a:t>
            </a:r>
            <a:r>
              <a:rPr lang="cs-CZ" i="1" dirty="0"/>
              <a:t>období </a:t>
            </a:r>
            <a:r>
              <a:rPr lang="cs-CZ" i="1" dirty="0" smtClean="0"/>
              <a:t>) </a:t>
            </a:r>
          </a:p>
          <a:p>
            <a:pPr marL="0" indent="0" algn="ctr">
              <a:buNone/>
            </a:pPr>
            <a:endParaRPr lang="cs-CZ" i="1" dirty="0" smtClean="0"/>
          </a:p>
          <a:p>
            <a:pPr marL="0" indent="0" algn="ctr">
              <a:buNone/>
            </a:pPr>
            <a:r>
              <a:rPr lang="cs-CZ" b="1" dirty="0" smtClean="0"/>
              <a:t>Výsledná částka :  </a:t>
            </a:r>
            <a:r>
              <a:rPr lang="cs-CZ" b="1" dirty="0" err="1" smtClean="0"/>
              <a:t>a</a:t>
            </a:r>
            <a:r>
              <a:rPr lang="cs-CZ" b="1" baseline="-25000" dirty="0" err="1" smtClean="0"/>
              <a:t>n</a:t>
            </a:r>
            <a:r>
              <a:rPr lang="cs-CZ" b="1" dirty="0" smtClean="0"/>
              <a:t> = a</a:t>
            </a:r>
            <a:r>
              <a:rPr lang="cs-CZ" b="1" baseline="-25000" dirty="0" smtClean="0"/>
              <a:t>0</a:t>
            </a:r>
            <a:r>
              <a:rPr lang="cs-CZ" b="1" dirty="0" smtClean="0"/>
              <a:t> + U</a:t>
            </a:r>
          </a:p>
          <a:p>
            <a:pPr marL="0" indent="0" algn="ctr">
              <a:buNone/>
            </a:pPr>
            <a:r>
              <a:rPr lang="cs-CZ" b="1" dirty="0" smtClean="0"/>
              <a:t> </a:t>
            </a:r>
            <a:r>
              <a:rPr lang="cs-CZ" b="1" dirty="0" err="1"/>
              <a:t>a</a:t>
            </a:r>
            <a:r>
              <a:rPr lang="cs-CZ" b="1" baseline="-25000" dirty="0" err="1"/>
              <a:t>n</a:t>
            </a:r>
            <a:r>
              <a:rPr lang="cs-CZ" b="1" dirty="0"/>
              <a:t> = a</a:t>
            </a:r>
            <a:r>
              <a:rPr lang="cs-CZ" b="1" baseline="-25000" dirty="0"/>
              <a:t>0</a:t>
            </a:r>
            <a:r>
              <a:rPr lang="cs-CZ" b="1" dirty="0"/>
              <a:t> </a:t>
            </a:r>
            <a:r>
              <a:rPr lang="cs-CZ" b="1" dirty="0" smtClean="0"/>
              <a:t>+ </a:t>
            </a:r>
            <a:r>
              <a:rPr lang="cs-CZ" b="1" dirty="0"/>
              <a:t>a</a:t>
            </a:r>
            <a:r>
              <a:rPr lang="cs-CZ" b="1" baseline="-25000" dirty="0"/>
              <a:t>0</a:t>
            </a:r>
            <a:r>
              <a:rPr lang="cs-CZ" b="1" dirty="0"/>
              <a:t> . p/100 . </a:t>
            </a:r>
            <a:r>
              <a:rPr lang="cs-CZ" b="1" dirty="0" smtClean="0"/>
              <a:t>n</a:t>
            </a:r>
          </a:p>
          <a:p>
            <a:pPr marL="0" indent="0" algn="ctr">
              <a:buNone/>
            </a:pPr>
            <a:r>
              <a:rPr lang="cs-CZ" b="1" dirty="0"/>
              <a:t> </a:t>
            </a:r>
            <a:r>
              <a:rPr lang="cs-CZ" b="1" dirty="0" err="1"/>
              <a:t>a</a:t>
            </a:r>
            <a:r>
              <a:rPr lang="cs-CZ" b="1" baseline="-25000" dirty="0" err="1"/>
              <a:t>n</a:t>
            </a:r>
            <a:r>
              <a:rPr lang="cs-CZ" b="1" dirty="0"/>
              <a:t> = a</a:t>
            </a:r>
            <a:r>
              <a:rPr lang="cs-CZ" b="1" baseline="-25000" dirty="0"/>
              <a:t>0</a:t>
            </a:r>
            <a:r>
              <a:rPr lang="cs-CZ" b="1" dirty="0"/>
              <a:t> </a:t>
            </a:r>
            <a:r>
              <a:rPr lang="cs-CZ" b="1" dirty="0" smtClean="0"/>
              <a:t>. ( 1 +  </a:t>
            </a:r>
            <a:r>
              <a:rPr lang="cs-CZ" b="1" dirty="0"/>
              <a:t>p/100 . </a:t>
            </a:r>
            <a:r>
              <a:rPr lang="cs-CZ" b="1" dirty="0" smtClean="0"/>
              <a:t>n )</a:t>
            </a:r>
            <a:endParaRPr lang="cs-CZ" b="1" dirty="0"/>
          </a:p>
          <a:p>
            <a:pPr marL="0" indent="0" algn="ctr">
              <a:buNone/>
            </a:pPr>
            <a:endParaRPr lang="cs-CZ" b="1" dirty="0"/>
          </a:p>
          <a:p>
            <a:pPr marL="0" indent="0" algn="ctr">
              <a:buNone/>
            </a:pPr>
            <a:r>
              <a:rPr lang="cs-CZ" b="1" dirty="0" smtClean="0"/>
              <a:t> </a:t>
            </a:r>
            <a:endParaRPr lang="cs-CZ" b="1" dirty="0"/>
          </a:p>
          <a:p>
            <a:pPr marL="0" indent="0" algn="ctr">
              <a:buNone/>
            </a:pPr>
            <a:r>
              <a:rPr lang="cs-CZ" b="1" dirty="0" smtClean="0"/>
              <a:t> </a:t>
            </a:r>
            <a:endParaRPr lang="cs-CZ" b="1" dirty="0"/>
          </a:p>
          <a:p>
            <a:pPr marL="0" indent="0" algn="ctr">
              <a:buNone/>
            </a:pPr>
            <a:endParaRPr lang="cs-CZ" sz="4400" b="1" dirty="0">
              <a:solidFill>
                <a:srgbClr val="7030A0"/>
              </a:solidFill>
            </a:endParaRPr>
          </a:p>
          <a:p>
            <a:pPr marL="0" indent="0">
              <a:buNone/>
            </a:pP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242110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6981" y="188640"/>
            <a:ext cx="8787507" cy="864096"/>
          </a:xfrm>
        </p:spPr>
        <p:txBody>
          <a:bodyPr/>
          <a:lstStyle/>
          <a:p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Jednoduché úrokování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08912" cy="5040560"/>
          </a:xfrm>
        </p:spPr>
        <p:txBody>
          <a:bodyPr/>
          <a:lstStyle/>
          <a:p>
            <a:pPr marL="0" indent="0" algn="ctr">
              <a:buNone/>
            </a:pPr>
            <a:r>
              <a:rPr lang="cs-CZ" b="1" u="sng" dirty="0" smtClean="0">
                <a:solidFill>
                  <a:srgbClr val="7030A0"/>
                </a:solidFill>
              </a:rPr>
              <a:t>Samostatný úkol (domácí cvičení):</a:t>
            </a:r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1. Jak se bude měnit uložená částka 12 500 Kč při roční úrokové sazbě p = 1,8% po dobu 5 let?</a:t>
            </a:r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2. Kolik bude činit výsledná částka za 10 let při roční úrokové sazbě p = 2,3%,</a:t>
            </a:r>
          </a:p>
          <a:p>
            <a:pPr marL="0" indent="0" algn="ctr">
              <a:buNone/>
            </a:pPr>
            <a:r>
              <a:rPr lang="cs-CZ" dirty="0" smtClean="0"/>
              <a:t> bude-li na počátku vloženo 100 000 Kč?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994290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/>
          <a:lstStyle/>
          <a:p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Jednoduché úrokování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600200"/>
            <a:ext cx="8003232" cy="4925144"/>
          </a:xfrm>
        </p:spPr>
        <p:txBody>
          <a:bodyPr/>
          <a:lstStyle/>
          <a:p>
            <a:pPr marL="0" indent="0" algn="ctr">
              <a:buNone/>
            </a:pPr>
            <a:endParaRPr lang="cs-CZ" b="1" dirty="0" smtClean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Děkuji za vaši pozornost a 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přeji mnoho zdaru při „domácím počítání“…</a:t>
            </a:r>
            <a:endParaRPr lang="cs-CZ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 descr="C:\Users\zblaha00\AppData\Local\Microsoft\Windows\Temporary Internet Files\Content.IE5\D0LWV90R\MC900433821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2916" y="4077072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9407513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936104"/>
          </a:xfrm>
        </p:spPr>
        <p:txBody>
          <a:bodyPr/>
          <a:lstStyle/>
          <a:p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Jednoduché úrokování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08912" cy="504056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500" b="1" dirty="0">
                <a:solidFill>
                  <a:srgbClr val="7030A0"/>
                </a:solidFill>
              </a:rPr>
              <a:t>Použité zdroje - literatura : </a:t>
            </a:r>
          </a:p>
          <a:p>
            <a:pPr marL="0" indent="0">
              <a:buNone/>
            </a:pPr>
            <a:r>
              <a:rPr lang="cs-CZ" sz="2400" dirty="0">
                <a:solidFill>
                  <a:srgbClr val="7030A0"/>
                </a:solidFill>
              </a:rPr>
              <a:t>1</a:t>
            </a:r>
            <a:r>
              <a:rPr lang="cs-CZ" sz="2400" i="1" dirty="0">
                <a:solidFill>
                  <a:srgbClr val="7030A0"/>
                </a:solidFill>
              </a:rPr>
              <a:t>.) </a:t>
            </a:r>
            <a:r>
              <a:rPr lang="cs-CZ" sz="2400" i="1" dirty="0" err="1">
                <a:solidFill>
                  <a:srgbClr val="7030A0"/>
                </a:solidFill>
              </a:rPr>
              <a:t>O.Odvárko</a:t>
            </a:r>
            <a:r>
              <a:rPr lang="cs-CZ" sz="2400" i="1" dirty="0">
                <a:solidFill>
                  <a:srgbClr val="7030A0"/>
                </a:solidFill>
              </a:rPr>
              <a:t> :</a:t>
            </a:r>
            <a:r>
              <a:rPr lang="cs-CZ" sz="2400" dirty="0">
                <a:solidFill>
                  <a:srgbClr val="7030A0"/>
                </a:solidFill>
              </a:rPr>
              <a:t> </a:t>
            </a:r>
            <a:r>
              <a:rPr lang="cs-CZ" sz="2400" b="1" dirty="0">
                <a:solidFill>
                  <a:srgbClr val="7030A0"/>
                </a:solidFill>
              </a:rPr>
              <a:t>Matematika pro gymnázia – Posloupnosti a řady</a:t>
            </a:r>
          </a:p>
          <a:p>
            <a:pPr marL="0" indent="0">
              <a:buNone/>
            </a:pPr>
            <a:r>
              <a:rPr lang="cs-CZ" sz="2400" dirty="0">
                <a:solidFill>
                  <a:srgbClr val="7030A0"/>
                </a:solidFill>
              </a:rPr>
              <a:t>2.) </a:t>
            </a:r>
            <a:r>
              <a:rPr lang="cs-CZ" sz="2400" i="1" dirty="0" err="1">
                <a:solidFill>
                  <a:srgbClr val="7030A0"/>
                </a:solidFill>
              </a:rPr>
              <a:t>O.Odvárko</a:t>
            </a:r>
            <a:r>
              <a:rPr lang="cs-CZ" sz="2400" i="1" dirty="0">
                <a:solidFill>
                  <a:srgbClr val="7030A0"/>
                </a:solidFill>
              </a:rPr>
              <a:t> : </a:t>
            </a:r>
            <a:r>
              <a:rPr lang="cs-CZ" sz="2400" b="1" dirty="0">
                <a:solidFill>
                  <a:srgbClr val="7030A0"/>
                </a:solidFill>
              </a:rPr>
              <a:t>Matematika pro SOŠ a SOU – 6.část</a:t>
            </a:r>
            <a:endParaRPr lang="cs-CZ" sz="2400" i="1" dirty="0">
              <a:solidFill>
                <a:srgbClr val="7030A0"/>
              </a:solidFill>
            </a:endParaRPr>
          </a:p>
          <a:p>
            <a:pPr marL="0" indent="0">
              <a:buNone/>
            </a:pPr>
            <a:r>
              <a:rPr lang="cs-CZ" sz="2400" dirty="0">
                <a:solidFill>
                  <a:srgbClr val="7030A0"/>
                </a:solidFill>
              </a:rPr>
              <a:t>3</a:t>
            </a:r>
            <a:r>
              <a:rPr lang="cs-CZ" sz="2400" i="1" dirty="0">
                <a:solidFill>
                  <a:srgbClr val="7030A0"/>
                </a:solidFill>
              </a:rPr>
              <a:t>.) </a:t>
            </a:r>
            <a:r>
              <a:rPr lang="cs-CZ" sz="2400" i="1" dirty="0" err="1">
                <a:solidFill>
                  <a:srgbClr val="7030A0"/>
                </a:solidFill>
              </a:rPr>
              <a:t>O.Šoba</a:t>
            </a:r>
            <a:r>
              <a:rPr lang="cs-CZ" sz="2400" i="1" dirty="0">
                <a:solidFill>
                  <a:srgbClr val="7030A0"/>
                </a:solidFill>
              </a:rPr>
              <a:t>, </a:t>
            </a:r>
            <a:r>
              <a:rPr lang="cs-CZ" sz="2400" i="1" dirty="0" err="1">
                <a:solidFill>
                  <a:srgbClr val="7030A0"/>
                </a:solidFill>
              </a:rPr>
              <a:t>M.Širůček</a:t>
            </a:r>
            <a:r>
              <a:rPr lang="cs-CZ" sz="2400" i="1" dirty="0">
                <a:solidFill>
                  <a:srgbClr val="7030A0"/>
                </a:solidFill>
              </a:rPr>
              <a:t>, </a:t>
            </a:r>
            <a:r>
              <a:rPr lang="cs-CZ" sz="2400" i="1" dirty="0" err="1">
                <a:solidFill>
                  <a:srgbClr val="7030A0"/>
                </a:solidFill>
              </a:rPr>
              <a:t>R.Ptáček</a:t>
            </a:r>
            <a:r>
              <a:rPr lang="cs-CZ" sz="2400" i="1" dirty="0">
                <a:solidFill>
                  <a:srgbClr val="7030A0"/>
                </a:solidFill>
              </a:rPr>
              <a:t>  </a:t>
            </a:r>
            <a:r>
              <a:rPr lang="cs-CZ" sz="2400" dirty="0">
                <a:solidFill>
                  <a:srgbClr val="7030A0"/>
                </a:solidFill>
              </a:rPr>
              <a:t>: </a:t>
            </a:r>
            <a:r>
              <a:rPr lang="cs-CZ" sz="2400" b="1" dirty="0">
                <a:solidFill>
                  <a:srgbClr val="7030A0"/>
                </a:solidFill>
              </a:rPr>
              <a:t>Finanční matematika v praxi</a:t>
            </a:r>
          </a:p>
          <a:p>
            <a:pPr marL="0" indent="0">
              <a:buNone/>
            </a:pPr>
            <a:endParaRPr lang="cs-CZ" sz="2400" b="1" dirty="0">
              <a:solidFill>
                <a:srgbClr val="7030A0"/>
              </a:solidFill>
            </a:endParaRPr>
          </a:p>
          <a:p>
            <a:pPr marL="0" indent="0">
              <a:buNone/>
            </a:pPr>
            <a:r>
              <a:rPr lang="cs-CZ" sz="2400" b="1" dirty="0">
                <a:solidFill>
                  <a:srgbClr val="7030A0"/>
                </a:solidFill>
              </a:rPr>
              <a:t>Použitá zobrazení (grafika) : </a:t>
            </a:r>
            <a:r>
              <a:rPr lang="cs-CZ" sz="2400" dirty="0" smtClean="0">
                <a:solidFill>
                  <a:srgbClr val="7030A0"/>
                </a:solidFill>
              </a:rPr>
              <a:t>„</a:t>
            </a:r>
            <a:r>
              <a:rPr lang="cs-CZ" sz="2400" dirty="0" err="1" smtClean="0">
                <a:solidFill>
                  <a:srgbClr val="7030A0"/>
                </a:solidFill>
              </a:rPr>
              <a:t>smajlíci</a:t>
            </a:r>
            <a:r>
              <a:rPr lang="cs-CZ" sz="2400" dirty="0" smtClean="0">
                <a:solidFill>
                  <a:srgbClr val="7030A0"/>
                </a:solidFill>
              </a:rPr>
              <a:t>“   - Google</a:t>
            </a:r>
          </a:p>
          <a:p>
            <a:pPr marL="0" indent="0">
              <a:buNone/>
            </a:pPr>
            <a:r>
              <a:rPr lang="cs-CZ" sz="2400" dirty="0">
                <a:solidFill>
                  <a:srgbClr val="7030A0"/>
                </a:solidFill>
              </a:rPr>
              <a:t> </a:t>
            </a:r>
            <a:r>
              <a:rPr lang="cs-CZ" sz="2400" dirty="0" smtClean="0">
                <a:solidFill>
                  <a:srgbClr val="7030A0"/>
                </a:solidFill>
              </a:rPr>
              <a:t>                                                    klipart </a:t>
            </a:r>
            <a:r>
              <a:rPr lang="cs-CZ" sz="2400" smtClean="0">
                <a:solidFill>
                  <a:srgbClr val="7030A0"/>
                </a:solidFill>
              </a:rPr>
              <a:t>MS Office </a:t>
            </a:r>
            <a:endParaRPr lang="cs-CZ" sz="2400" dirty="0" smtClean="0">
              <a:solidFill>
                <a:srgbClr val="7030A0"/>
              </a:solidFill>
            </a:endParaRPr>
          </a:p>
          <a:p>
            <a:pPr marL="0" indent="0">
              <a:buNone/>
            </a:pPr>
            <a:r>
              <a:rPr lang="cs-CZ" sz="2400" dirty="0">
                <a:solidFill>
                  <a:srgbClr val="7030A0"/>
                </a:solidFill>
              </a:rPr>
              <a:t> </a:t>
            </a:r>
            <a:r>
              <a:rPr lang="cs-CZ" sz="2400" dirty="0" smtClean="0">
                <a:solidFill>
                  <a:srgbClr val="7030A0"/>
                </a:solidFill>
              </a:rPr>
              <a:t>                                                   graf – autor (Excel MS Office)                                                                </a:t>
            </a:r>
            <a:endParaRPr lang="cs-CZ" sz="2400" dirty="0">
              <a:solidFill>
                <a:srgbClr val="7030A0"/>
              </a:solidFill>
            </a:endParaRPr>
          </a:p>
          <a:p>
            <a:pPr marL="0" indent="0">
              <a:buNone/>
            </a:pPr>
            <a:endParaRPr lang="cs-CZ" b="1" u="sng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18861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262</TotalTime>
  <Words>840</Words>
  <Application>Microsoft Office PowerPoint</Application>
  <PresentationFormat>Předvádění na obrazovce (4:3)</PresentationFormat>
  <Paragraphs>158</Paragraphs>
  <Slides>25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7" baseType="lpstr">
      <vt:lpstr>Motiv systému Office</vt:lpstr>
      <vt:lpstr>Microsoft Excel Worksheet</vt:lpstr>
      <vt:lpstr> </vt:lpstr>
      <vt:lpstr>Jednoduché úrokování</vt:lpstr>
      <vt:lpstr>Jednoduché úrokování</vt:lpstr>
      <vt:lpstr>Jednoduché úrokování</vt:lpstr>
      <vt:lpstr>Jednoduché úrokování</vt:lpstr>
      <vt:lpstr>Jednoduché úrokování</vt:lpstr>
      <vt:lpstr>Jednoduché úrokování</vt:lpstr>
      <vt:lpstr>Jednoduché úrokování</vt:lpstr>
      <vt:lpstr>Jednoduché úrokování</vt:lpstr>
      <vt:lpstr>Jednoduché úrokování</vt:lpstr>
      <vt:lpstr>Jednoduché úrokování</vt:lpstr>
      <vt:lpstr>Jednoduché úrokování</vt:lpstr>
      <vt:lpstr>Jednoduché úrokování</vt:lpstr>
      <vt:lpstr>Jednoduché úrokování</vt:lpstr>
      <vt:lpstr>Jednoduché úrokování</vt:lpstr>
      <vt:lpstr>Jednoduché úrokování</vt:lpstr>
      <vt:lpstr>Jednoduché úrokování</vt:lpstr>
      <vt:lpstr>Jednoduché úrokování</vt:lpstr>
      <vt:lpstr>Jednoduché úrokování</vt:lpstr>
      <vt:lpstr>Jednoduché úrokování</vt:lpstr>
      <vt:lpstr>Jednoduché úrokování</vt:lpstr>
      <vt:lpstr>Jednoduché úrokování</vt:lpstr>
      <vt:lpstr>Jednoduché úrokování</vt:lpstr>
      <vt:lpstr>Jednoduché úrokování</vt:lpstr>
      <vt:lpstr>Jednoduché úrokování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Jednoduché úrokování úvod do finanční gramotnosti</dc:title>
  <dc:creator>Bláha Zdeněk</dc:creator>
  <cp:lastModifiedBy>Bláha Zdeněk</cp:lastModifiedBy>
  <cp:revision>28</cp:revision>
  <dcterms:created xsi:type="dcterms:W3CDTF">2013-02-26T17:51:29Z</dcterms:created>
  <dcterms:modified xsi:type="dcterms:W3CDTF">2013-08-28T12:50:50Z</dcterms:modified>
</cp:coreProperties>
</file>