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72" r:id="rId12"/>
    <p:sldId id="270" r:id="rId13"/>
    <p:sldId id="271" r:id="rId14"/>
    <p:sldId id="273" r:id="rId15"/>
    <p:sldId id="268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3.v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image" Target="../media/image6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7D5698-30B3-447E-AE96-907E4CE179C7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4B391A-04E5-4ACC-8BFA-4CFFF229FA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1F8D04-165E-4A68-815D-547DC79CA318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364C3-CD07-4368-822D-F8903DCCE8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DEC164-4AE5-4425-969E-C2B936B1CFEE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E3090-8674-4247-B5F2-513BE5592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C7C0C5-6E0D-4396-8AC2-EEE91E744B84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0E863-8F0A-493D-A9A3-8EC5825FE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D966AB-2239-446E-95BB-824765AABBBC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E78FA4-73E2-470C-812C-5EA64D2471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D210D4-9013-45BA-A769-2F19BADEA9C6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F860DA-6892-4167-9EC6-EB2D58EF3A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09CCB8-7D9B-440E-9996-6260D1419990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56B868-E20E-4ECF-9ECF-137C17F7C8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03ABCE-0501-44EF-A45E-6A43212B8135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847EE9-FD3A-41A1-89EB-E077DE3351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8D919D-5F63-4AD1-B7DA-D28C127B0483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258C29-938A-461D-B4B3-E2688C90A2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476E23-3BB4-4316-B4BD-65B96805ED59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F320BF-BC5F-487F-BE44-B89E8BD391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503F62-BBBA-4B8D-A93D-1A67F09AF23D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48362B-8D5D-46EC-82DD-92E082A1BE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536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1CF9F53-E06D-448F-87C9-CC8F29F1BEE5}" type="datetimeFigureOut">
              <a:rPr lang="cs-CZ"/>
              <a:pPr>
                <a:defRPr/>
              </a:pPr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547B69B-29F5-4EBE-B2BE-7CCE21F345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package" Target="../embeddings/Microsoft_Excel_Worksheet1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2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3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package" Target="../embeddings/Microsoft_Excel_Worksheet44.xlsx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5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>
          <a:xfrm>
            <a:off x="147638" y="188913"/>
            <a:ext cx="8816975" cy="936625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 rtlCol="0">
            <a:normAutofit fontScale="92500" lnSpcReduction="10000"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 smtClean="0"/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000" b="1" dirty="0" smtClean="0">
                <a:solidFill>
                  <a:srgbClr val="7030A0"/>
                </a:solidFill>
              </a:rPr>
              <a:t>Finanční matematika 7.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000" b="1" i="1" dirty="0" smtClean="0">
                <a:solidFill>
                  <a:srgbClr val="7030A0"/>
                </a:solidFill>
              </a:rPr>
              <a:t>(finanční gramotnost)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>
              <a:solidFill>
                <a:srgbClr val="7030A0"/>
              </a:solidFill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6600" b="1" u="sng" dirty="0" smtClean="0">
                <a:solidFill>
                  <a:srgbClr val="7030A0"/>
                </a:solidFill>
              </a:rPr>
              <a:t>Porovnání úrokování</a:t>
            </a:r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lum bright="10000" contrast="16000"/>
          </a:blip>
          <a:stretch>
            <a:fillRect/>
          </a:stretch>
        </p:blipFill>
        <p:spPr>
          <a:xfrm>
            <a:off x="1692275" y="188913"/>
            <a:ext cx="5751513" cy="863600"/>
          </a:xfrm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pic>
        <p:nvPicPr>
          <p:cNvPr id="4" name="obrázek 1" descr="OPVK_hor_zakladni_logolink_RGB_cz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lum bright="10000" contrast="16000"/>
          </a:blip>
          <a:stretch>
            <a:fillRect/>
          </a:stretch>
        </p:blipFill>
        <p:spPr>
          <a:xfrm>
            <a:off x="1908175" y="1557338"/>
            <a:ext cx="5751513" cy="1258887"/>
          </a:xfrm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1036" name="Object 12"/>
          <p:cNvGraphicFramePr>
            <a:graphicFrameLocks noChangeAspect="1"/>
          </p:cNvGraphicFramePr>
          <p:nvPr/>
        </p:nvGraphicFramePr>
        <p:xfrm>
          <a:off x="755650" y="3068638"/>
          <a:ext cx="7918450" cy="2984500"/>
        </p:xfrm>
        <a:graphic>
          <a:graphicData uri="http://schemas.openxmlformats.org/presentationml/2006/ole">
            <p:oleObj spid="_x0000_s1036" name="List" r:id="rId4" imgW="6772351" imgH="255270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16225"/>
            <a:ext cx="8362950" cy="3781425"/>
          </a:xfrm>
        </p:spPr>
        <p:txBody>
          <a:bodyPr rtlCol="0">
            <a:normAutofit fontScale="40000" lnSpcReduction="20000"/>
          </a:bodyPr>
          <a:lstStyle/>
          <a:p>
            <a:pPr marL="432000" indent="-432000"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900" dirty="0">
                <a:latin typeface="Arial" pitchFamily="34" charset="0"/>
                <a:cs typeface="Arial" pitchFamily="34" charset="0"/>
              </a:rPr>
              <a:t>Materiál je určen pro 3. a 4</a:t>
            </a:r>
            <a:r>
              <a:rPr lang="cs-CZ" sz="2900" dirty="0" smtClean="0">
                <a:latin typeface="Arial" pitchFamily="34" charset="0"/>
                <a:cs typeface="Arial" pitchFamily="34" charset="0"/>
              </a:rPr>
              <a:t>. ročník </a:t>
            </a:r>
            <a:r>
              <a:rPr lang="cs-CZ" sz="2900" dirty="0">
                <a:latin typeface="Arial" pitchFamily="34" charset="0"/>
                <a:cs typeface="Arial" pitchFamily="34" charset="0"/>
              </a:rPr>
              <a:t>studijních maturitních oborů předmětu MATEMATIKA, popř. ekonomických předmětů jako kurz základů finanční matematiky. Popř. jej lze  (omezeně) využít i u učebních oborů. Inovuje výuku použitím multimediálních pomůcek – prezentace s názornými obrázky a příklady doplněných textem podporujícím výklad učitele.</a:t>
            </a:r>
          </a:p>
          <a:p>
            <a:pPr marL="432000" indent="-432000"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36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algn="just" fontAlgn="auto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Arial" pitchFamily="34" charset="0"/>
              <a:buChar char="•"/>
              <a:defRPr/>
            </a:pPr>
            <a:r>
              <a:rPr lang="cs-CZ" sz="29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výuky. Úlohy mohou žáci řešit na interaktivní tabuli s možností následné kontroly. Zároveň jej mohou využívat žáci pro domácí přípravu na výuku.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692275" y="1557338"/>
            <a:ext cx="5751513" cy="125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29600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Už víme, jak funguje jednoduché a složené úrokování a umíme obojí spočítat.</a:t>
            </a:r>
          </a:p>
          <a:p>
            <a:pPr marL="0" indent="0" algn="ctr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(znalost jste měli potvrdit domácím úkolem)</a:t>
            </a: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5940425" y="5157788"/>
            <a:ext cx="2376488" cy="12033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hlinkClick r:id="" action="ppaction://hlinkshowjump?jump=nextslide"/>
              </a:rPr>
              <a:t>Zvládli jste to ?</a:t>
            </a:r>
            <a:endParaRPr lang="cs-CZ" sz="2400" dirty="0"/>
          </a:p>
        </p:txBody>
      </p:sp>
      <p:pic>
        <p:nvPicPr>
          <p:cNvPr id="17412" name="Obrázek 5" descr="http://us.123rf.com/400wm/400/400/yayayoy/yayayoy1111/yayayoy111100014/11275856-confused-smajla-k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4437063"/>
            <a:ext cx="2228850" cy="211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graphicFrame>
        <p:nvGraphicFramePr>
          <p:cNvPr id="2060" name="Object 12"/>
          <p:cNvGraphicFramePr>
            <a:graphicFrameLocks noChangeAspect="1"/>
          </p:cNvGraphicFramePr>
          <p:nvPr/>
        </p:nvGraphicFramePr>
        <p:xfrm>
          <a:off x="827088" y="1844675"/>
          <a:ext cx="7848600" cy="4294188"/>
        </p:xfrm>
        <a:graphic>
          <a:graphicData uri="http://schemas.openxmlformats.org/presentationml/2006/ole">
            <p:oleObj spid="_x0000_s2060" name="List" r:id="rId3" imgW="3429059" imgH="215272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Z výpočtů je patrné, že pro n </a:t>
            </a:r>
            <a:r>
              <a:rPr lang="en-US" b="1" smtClean="0">
                <a:solidFill>
                  <a:srgbClr val="7030A0"/>
                </a:solidFill>
              </a:rPr>
              <a:t>&lt; 1</a:t>
            </a:r>
            <a:r>
              <a:rPr lang="cs-CZ" b="1" smtClean="0">
                <a:solidFill>
                  <a:srgbClr val="7030A0"/>
                </a:solidFill>
              </a:rPr>
              <a:t> je výnos  jednoduchého úrokování vyšší, 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než při úrokování složeném. 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Pro n = 1 je výsledná částka shodná.  </a:t>
            </a:r>
          </a:p>
        </p:txBody>
      </p:sp>
      <p:sp>
        <p:nvSpPr>
          <p:cNvPr id="4" name="Šipka doprava 3">
            <a:hlinkClick r:id="" action="ppaction://hlinkshowjump?jump=nextslide"/>
          </p:cNvPr>
          <p:cNvSpPr/>
          <p:nvPr/>
        </p:nvSpPr>
        <p:spPr>
          <a:xfrm>
            <a:off x="1047750" y="4365625"/>
            <a:ext cx="6692900" cy="208756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hlinkClick r:id="" action="ppaction://hlinkshowjump?jump=nextslide"/>
              </a:rPr>
              <a:t>Ale pro n</a:t>
            </a:r>
            <a:r>
              <a:rPr lang="en-US" sz="3600" dirty="0">
                <a:hlinkClick r:id="" action="ppaction://hlinkshowjump?jump=nextslide"/>
              </a:rPr>
              <a:t> &gt;</a:t>
            </a:r>
            <a:r>
              <a:rPr lang="cs-CZ" sz="3600" dirty="0">
                <a:hlinkClick r:id="" action="ppaction://hlinkshowjump?jump=nextslide"/>
              </a:rPr>
              <a:t> 1 se situace obrátí…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309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graphicFrame>
        <p:nvGraphicFramePr>
          <p:cNvPr id="3094" name="Object 22"/>
          <p:cNvGraphicFramePr>
            <a:graphicFrameLocks noChangeAspect="1"/>
          </p:cNvGraphicFramePr>
          <p:nvPr/>
        </p:nvGraphicFramePr>
        <p:xfrm>
          <a:off x="1116013" y="1700213"/>
          <a:ext cx="6911975" cy="536575"/>
        </p:xfrm>
        <a:graphic>
          <a:graphicData uri="http://schemas.openxmlformats.org/presentationml/2006/ole">
            <p:oleObj spid="_x0000_s3094" name="List" r:id="rId3" imgW="3429059" imgH="247529" progId="">
              <p:embed/>
            </p:oleObj>
          </a:graphicData>
        </a:graphic>
      </p:graphicFrame>
      <p:graphicFrame>
        <p:nvGraphicFramePr>
          <p:cNvPr id="3095" name="Object 23"/>
          <p:cNvGraphicFramePr>
            <a:graphicFrameLocks noChangeAspect="1"/>
          </p:cNvGraphicFramePr>
          <p:nvPr/>
        </p:nvGraphicFramePr>
        <p:xfrm>
          <a:off x="1116013" y="2239963"/>
          <a:ext cx="6911975" cy="4262437"/>
        </p:xfrm>
        <a:graphic>
          <a:graphicData uri="http://schemas.openxmlformats.org/presentationml/2006/ole">
            <p:oleObj spid="_x0000_s3095" name="List" r:id="rId4" imgW="3429059" imgH="2114660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>
          <a:xfrm>
            <a:off x="684213" y="1600200"/>
            <a:ext cx="8135937" cy="4997450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755650" y="1773238"/>
            <a:ext cx="7920038" cy="4608512"/>
          </a:xfrm>
          <a:prstGeom prst="downArrow">
            <a:avLst>
              <a:gd name="adj1" fmla="val 50000"/>
              <a:gd name="adj2" fmla="val 2599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hlinkClick r:id="" action="ppaction://hlinkshowjump?jump=nextslide"/>
              </a:rPr>
              <a:t>Tento fakt ilustrovaný trochu nadneseným příkladem platí obecně a ještě lépe je patrný z grafického zobrazení dat…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597650"/>
            <a:ext cx="8362950" cy="144463"/>
          </a:xfrm>
        </p:spPr>
        <p:txBody>
          <a:bodyPr rtlCol="0">
            <a:normAutofit fontScale="2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graphicFrame>
        <p:nvGraphicFramePr>
          <p:cNvPr id="4108" name="Object 12"/>
          <p:cNvGraphicFramePr>
            <a:graphicFrameLocks noChangeAspect="1"/>
          </p:cNvGraphicFramePr>
          <p:nvPr/>
        </p:nvGraphicFramePr>
        <p:xfrm>
          <a:off x="755650" y="1628775"/>
          <a:ext cx="7920038" cy="4895850"/>
        </p:xfrm>
        <a:graphic>
          <a:graphicData uri="http://schemas.openxmlformats.org/presentationml/2006/ole">
            <p:oleObj spid="_x0000_s4108" name="List" r:id="rId3" imgW="6715049" imgH="4400457" progId="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Obrázek 5" descr="http://media0.webgarden.name/images/media0:50335a7f52402.jpg/smajl%C3%ADk%2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3933825"/>
            <a:ext cx="7200900" cy="2605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26627" name="Zástupný symbol pro obsah 2"/>
          <p:cNvSpPr>
            <a:spLocks noGrp="1"/>
          </p:cNvSpPr>
          <p:nvPr>
            <p:ph idx="1"/>
          </p:nvPr>
        </p:nvSpPr>
        <p:spPr>
          <a:xfrm>
            <a:off x="611188" y="1557338"/>
            <a:ext cx="8208962" cy="5040312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Opakování: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Pamatujete si ještě,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 kde se především používá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 jednoduchého úrokování?</a:t>
            </a:r>
          </a:p>
        </p:txBody>
      </p:sp>
      <p:sp>
        <p:nvSpPr>
          <p:cNvPr id="5" name="Šipka doprava 4">
            <a:hlinkClick r:id="" action="ppaction://hlinkshowjump?jump=nextslide"/>
          </p:cNvPr>
          <p:cNvSpPr/>
          <p:nvPr/>
        </p:nvSpPr>
        <p:spPr>
          <a:xfrm>
            <a:off x="5940425" y="5589588"/>
            <a:ext cx="2663825" cy="9493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hlinkClick r:id="" action="ppaction://hlinkshowjump?jump=nextslide"/>
              </a:rPr>
              <a:t>Vzpomenete si ještě?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611188" y="1484313"/>
            <a:ext cx="8208962" cy="5113337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Obecně lze říci, že především v případech,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 kdy počet úrokovacích období 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je menší než jedna! </a:t>
            </a:r>
          </a:p>
          <a:p>
            <a:pPr marL="0" indent="0" algn="ctr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771481" y="3856756"/>
            <a:ext cx="6192687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7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n &lt; 1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 </a:t>
            </a:r>
            <a:endParaRPr lang="cs-CZ" sz="5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Obrázek 5" descr="http://media0.webgarden.name/images/media0:50335a7f52402.jpg/smajl%C3%ADk%2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3500438"/>
            <a:ext cx="7777162" cy="3038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28675" name="Zástupný symbol pro obsah 2"/>
          <p:cNvSpPr>
            <a:spLocks noGrp="1"/>
          </p:cNvSpPr>
          <p:nvPr>
            <p:ph idx="1"/>
          </p:nvPr>
        </p:nvSpPr>
        <p:spPr>
          <a:xfrm>
            <a:off x="684213" y="1600200"/>
            <a:ext cx="8135937" cy="4997450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A kdy se, obecně vzato,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 využívá 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složené úrokování?</a:t>
            </a:r>
          </a:p>
        </p:txBody>
      </p:sp>
      <p:sp>
        <p:nvSpPr>
          <p:cNvPr id="7" name="Šipka doprava 6">
            <a:hlinkClick r:id="" action="ppaction://hlinkshowjump?jump=nextslide"/>
          </p:cNvPr>
          <p:cNvSpPr/>
          <p:nvPr/>
        </p:nvSpPr>
        <p:spPr>
          <a:xfrm>
            <a:off x="5940425" y="5589588"/>
            <a:ext cx="2663825" cy="94932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hlinkClick r:id="" action="ppaction://hlinkshowjump?jump=nextslide"/>
              </a:rPr>
              <a:t>Vzpomenete si ještě?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6477" y="188640"/>
            <a:ext cx="8758011" cy="864096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>
          <a:xfrm>
            <a:off x="684213" y="1547813"/>
            <a:ext cx="8064500" cy="5049837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endParaRPr lang="cs-CZ" b="1" smtClean="0">
              <a:solidFill>
                <a:srgbClr val="7030A0"/>
              </a:solidFill>
            </a:endParaRP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Správně !!!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V případech, </a:t>
            </a:r>
          </a:p>
          <a:p>
            <a:pPr marL="0" indent="0" algn="ctr">
              <a:buFont typeface="Arial" charset="0"/>
              <a:buNone/>
            </a:pPr>
            <a:r>
              <a:rPr lang="cs-CZ" b="1" smtClean="0">
                <a:solidFill>
                  <a:srgbClr val="7030A0"/>
                </a:solidFill>
              </a:rPr>
              <a:t>kdy počet úrokovacích období je větší!</a:t>
            </a:r>
          </a:p>
        </p:txBody>
      </p:sp>
      <p:sp>
        <p:nvSpPr>
          <p:cNvPr id="4" name="Obdélník 3"/>
          <p:cNvSpPr/>
          <p:nvPr/>
        </p:nvSpPr>
        <p:spPr>
          <a:xfrm>
            <a:off x="3059832" y="4293096"/>
            <a:ext cx="3132877" cy="1200329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7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n</a:t>
            </a:r>
            <a:r>
              <a:rPr lang="cs-CZ" sz="7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 </a:t>
            </a:r>
            <a:r>
              <a:rPr lang="en-US" sz="72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  <a:cs typeface="+mn-cs"/>
              </a:rPr>
              <a:t> &gt; 1</a:t>
            </a:r>
            <a:endParaRPr lang="cs-CZ" sz="72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+mn-lt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vaši pozornost a snahu.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23" name="Picture 2" descr="C:\Users\zblaha00\AppData\Local\Microsoft\Windows\Temporary Internet Files\Content.IE5\CL8TMRC6\MC9004398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84438" y="3213100"/>
            <a:ext cx="4130675" cy="2597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188640"/>
            <a:ext cx="8772758" cy="936104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Porovnání úrokování</a:t>
            </a:r>
            <a:endParaRPr lang="cs-CZ" dirty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>
          <a:xfrm>
            <a:off x="539750" y="1600200"/>
            <a:ext cx="8280400" cy="4997450"/>
          </a:xfrm>
        </p:spPr>
        <p:txBody>
          <a:bodyPr/>
          <a:lstStyle/>
          <a:p>
            <a:pPr marL="0" indent="0" algn="ctr">
              <a:buFont typeface="Arial" charset="0"/>
              <a:buNone/>
            </a:pPr>
            <a:r>
              <a:rPr lang="cs-CZ" sz="4300" b="1" smtClean="0">
                <a:solidFill>
                  <a:srgbClr val="7030A0"/>
                </a:solidFill>
              </a:rPr>
              <a:t>Použité zdroje - literatura : 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rgbClr val="7030A0"/>
                </a:solidFill>
              </a:rPr>
              <a:t>1</a:t>
            </a:r>
            <a:r>
              <a:rPr lang="cs-CZ" sz="2400" i="1" smtClean="0">
                <a:solidFill>
                  <a:srgbClr val="7030A0"/>
                </a:solidFill>
              </a:rPr>
              <a:t>.) O.Odvárko :</a:t>
            </a:r>
            <a:r>
              <a:rPr lang="cs-CZ" sz="2400" smtClean="0">
                <a:solidFill>
                  <a:srgbClr val="7030A0"/>
                </a:solidFill>
              </a:rPr>
              <a:t> </a:t>
            </a:r>
            <a:r>
              <a:rPr lang="cs-CZ" sz="2400" b="1" smtClean="0">
                <a:solidFill>
                  <a:srgbClr val="7030A0"/>
                </a:solidFill>
              </a:rPr>
              <a:t>Matematika pro gymnázia – Posloupnosti a řady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rgbClr val="7030A0"/>
                </a:solidFill>
              </a:rPr>
              <a:t>2.) </a:t>
            </a:r>
            <a:r>
              <a:rPr lang="cs-CZ" sz="2400" i="1" smtClean="0">
                <a:solidFill>
                  <a:srgbClr val="7030A0"/>
                </a:solidFill>
              </a:rPr>
              <a:t>O.Odvárko : </a:t>
            </a:r>
            <a:r>
              <a:rPr lang="cs-CZ" sz="2400" b="1" smtClean="0">
                <a:solidFill>
                  <a:srgbClr val="7030A0"/>
                </a:solidFill>
              </a:rPr>
              <a:t>Matematika pro SOŠ a SOU – 6.část</a:t>
            </a:r>
            <a:endParaRPr lang="cs-CZ" sz="2400" i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rgbClr val="7030A0"/>
                </a:solidFill>
              </a:rPr>
              <a:t>3</a:t>
            </a:r>
            <a:r>
              <a:rPr lang="cs-CZ" sz="2400" i="1" smtClean="0">
                <a:solidFill>
                  <a:srgbClr val="7030A0"/>
                </a:solidFill>
              </a:rPr>
              <a:t>.) O.Šoba, M.Širůček, R.Ptáček  </a:t>
            </a:r>
            <a:r>
              <a:rPr lang="cs-CZ" sz="2400" smtClean="0">
                <a:solidFill>
                  <a:srgbClr val="7030A0"/>
                </a:solidFill>
              </a:rPr>
              <a:t>: </a:t>
            </a:r>
            <a:r>
              <a:rPr lang="cs-CZ" sz="2400" b="1" smtClean="0">
                <a:solidFill>
                  <a:srgbClr val="7030A0"/>
                </a:solidFill>
              </a:rPr>
              <a:t>Finanční matematika v praxi</a:t>
            </a:r>
          </a:p>
          <a:p>
            <a:pPr marL="0" indent="0">
              <a:buFont typeface="Arial" charset="0"/>
              <a:buNone/>
            </a:pPr>
            <a:endParaRPr lang="cs-CZ" sz="2400" b="1" smtClean="0">
              <a:solidFill>
                <a:srgbClr val="7030A0"/>
              </a:solidFill>
            </a:endParaRPr>
          </a:p>
          <a:p>
            <a:pPr marL="0" indent="0">
              <a:buFont typeface="Arial" charset="0"/>
              <a:buNone/>
            </a:pPr>
            <a:r>
              <a:rPr lang="cs-CZ" sz="2400" b="1" smtClean="0">
                <a:solidFill>
                  <a:srgbClr val="7030A0"/>
                </a:solidFill>
              </a:rPr>
              <a:t>Použitá zobrazení (grafika) :  </a:t>
            </a:r>
            <a:r>
              <a:rPr lang="cs-CZ" sz="2400" smtClean="0">
                <a:solidFill>
                  <a:srgbClr val="7030A0"/>
                </a:solidFill>
              </a:rPr>
              <a:t>autor - </a:t>
            </a:r>
            <a:r>
              <a:rPr lang="cs-CZ" sz="2400" b="1" smtClean="0">
                <a:solidFill>
                  <a:srgbClr val="7030A0"/>
                </a:solidFill>
              </a:rPr>
              <a:t> </a:t>
            </a:r>
            <a:r>
              <a:rPr lang="cs-CZ" sz="2400" smtClean="0">
                <a:solidFill>
                  <a:srgbClr val="7030A0"/>
                </a:solidFill>
              </a:rPr>
              <a:t>tabulky</a:t>
            </a:r>
            <a:r>
              <a:rPr lang="en-US" sz="2400" smtClean="0">
                <a:solidFill>
                  <a:srgbClr val="7030A0"/>
                </a:solidFill>
              </a:rPr>
              <a:t> </a:t>
            </a:r>
            <a:r>
              <a:rPr lang="cs-CZ" sz="2400" smtClean="0">
                <a:solidFill>
                  <a:srgbClr val="7030A0"/>
                </a:solidFill>
              </a:rPr>
              <a:t>a graf - Excel</a:t>
            </a:r>
          </a:p>
          <a:p>
            <a:pPr marL="0" indent="0">
              <a:buFont typeface="Arial" charset="0"/>
              <a:buNone/>
            </a:pPr>
            <a:r>
              <a:rPr lang="cs-CZ" sz="2400" smtClean="0">
                <a:solidFill>
                  <a:srgbClr val="7030A0"/>
                </a:solidFill>
              </a:rPr>
              <a:t>                                                      „smajlíci“ -  Google</a:t>
            </a:r>
            <a:r>
              <a:rPr lang="cs-CZ" sz="2400" smtClean="0">
                <a:solidFill>
                  <a:srgbClr val="7030A0"/>
                </a:solidFill>
                <a:latin typeface="Arial" charset="0"/>
              </a:rPr>
              <a:t>, www.office.microsoft.com</a:t>
            </a:r>
            <a:r>
              <a:rPr lang="cs-CZ" sz="2400" smtClean="0">
                <a:solidFill>
                  <a:srgbClr val="7030A0"/>
                </a:solidFill>
              </a:rPr>
              <a:t>           </a:t>
            </a: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</TotalTime>
  <Words>249</Words>
  <Application>Microsoft Office PowerPoint</Application>
  <PresentationFormat>On-screen Show (4:3)</PresentationFormat>
  <Paragraphs>46</Paragraphs>
  <Slides>15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Calibri</vt:lpstr>
      <vt:lpstr>Arial</vt:lpstr>
      <vt:lpstr>Motiv systému Office</vt:lpstr>
      <vt:lpstr>List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Bláha Zdeněk</dc:creator>
  <cp:lastModifiedBy>DUM</cp:lastModifiedBy>
  <cp:revision>19</cp:revision>
  <dcterms:created xsi:type="dcterms:W3CDTF">2013-07-25T09:39:32Z</dcterms:created>
  <dcterms:modified xsi:type="dcterms:W3CDTF">2013-11-13T17:26:21Z</dcterms:modified>
</cp:coreProperties>
</file>