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EC34F-0711-4B2E-88DE-B471966F2941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E4C67-922F-4752-9743-B85377B8C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94C01-58EB-48DF-B32C-660571D80680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CFE51-ABEA-4A5D-B280-85AE523944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1C118-FFF0-4119-B378-92EAFDBDF490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B1DBB-12A9-4AC0-B6EC-BFFF19B7B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C60E5-869F-4124-AFE1-8B6E51678030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C0062-1D07-4576-8AC2-BA8CEF96F5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1EE78-F717-4C1A-B462-271BECE31195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8FBE2-7DEB-4D0E-ABF9-68C4C36955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A5933E-56A1-4BB3-9C82-7B74A35C97DB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5DE9-4904-4CC4-A172-06C2AE37C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FFD2F-6F85-4DB0-B8CA-64F02CC4A283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61555-9B93-47BB-BE31-5F97E19B11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CAA2C-8EF9-47E1-9668-6452D0C44DC6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9F417-34FD-4D2E-BD34-61C371FA16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C1753-4D7D-4080-8C1D-CD65198ADE7E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DFDD63-D417-4B73-8719-6CD7BE7D53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7B905-BCBA-4E79-AFC0-C52A403303D1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2F380-BA3A-4575-84E7-93CE507139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8CDDE-4F6D-476E-A9C3-093B331388A1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1FC595-68A9-4E0D-AE7A-92BB2FBF83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536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447F21E-FFCC-4532-B37B-33DDB7EBF8AA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67C284-B2BD-4BC8-B4E2-32C77BCA0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Microsoft_Excel_Worksheet1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fo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85225" cy="8636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97450"/>
          </a:xfrm>
        </p:spPr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b="1" dirty="0" smtClean="0">
                <a:solidFill>
                  <a:srgbClr val="7030A0"/>
                </a:solidFill>
              </a:rPr>
              <a:t>Finanční matematika 9.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i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7200" b="1" u="sng" dirty="0" smtClean="0">
                <a:solidFill>
                  <a:srgbClr val="7030A0"/>
                </a:solidFill>
              </a:rPr>
              <a:t>Prověření znalostí I.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60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908175" y="192088"/>
            <a:ext cx="5751513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188640"/>
            <a:ext cx="8772759" cy="8879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>
          <a:xfrm>
            <a:off x="1763713" y="1557338"/>
            <a:ext cx="5753100" cy="1258887"/>
          </a:xfrm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827088" y="3284538"/>
          <a:ext cx="7727950" cy="2913062"/>
        </p:xfrm>
        <a:graphic>
          <a:graphicData uri="http://schemas.openxmlformats.org/presentationml/2006/ole">
            <p:oleObj spid="_x0000_s1032" name="List" r:id="rId4" imgW="6772351" imgH="255270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188640"/>
            <a:ext cx="8758011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2790825"/>
            <a:ext cx="8208962" cy="3733800"/>
          </a:xfrm>
        </p:spPr>
        <p:txBody>
          <a:bodyPr rtlCol="0">
            <a:normAutofit fontScale="40000" lnSpcReduction="20000"/>
          </a:bodyPr>
          <a:lstStyle/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předmětů jako kurz základů finanční matematiky. Popř. jej lze (omezeně) využít  i u učebních oborů. Inovuje výuku použitím multimediálních pomůcek – prezentace s názornými obrázky a příklady doplněných textem podporujícím výklad učitele.</a:t>
            </a:r>
          </a:p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jako zpětnou vazbu pro prověření pochopení a osvojení učiva.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Úlohy mohou žáci řešit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samostatně buď formou testu anebo na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interaktivní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tabuli, vždy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 možností následné kontroly.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Následně lze materiál využít pro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domácí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přípravu žáků.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63713" y="1531938"/>
            <a:ext cx="575310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557338"/>
            <a:ext cx="8135937" cy="5040312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Při řešení následujících úloh můžete využít 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Kalkulačku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000" b="1" dirty="0" smtClean="0">
              <a:solidFill>
                <a:srgbClr val="7030A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Přehled vzorců pro výpočty („tabulky“)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000" b="1" dirty="0" smtClean="0">
              <a:solidFill>
                <a:srgbClr val="7030A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Vlastní hlavu (tu především)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i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>
                <a:solidFill>
                  <a:srgbClr val="7030A0"/>
                </a:solidFill>
              </a:rPr>
              <a:t>Poznámka – u každé úlohy je uvedeno, jaký typ      úrokování se má použít,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>
                <a:solidFill>
                  <a:srgbClr val="7030A0"/>
                </a:solidFill>
              </a:rPr>
              <a:t>výsledek max. na 2 desetinná čísla.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Hodně štěstí !!!</a:t>
            </a:r>
            <a:endParaRPr lang="cs-CZ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7324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600200"/>
            <a:ext cx="8135937" cy="4997450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ř i p r a v e n i   ?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435" name="Obrázek 3" descr="http://files.fitboxkladno.cz/200000305-4d8a84e84a/smajl%C3%AD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2276475"/>
            <a:ext cx="4535487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827088" y="5373688"/>
            <a:ext cx="7921625" cy="1484312"/>
          </a:xfrm>
          <a:prstGeom prst="downArrow">
            <a:avLst>
              <a:gd name="adj1" fmla="val 50000"/>
              <a:gd name="adj2" fmla="val 487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hlinkClick r:id="" action="ppaction://hlinkshowjump?jump=nextslide"/>
              </a:rPr>
              <a:t>Tak do toho 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600200"/>
            <a:ext cx="8208962" cy="4997450"/>
          </a:xfrm>
        </p:spPr>
        <p:txBody>
          <a:bodyPr rtlCol="0">
            <a:normAutofit fontScale="77500" lnSpcReduction="20000"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Kolik budou činit úroky za 10 měsíců na účtu s úrokovou sazbou p = 2,3% </a:t>
            </a:r>
            <a:r>
              <a:rPr lang="cs-CZ" sz="2800" dirty="0" err="1" smtClean="0"/>
              <a:t>p.a</a:t>
            </a:r>
            <a:r>
              <a:rPr lang="cs-CZ" sz="2800" dirty="0" smtClean="0"/>
              <a:t>., bude-li na počátku vloženo 100 000 Kč?            </a:t>
            </a:r>
            <a:r>
              <a:rPr lang="cs-CZ" sz="2800" i="1" dirty="0" smtClean="0"/>
              <a:t>(jednoduché úrokování)</a:t>
            </a:r>
            <a:endParaRPr lang="cs-CZ" sz="2800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Na počátku SŠ studia uložil „hodný strýček“ svému synovci – studentovi 25 000 Kč na termínovaný účet s úrokem 2,5 % </a:t>
            </a:r>
            <a:r>
              <a:rPr lang="cs-CZ" sz="2800" dirty="0" err="1" smtClean="0"/>
              <a:t>p.a..Kolik</a:t>
            </a:r>
            <a:r>
              <a:rPr lang="cs-CZ" sz="2800" dirty="0" smtClean="0"/>
              <a:t> tam bude synovec mít na konci studia (tj. po 4 letech)?     </a:t>
            </a:r>
            <a:r>
              <a:rPr lang="cs-CZ" sz="2800" i="1" dirty="0" smtClean="0"/>
              <a:t>(složené úrokování)</a:t>
            </a:r>
            <a:endParaRPr lang="cs-CZ" sz="2800" dirty="0" smtClean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O kolik vzroste částka 12 500 Kč za 10 let při úroku 2,25 % </a:t>
            </a:r>
            <a:r>
              <a:rPr lang="cs-CZ" sz="2800" dirty="0" err="1" smtClean="0"/>
              <a:t>p.a</a:t>
            </a:r>
            <a:r>
              <a:rPr lang="cs-CZ" sz="2800" dirty="0" smtClean="0"/>
              <a:t>.?                                  </a:t>
            </a:r>
            <a:r>
              <a:rPr lang="cs-CZ" sz="2800" i="1" dirty="0" smtClean="0"/>
              <a:t>(složené úrokování)</a:t>
            </a:r>
            <a:r>
              <a:rPr lang="cs-CZ" sz="2800" dirty="0" smtClean="0"/>
              <a:t>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800" dirty="0" smtClean="0"/>
              <a:t>Za jak dlouho se zdvojnásobí vklad při úroku 1,75 % </a:t>
            </a:r>
            <a:r>
              <a:rPr lang="cs-CZ" sz="2800" dirty="0" err="1" smtClean="0"/>
              <a:t>p.a</a:t>
            </a:r>
            <a:r>
              <a:rPr lang="cs-CZ" sz="2800" dirty="0" smtClean="0"/>
              <a:t>.?                                                 </a:t>
            </a:r>
            <a:r>
              <a:rPr lang="cs-CZ" sz="2800" i="1" dirty="0" smtClean="0"/>
              <a:t>(složené úrokování)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557338"/>
            <a:ext cx="8135937" cy="504031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kontrolu výsledků klikni na „</a:t>
            </a:r>
            <a:r>
              <a:rPr lang="cs-CZ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smajlíka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“!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339975" y="2781300"/>
            <a:ext cx="5472113" cy="34559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557338"/>
            <a:ext cx="8064500" cy="5040312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400" b="1" dirty="0" smtClean="0">
                <a:solidFill>
                  <a:srgbClr val="7030A0"/>
                </a:solidFill>
              </a:rPr>
              <a:t>1 916,67 Kč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sz="1200" b="1" dirty="0" smtClean="0">
              <a:solidFill>
                <a:srgbClr val="7030A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400" b="1" dirty="0" smtClean="0">
                <a:solidFill>
                  <a:srgbClr val="7030A0"/>
                </a:solidFill>
              </a:rPr>
              <a:t>27 595,32 Kč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sz="1200" b="1" dirty="0" smtClean="0">
              <a:solidFill>
                <a:srgbClr val="7030A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400" b="1" dirty="0" smtClean="0">
                <a:solidFill>
                  <a:srgbClr val="7030A0"/>
                </a:solidFill>
              </a:rPr>
              <a:t>O 3 115,04 Kč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sz="1200" b="1" dirty="0" smtClean="0">
              <a:solidFill>
                <a:srgbClr val="7030A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4400" b="1" dirty="0" smtClean="0">
                <a:solidFill>
                  <a:srgbClr val="7030A0"/>
                </a:solidFill>
              </a:rPr>
              <a:t>Za 40 let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sz="4400" b="1" dirty="0" smtClean="0">
              <a:solidFill>
                <a:srgbClr val="7030A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1507" name="Obrázek 3" descr="http://ts1.mm.bing.net/th?id=H.4504446894409894&amp;pid=1.9&amp;w=300&amp;h=300&amp;p=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1916113"/>
            <a:ext cx="4248150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3413" y="1600200"/>
            <a:ext cx="8053387" cy="4525963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Gratuluji k předpokládanému úspěchu !!!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531" name="Obrázek 3" descr="http://us.123rf.com/400wm/400/400/yayayoy/yayayoy1111/yayayoy111100014/11275856-confused-smajla-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3141663"/>
            <a:ext cx="2881313" cy="2830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684213" y="1600200"/>
            <a:ext cx="8135937" cy="492442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000" b="1" smtClean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 algn="ctr">
              <a:buFont typeface="Arial" charset="0"/>
              <a:buNone/>
            </a:pPr>
            <a:endParaRPr lang="cs-CZ" sz="2000" b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400" b="1" smtClean="0">
                <a:solidFill>
                  <a:srgbClr val="7030A0"/>
                </a:solidFill>
              </a:rPr>
              <a:t>Příklady – </a:t>
            </a:r>
            <a:r>
              <a:rPr lang="cs-CZ" sz="2400" smtClean="0">
                <a:solidFill>
                  <a:srgbClr val="7030A0"/>
                </a:solidFill>
              </a:rPr>
              <a:t>autor</a:t>
            </a:r>
          </a:p>
          <a:p>
            <a:pPr marL="0" indent="0">
              <a:buFont typeface="Arial" charset="0"/>
              <a:buNone/>
            </a:pPr>
            <a:endParaRPr lang="cs-CZ" sz="2400" b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400" b="1" smtClean="0">
                <a:solidFill>
                  <a:srgbClr val="7030A0"/>
                </a:solidFill>
              </a:rPr>
              <a:t>Použitá zobrazení (grafika) : </a:t>
            </a:r>
            <a:r>
              <a:rPr lang="cs-CZ" sz="2400" smtClean="0">
                <a:solidFill>
                  <a:srgbClr val="7030A0"/>
                </a:solidFill>
              </a:rPr>
              <a:t>„smajlíci“   - Google</a:t>
            </a:r>
            <a:r>
              <a:rPr lang="cs-CZ" sz="2400" smtClean="0">
                <a:solidFill>
                  <a:srgbClr val="7030A0"/>
                </a:solidFill>
                <a:latin typeface="Arial" charset="0"/>
              </a:rPr>
              <a:t>: </a:t>
            </a:r>
            <a:r>
              <a:rPr lang="cs-CZ" sz="2400" smtClean="0">
                <a:solidFill>
                  <a:srgbClr val="7030A0"/>
                </a:solidFill>
                <a:latin typeface="Arial" charset="0"/>
                <a:hlinkClick r:id="rId2"/>
              </a:rPr>
              <a:t>www.office.microsfot.com</a:t>
            </a:r>
            <a:endParaRPr lang="cs-CZ" sz="2400" smtClean="0">
              <a:solidFill>
                <a:srgbClr val="7030A0"/>
              </a:solidFill>
              <a:latin typeface="Arial" charset="0"/>
            </a:endParaRPr>
          </a:p>
          <a:p>
            <a:pPr marL="0" indent="0">
              <a:buFont typeface="Arial" charset="0"/>
              <a:buNone/>
            </a:pPr>
            <a:endParaRPr lang="cs-CZ" sz="2400" smtClean="0">
              <a:solidFill>
                <a:srgbClr val="7030A0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262</Words>
  <Application>Microsoft Office PowerPoint</Application>
  <PresentationFormat>On-screen Show (4:3)</PresentationFormat>
  <Paragraphs>45</Paragraphs>
  <Slides>10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Motiv systému Office</vt:lpstr>
      <vt:lpstr>List</vt:lpstr>
      <vt:lpstr>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Bláha Zdeněk</dc:creator>
  <cp:lastModifiedBy>DUM</cp:lastModifiedBy>
  <cp:revision>17</cp:revision>
  <dcterms:created xsi:type="dcterms:W3CDTF">2013-08-17T14:13:38Z</dcterms:created>
  <dcterms:modified xsi:type="dcterms:W3CDTF">2013-11-13T16:55:45Z</dcterms:modified>
</cp:coreProperties>
</file>