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2DAD1-2DA3-47C6-9629-8AB18FAAF01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3CE8F-09CF-48AA-8000-F7677C387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199990"/>
              </p:ext>
            </p:extLst>
          </p:nvPr>
        </p:nvGraphicFramePr>
        <p:xfrm>
          <a:off x="251520" y="3284984"/>
          <a:ext cx="8568952" cy="212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84476"/>
                <a:gridCol w="42844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škola J. E. Purkyně a Základní umělecká škola Libochovice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Mgr. Markéta Beránková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latin typeface="Calibri"/>
                          <a:ea typeface="Calibri"/>
                          <a:cs typeface="Times New Roman"/>
                        </a:rPr>
                        <a:t>VY_32_INOVACE_11_M-ROVNICE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CZ.1.07/1.4.00/212803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7809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0" t="32189" r="23591" b="29484"/>
          <a:stretch/>
        </p:blipFill>
        <p:spPr bwMode="auto">
          <a:xfrm>
            <a:off x="1547664" y="1484784"/>
            <a:ext cx="6306207" cy="359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44226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586607"/>
          </a:xfrm>
        </p:spPr>
        <p:txBody>
          <a:bodyPr>
            <a:normAutofit/>
          </a:bodyPr>
          <a:lstStyle/>
          <a:p>
            <a:r>
              <a:rPr lang="cs-CZ" sz="7200" dirty="0" smtClean="0"/>
              <a:t>Rovnice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30060" t="36170" r="2914" b="26330"/>
          <a:stretch>
            <a:fillRect/>
          </a:stretch>
        </p:blipFill>
        <p:spPr bwMode="auto">
          <a:xfrm>
            <a:off x="1403648" y="3717032"/>
            <a:ext cx="597666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láček 9"/>
          <p:cNvSpPr/>
          <p:nvPr/>
        </p:nvSpPr>
        <p:spPr>
          <a:xfrm rot="878662">
            <a:off x="1137115" y="1299314"/>
            <a:ext cx="7085793" cy="4498430"/>
          </a:xfrm>
          <a:prstGeom prst="cloud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2411760" y="2204864"/>
            <a:ext cx="4281735" cy="223224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Myslím si číslo … Když k němu přičtu 75, dostanu 150.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Víte, které číslo si myslím?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722313" y="908721"/>
            <a:ext cx="7772400" cy="5328592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? + 75 = 150</a:t>
            </a: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645024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?        75</a:t>
            </a:r>
            <a:endParaRPr lang="cs-CZ" sz="5400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3995936" y="4077072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980729"/>
            <a:ext cx="7772400" cy="4968552"/>
          </a:xfrm>
        </p:spPr>
        <p:txBody>
          <a:bodyPr>
            <a:normAutofit/>
          </a:bodyPr>
          <a:lstStyle/>
          <a:p>
            <a:pPr algn="ctr"/>
            <a:r>
              <a:rPr lang="cs-CZ" sz="5400" i="1" dirty="0" smtClean="0">
                <a:solidFill>
                  <a:schemeClr val="tx1"/>
                </a:solidFill>
              </a:rPr>
              <a:t>Místo otazníku píšeme malé písmenko (x, y, a, …).</a:t>
            </a: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00506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X + 75 = 150</a:t>
            </a:r>
          </a:p>
          <a:p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403648" y="443711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908720"/>
            <a:ext cx="7772400" cy="525658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X + 53 = 91</a:t>
            </a:r>
          </a:p>
          <a:p>
            <a:pPr algn="ctr"/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  <a:p>
            <a:pPr algn="ctr"/>
            <a:r>
              <a:rPr lang="cs-CZ" sz="5400" i="1" dirty="0" smtClean="0">
                <a:solidFill>
                  <a:schemeClr val="tx1"/>
                </a:solidFill>
              </a:rPr>
              <a:t>Když k číslu x přidám 53, dostanu 91.</a:t>
            </a:r>
          </a:p>
          <a:p>
            <a:pPr algn="ctr"/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060848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38 + 53 = 91</a:t>
            </a:r>
            <a:endParaRPr lang="cs-CZ" sz="5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620689"/>
            <a:ext cx="7772400" cy="5544616"/>
          </a:xfrm>
        </p:spPr>
        <p:txBody>
          <a:bodyPr>
            <a:normAutofit/>
          </a:bodyPr>
          <a:lstStyle/>
          <a:p>
            <a:pPr algn="ctr"/>
            <a:r>
              <a:rPr lang="cs-CZ" sz="5400" i="1" dirty="0" smtClean="0">
                <a:solidFill>
                  <a:schemeClr val="tx1"/>
                </a:solidFill>
              </a:rPr>
              <a:t>Rovnici řešíme takto:</a:t>
            </a:r>
          </a:p>
          <a:p>
            <a:pPr algn="ctr"/>
            <a:endParaRPr lang="cs-CZ" sz="1400" dirty="0">
              <a:solidFill>
                <a:schemeClr val="tx1"/>
              </a:solidFill>
            </a:endParaRPr>
          </a:p>
          <a:p>
            <a:pPr algn="ctr"/>
            <a:r>
              <a:rPr lang="cs-CZ" sz="5400" dirty="0">
                <a:solidFill>
                  <a:schemeClr val="tx1"/>
                </a:solidFill>
              </a:rPr>
              <a:t>a</a:t>
            </a:r>
            <a:r>
              <a:rPr lang="cs-CZ" sz="5400" dirty="0" smtClean="0">
                <a:solidFill>
                  <a:schemeClr val="tx1"/>
                </a:solidFill>
              </a:rPr>
              <a:t> + 72 = 87</a:t>
            </a:r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                 a = 87 – 72</a:t>
            </a:r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         </a:t>
            </a:r>
            <a:r>
              <a:rPr lang="cs-CZ" sz="5400" u="sng" dirty="0" smtClean="0">
                <a:solidFill>
                  <a:schemeClr val="tx1"/>
                </a:solidFill>
              </a:rPr>
              <a:t>a = 15</a:t>
            </a:r>
          </a:p>
          <a:p>
            <a:pPr algn="ctr"/>
            <a:endParaRPr lang="cs-CZ" sz="2400" u="sng" dirty="0" smtClean="0">
              <a:solidFill>
                <a:schemeClr val="tx1"/>
              </a:solidFill>
            </a:endParaRPr>
          </a:p>
          <a:p>
            <a:pPr algn="ctr"/>
            <a:endParaRPr lang="cs-CZ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92696"/>
            <a:ext cx="8352928" cy="5256583"/>
          </a:xfrm>
        </p:spPr>
        <p:txBody>
          <a:bodyPr>
            <a:normAutofit/>
          </a:bodyPr>
          <a:lstStyle/>
          <a:p>
            <a:pPr algn="ctr"/>
            <a:r>
              <a:rPr lang="cs-CZ" sz="4800" i="1" dirty="0" smtClean="0">
                <a:solidFill>
                  <a:schemeClr val="tx1"/>
                </a:solidFill>
              </a:rPr>
              <a:t>Řešte rovnice do školního sešitu:</a:t>
            </a:r>
          </a:p>
          <a:p>
            <a:pPr algn="ctr"/>
            <a:endParaRPr lang="cs-CZ" sz="1800" dirty="0" smtClean="0"/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b – 65 = 26</a:t>
            </a:r>
            <a:endParaRPr lang="cs-CZ" sz="5400" dirty="0">
              <a:solidFill>
                <a:schemeClr val="tx1"/>
              </a:solidFill>
            </a:endParaRPr>
          </a:p>
          <a:p>
            <a:pPr algn="ctr"/>
            <a:endParaRPr lang="cs-CZ" sz="4800" dirty="0" smtClean="0"/>
          </a:p>
          <a:p>
            <a:pPr algn="ctr"/>
            <a:endParaRPr lang="cs-CZ" sz="4800" dirty="0"/>
          </a:p>
          <a:p>
            <a:pPr algn="ctr"/>
            <a:endParaRPr lang="cs-CZ" sz="4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3212976"/>
            <a:ext cx="59046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           b = 26 + 65</a:t>
            </a:r>
          </a:p>
          <a:p>
            <a:r>
              <a:rPr lang="cs-CZ" sz="5400" dirty="0" smtClean="0"/>
              <a:t>                </a:t>
            </a:r>
            <a:r>
              <a:rPr lang="cs-CZ" sz="5400" u="sng" dirty="0" smtClean="0"/>
              <a:t>b = 91 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476671"/>
            <a:ext cx="7772400" cy="568863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350 + c = 640</a:t>
            </a:r>
          </a:p>
          <a:p>
            <a:pPr algn="ctr"/>
            <a:endParaRPr lang="cs-CZ" sz="5400" dirty="0">
              <a:solidFill>
                <a:schemeClr val="tx1"/>
              </a:solidFill>
            </a:endParaRP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3140968"/>
            <a:ext cx="65162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      c = 640 – 350</a:t>
            </a:r>
          </a:p>
          <a:p>
            <a:r>
              <a:rPr lang="cs-CZ" sz="5400" dirty="0" smtClean="0"/>
              <a:t>           </a:t>
            </a:r>
            <a:r>
              <a:rPr lang="cs-CZ" sz="5400" u="sng" dirty="0" smtClean="0"/>
              <a:t>c = 290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620689"/>
            <a:ext cx="7772400" cy="5688632"/>
          </a:xfrm>
        </p:spPr>
        <p:txBody>
          <a:bodyPr>
            <a:normAutofit/>
          </a:bodyPr>
          <a:lstStyle/>
          <a:p>
            <a:pPr algn="ctr"/>
            <a:endParaRPr lang="cs-CZ" sz="5400" dirty="0" smtClean="0"/>
          </a:p>
          <a:p>
            <a:pPr algn="ctr"/>
            <a:endParaRPr lang="cs-CZ" sz="5400" dirty="0"/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225 – x = 95</a:t>
            </a:r>
          </a:p>
          <a:p>
            <a:pPr algn="ctr"/>
            <a:endParaRPr lang="cs-CZ" sz="5400" dirty="0"/>
          </a:p>
          <a:p>
            <a:pPr algn="ctr"/>
            <a:endParaRPr lang="cs-CZ" sz="5400" dirty="0"/>
          </a:p>
          <a:p>
            <a:pPr algn="ctr"/>
            <a:endParaRPr lang="cs-CZ" sz="5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3356992"/>
            <a:ext cx="5328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255 – 95 = x</a:t>
            </a:r>
          </a:p>
          <a:p>
            <a:r>
              <a:rPr lang="cs-CZ" sz="5400" dirty="0" smtClean="0"/>
              <a:t>             </a:t>
            </a:r>
            <a:r>
              <a:rPr lang="cs-CZ" sz="5400" u="sng" dirty="0" smtClean="0"/>
              <a:t>x = 160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692697"/>
            <a:ext cx="7772400" cy="554461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90 + k = 805</a:t>
            </a:r>
          </a:p>
          <a:p>
            <a:pPr algn="ctr"/>
            <a:endParaRPr lang="cs-CZ" sz="5400" dirty="0">
              <a:solidFill>
                <a:schemeClr val="tx1"/>
              </a:solidFill>
            </a:endParaRP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3140968"/>
            <a:ext cx="54726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      k = 805 – 90</a:t>
            </a:r>
          </a:p>
          <a:p>
            <a:r>
              <a:rPr lang="cs-CZ" sz="5400" dirty="0" smtClean="0"/>
              <a:t>           </a:t>
            </a:r>
            <a:r>
              <a:rPr lang="cs-CZ" sz="5400" u="sng" dirty="0" smtClean="0"/>
              <a:t>k = 715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692697"/>
            <a:ext cx="8568951" cy="5472608"/>
          </a:xfrm>
        </p:spPr>
        <p:txBody>
          <a:bodyPr>
            <a:normAutofit/>
          </a:bodyPr>
          <a:lstStyle/>
          <a:p>
            <a:pPr algn="ctr"/>
            <a:r>
              <a:rPr lang="cs-CZ" sz="5000" i="1" dirty="0" smtClean="0">
                <a:solidFill>
                  <a:schemeClr val="tx1"/>
                </a:solidFill>
              </a:rPr>
              <a:t>Při přesunu čísla nebo písmenka přes = se mění znaménko!</a:t>
            </a:r>
          </a:p>
          <a:p>
            <a:pPr algn="ctr"/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z : 8 = 9</a:t>
            </a:r>
          </a:p>
          <a:p>
            <a:pPr algn="ctr"/>
            <a:endParaRPr lang="cs-CZ" sz="5400" dirty="0" smtClean="0">
              <a:solidFill>
                <a:schemeClr val="tx1"/>
              </a:solidFill>
            </a:endParaRPr>
          </a:p>
          <a:p>
            <a:pPr algn="ctr"/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4005064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             z = 8 · 9</a:t>
            </a:r>
          </a:p>
          <a:p>
            <a:r>
              <a:rPr lang="cs-CZ" sz="5400" dirty="0" smtClean="0"/>
              <a:t>                  </a:t>
            </a:r>
            <a:r>
              <a:rPr lang="cs-CZ" sz="5400" u="sng" dirty="0" smtClean="0"/>
              <a:t>z = 72 </a:t>
            </a:r>
            <a:endParaRPr lang="cs-CZ" sz="5400" u="sng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79712" y="458112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764705"/>
            <a:ext cx="7772400" cy="5544616"/>
          </a:xfrm>
        </p:spPr>
        <p:txBody>
          <a:bodyPr>
            <a:normAutofit/>
          </a:bodyPr>
          <a:lstStyle/>
          <a:p>
            <a:pPr algn="ctr"/>
            <a:r>
              <a:rPr lang="cs-CZ" sz="5400" i="1" dirty="0" smtClean="0">
                <a:solidFill>
                  <a:schemeClr val="tx1"/>
                </a:solidFill>
              </a:rPr>
              <a:t>Vypočítejte: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m : 7 = 8               t · 6 = 42</a:t>
            </a:r>
          </a:p>
          <a:p>
            <a:endParaRPr lang="cs-CZ" sz="5400" dirty="0">
              <a:solidFill>
                <a:schemeClr val="tx1"/>
              </a:solidFill>
            </a:endParaRPr>
          </a:p>
          <a:p>
            <a:endParaRPr lang="cs-CZ" sz="5400" dirty="0" smtClean="0">
              <a:solidFill>
                <a:schemeClr val="tx1"/>
              </a:solidFill>
            </a:endParaRPr>
          </a:p>
          <a:p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284984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m = 7 · 8</a:t>
            </a:r>
          </a:p>
          <a:p>
            <a:r>
              <a:rPr lang="cs-CZ" sz="5400" dirty="0" smtClean="0"/>
              <a:t>     </a:t>
            </a:r>
            <a:r>
              <a:rPr lang="cs-CZ" sz="5400" u="sng" dirty="0" smtClean="0"/>
              <a:t>m = 56</a:t>
            </a:r>
            <a:endParaRPr lang="cs-CZ" sz="5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356992"/>
            <a:ext cx="3491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t = 42 :6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</a:t>
            </a:r>
            <a:r>
              <a:rPr lang="cs-CZ" sz="5400" u="sng" dirty="0" smtClean="0"/>
              <a:t>t = 7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46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66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5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n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332656"/>
            <a:ext cx="3494162" cy="27953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23928" y="764704"/>
            <a:ext cx="48965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i="1" dirty="0" smtClean="0"/>
              <a:t>K rovnici vždy patří zkouška.</a:t>
            </a:r>
            <a:endParaRPr lang="cs-CZ" sz="5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996952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/>
          </a:p>
          <a:p>
            <a:r>
              <a:rPr lang="cs-CZ" sz="5400" dirty="0"/>
              <a:t>a</a:t>
            </a:r>
            <a:r>
              <a:rPr lang="cs-CZ" sz="5400" dirty="0" smtClean="0"/>
              <a:t> + 72 = 87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     a = 87 – 72</a:t>
            </a:r>
          </a:p>
          <a:p>
            <a:r>
              <a:rPr lang="cs-CZ" sz="5400" dirty="0" smtClean="0"/>
              <a:t>         </a:t>
            </a:r>
            <a:r>
              <a:rPr lang="cs-CZ" sz="5400" u="sng" dirty="0" smtClean="0"/>
              <a:t>a = 15</a:t>
            </a:r>
            <a:endParaRPr lang="cs-CZ" sz="5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996952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L        P</a:t>
            </a:r>
            <a:endParaRPr lang="cs-CZ" sz="5400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 flipV="1">
            <a:off x="2339752" y="3068960"/>
            <a:ext cx="36004" cy="34563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60032" y="2996952"/>
            <a:ext cx="4283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Zk</a:t>
            </a:r>
            <a:r>
              <a:rPr lang="cs-CZ" sz="5400" dirty="0" smtClean="0"/>
              <a:t>. L = 15 + 72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         = 87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  P = 87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  </a:t>
            </a:r>
            <a:r>
              <a:rPr lang="cs-CZ" sz="5400" u="sng" dirty="0" smtClean="0"/>
              <a:t>L = P</a:t>
            </a:r>
            <a:endParaRPr lang="cs-CZ" sz="5400" u="sng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  <p:bldP spid="7" grpId="0" build="allAtOnce"/>
      <p:bldP spid="15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281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 </vt:lpstr>
      <vt:lpstr>Prezentace aplikace PowerPoint</vt:lpstr>
      <vt:lpstr>Rovnice</vt:lpstr>
      <vt:lpstr>Prezentace aplikace PowerPoint</vt:lpstr>
      <vt:lpstr>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OEM</dc:creator>
  <cp:lastModifiedBy>Operator</cp:lastModifiedBy>
  <cp:revision>51</cp:revision>
  <dcterms:created xsi:type="dcterms:W3CDTF">2011-09-24T06:29:49Z</dcterms:created>
  <dcterms:modified xsi:type="dcterms:W3CDTF">2012-03-16T13:44:05Z</dcterms:modified>
</cp:coreProperties>
</file>