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63" r:id="rId5"/>
    <p:sldId id="271" r:id="rId6"/>
    <p:sldId id="264" r:id="rId7"/>
    <p:sldId id="257" r:id="rId8"/>
    <p:sldId id="273" r:id="rId9"/>
    <p:sldId id="258" r:id="rId10"/>
    <p:sldId id="265" r:id="rId11"/>
    <p:sldId id="259" r:id="rId12"/>
    <p:sldId id="266" r:id="rId13"/>
    <p:sldId id="268" r:id="rId14"/>
    <p:sldId id="269" r:id="rId15"/>
    <p:sldId id="272" r:id="rId16"/>
    <p:sldId id="267" r:id="rId17"/>
    <p:sldId id="275" r:id="rId18"/>
    <p:sldId id="274" r:id="rId19"/>
    <p:sldId id="270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23" autoAdjust="0"/>
    <p:restoredTop sz="94660"/>
  </p:normalViewPr>
  <p:slideViewPr>
    <p:cSldViewPr>
      <p:cViewPr varScale="1">
        <p:scale>
          <a:sx n="40" d="100"/>
          <a:sy n="40" d="100"/>
        </p:scale>
        <p:origin x="-14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AF08A-99A7-4AA7-9BA7-068EA6AD2666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61FD6-92C6-40D9-B976-3AF3BDECA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5CB9B-C632-4F77-A267-2D2774842FCC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1A344-90A5-4E32-847D-E017CDABD0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48DA69-95E3-481D-B3B6-D6E919EA0725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96927-0BB7-4EB0-BDF4-AC28727F81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AE5CFC-E525-472D-893A-05F128BC2C6E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5D3BE-AC3F-49B7-A93A-74F4EB6CD3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F8E9F-C910-461E-927A-2A62EEA560F5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3C807-0C95-46B5-8B2D-757E7A5ED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11E48-2FA5-426E-AE0A-D20553003E86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77D82-EC4E-4B5E-B856-DAB4A680C5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F91CE-065F-4FB3-8602-27FBAEB6A101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C76B-F684-4310-8BD0-68E030C225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FAA31-026E-4A88-9FA7-4453EC9C4EC3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21D01-9051-4531-BCC6-932080567C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00710F-9304-4D4A-930A-47913084AA8E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887C6-24B3-45A4-8D63-5014F4A563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47AD4-3890-4069-9F48-3E3F50F5B02C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4E0A06-D25C-41D4-824E-8BE07949F5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53910-F9BA-4969-93A2-E3CCBE2F4DD6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A97C6-F7AE-4406-92F1-8706843C7A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536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D65C24C-CAE7-4B18-910B-738B13D08657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A55B0D2-48F6-430A-A187-A2E25626B7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Microsoft_Excel_Worksheet1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8785225" cy="9366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sz="2000" smtClean="0"/>
          </a:p>
          <a:p>
            <a:pPr marL="0" indent="0" algn="ctr">
              <a:buFont typeface="Arial" charset="0"/>
              <a:buNone/>
            </a:pPr>
            <a:r>
              <a:rPr lang="cs-CZ" sz="6000" b="1" smtClean="0">
                <a:solidFill>
                  <a:srgbClr val="7030A0"/>
                </a:solidFill>
              </a:rPr>
              <a:t>Finanční matematika 10.</a:t>
            </a:r>
          </a:p>
          <a:p>
            <a:pPr marL="0" indent="0" algn="ctr">
              <a:buFont typeface="Arial" charset="0"/>
              <a:buNone/>
            </a:pPr>
            <a:r>
              <a:rPr lang="cs-CZ" sz="4000" b="1" i="1" smtClean="0">
                <a:solidFill>
                  <a:srgbClr val="7030A0"/>
                </a:solidFill>
              </a:rPr>
              <a:t>(finanční gramotnost)</a:t>
            </a:r>
          </a:p>
          <a:p>
            <a:pPr marL="0" indent="0" algn="ctr">
              <a:buFont typeface="Arial" charset="0"/>
              <a:buNone/>
            </a:pPr>
            <a:endParaRPr lang="cs-CZ" sz="2000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sz="6000" b="1" u="sng" smtClean="0">
                <a:solidFill>
                  <a:srgbClr val="7030A0"/>
                </a:solidFill>
              </a:rPr>
              <a:t>Vliv úrokovacího období</a:t>
            </a:r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10000" contrast="16000"/>
          </a:blip>
          <a:stretch>
            <a:fillRect/>
          </a:stretch>
        </p:blipFill>
        <p:spPr>
          <a:xfrm>
            <a:off x="1547813" y="188913"/>
            <a:ext cx="5751512" cy="936625"/>
          </a:xfrm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10000" contrast="16000"/>
          </a:blip>
          <a:stretch>
            <a:fillRect/>
          </a:stretch>
        </p:blipFill>
        <p:spPr>
          <a:xfrm>
            <a:off x="1763713" y="1557338"/>
            <a:ext cx="5753100" cy="1258887"/>
          </a:xfrm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1042" name="Object 18"/>
          <p:cNvGraphicFramePr>
            <a:graphicFrameLocks noChangeAspect="1"/>
          </p:cNvGraphicFramePr>
          <p:nvPr/>
        </p:nvGraphicFramePr>
        <p:xfrm>
          <a:off x="611188" y="3141663"/>
          <a:ext cx="8110537" cy="3167062"/>
        </p:xfrm>
        <a:graphic>
          <a:graphicData uri="http://schemas.openxmlformats.org/presentationml/2006/ole">
            <p:oleObj spid="_x0000_s1042" name="List" r:id="rId4" imgW="6772277" imgH="2552762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2816225"/>
            <a:ext cx="8208962" cy="3781425"/>
          </a:xfrm>
        </p:spPr>
        <p:txBody>
          <a:bodyPr rtlCol="0">
            <a:normAutofit fontScale="47500" lnSpcReduction="20000"/>
          </a:bodyPr>
          <a:lstStyle/>
          <a:p>
            <a:pPr marL="432000" indent="-432000"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Materiál je určen pro 3. a 4.ročník studijních maturitních oborů předmětu MATEMATIKA, popř. ekonomických předmětů jako kurz základů finanční matematiky. Popř. jej lze  (omezeně) využít i u učebních oborů. Inovuje výuku použitím multimediálních pomůcek – prezentace s názornými obrázky a příklady doplněných textem podporujícím výklad učitele.</a:t>
            </a:r>
          </a:p>
          <a:p>
            <a:pPr marL="432000" indent="-432000"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Úlohy mohou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žáci 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řešit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samostatně 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 možností následné kontroly. Zároveň jej mohou využívat žáci pro domácí přípravu na výuku.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763713" y="1557338"/>
            <a:ext cx="575310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Nejčastější délka úrokovacího období 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bývá zpravidla 1 rok.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Může však být i jiná-  ovlivní to výsledek ?</a:t>
            </a:r>
          </a:p>
          <a:p>
            <a:pPr marL="0" indent="0" algn="ctr">
              <a:buFont typeface="Arial" charset="0"/>
              <a:buNone/>
            </a:pPr>
            <a:endParaRPr lang="cs-CZ" sz="1200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sz="2400" b="1" i="1" smtClean="0">
                <a:solidFill>
                  <a:srgbClr val="7030A0"/>
                </a:solidFill>
              </a:rPr>
              <a:t>Nejčastější délky jsme si již uváděli…(včetně  „nebezpečí“)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900113" y="4652963"/>
            <a:ext cx="7632700" cy="2205037"/>
          </a:xfrm>
          <a:prstGeom prst="downArrow">
            <a:avLst>
              <a:gd name="adj1" fmla="val 50000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hlinkClick r:id="" action="ppaction://hlinkshowjump?jump=nextslide"/>
              </a:rPr>
              <a:t>Vzpomínáte 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684213" y="1557338"/>
            <a:ext cx="8135937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4000" b="1" u="sng" smtClean="0">
                <a:solidFill>
                  <a:srgbClr val="7030A0"/>
                </a:solidFill>
              </a:rPr>
              <a:t>Časová období úrokových sazeb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Časové      Úroková      Dodatek            </a:t>
            </a:r>
          </a:p>
          <a:p>
            <a:pPr marL="0" indent="0">
              <a:buFont typeface="Arial" charset="0"/>
              <a:buNone/>
            </a:pPr>
            <a:r>
              <a:rPr lang="cs-CZ" sz="2800" u="sng" smtClean="0"/>
              <a:t> období      sazba         ( zkratka)           Příklad převodu :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Rok              roční             p.a.          24 % p.a. =</a:t>
            </a:r>
            <a:r>
              <a:rPr lang="en-US" sz="2800" smtClean="0"/>
              <a:t>&gt;</a:t>
            </a:r>
            <a:r>
              <a:rPr lang="cs-CZ" sz="2800" smtClean="0"/>
              <a:t> 24 % p.a.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Pololetí       pololetní      p.s.           24 % p.a. =</a:t>
            </a:r>
            <a:r>
              <a:rPr lang="en-US" sz="2800" smtClean="0"/>
              <a:t>&gt;</a:t>
            </a:r>
            <a:r>
              <a:rPr lang="cs-CZ" sz="2800" smtClean="0"/>
              <a:t> 12 % p.s. 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Čtvrtletí      čtvrtletní      p.q.          24 % p.a.</a:t>
            </a:r>
            <a:r>
              <a:rPr lang="en-US" sz="2800" smtClean="0"/>
              <a:t> </a:t>
            </a:r>
            <a:r>
              <a:rPr lang="cs-CZ" sz="2800" smtClean="0"/>
              <a:t>=</a:t>
            </a:r>
            <a:r>
              <a:rPr lang="en-US" sz="2800" smtClean="0"/>
              <a:t>&gt;</a:t>
            </a:r>
            <a:r>
              <a:rPr lang="cs-CZ" sz="2800" smtClean="0"/>
              <a:t>  6 % p.q.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Měsíc          měsíční        p.m.         24 % p.a. =</a:t>
            </a:r>
            <a:r>
              <a:rPr lang="en-US" sz="2800" smtClean="0"/>
              <a:t>&gt;</a:t>
            </a:r>
            <a:r>
              <a:rPr lang="cs-CZ" sz="2800" smtClean="0"/>
              <a:t>  2 %p.m.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Den              denní           p.d.          24 % p.a. =</a:t>
            </a:r>
            <a:r>
              <a:rPr lang="en-US" sz="2800" smtClean="0"/>
              <a:t>&gt; </a:t>
            </a:r>
            <a:r>
              <a:rPr lang="cs-CZ" sz="2800" smtClean="0"/>
              <a:t>24/360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                                                            (nebo 24/365) % p.d.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6" descr="http://media0.webgarden.name/images/media0:50335a7f52402.jpg/smajl%C3%ADk%2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860800"/>
            <a:ext cx="7920037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633413" y="1557338"/>
            <a:ext cx="8186737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smtClean="0"/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Může mít tedy délka úrokovacího období vliv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 na uloženou částku 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při dané roční úrokové sazbě?</a:t>
            </a: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5292725" y="4797425"/>
            <a:ext cx="3527425" cy="16557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hlinkClick r:id="" action="ppaction://hlinkshowjump?jump=nextslide"/>
              </a:rPr>
              <a:t>Uvidíme…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Ukažme si to na následujícím příkladu :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/>
              <a:t>Jak vzroste částka 20 000 Kč při roční úrokové sazbě 3,2% za 10 let při úrokovacím období</a:t>
            </a:r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i="1" dirty="0" smtClean="0"/>
              <a:t>jednoletém</a:t>
            </a:r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i="1" dirty="0" smtClean="0"/>
              <a:t>půlročním </a:t>
            </a:r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i="1" dirty="0" smtClean="0"/>
              <a:t>čtvrtletním </a:t>
            </a:r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i="1" dirty="0" smtClean="0"/>
              <a:t>měsíčním ?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611188" y="1600200"/>
            <a:ext cx="8208962" cy="4924425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Zkuste odhadnout, 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jak (a jestli vůbec) bude ovlivňovat délka úrokovacího období (při stejné roční úrokové sazbě) konečnou částku.  Ta bude tím větší, čím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a.) delší bude úrokovací období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b.) kratší bude úrokovací období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c.) bude vždy stejná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755650" y="5516563"/>
            <a:ext cx="7993063" cy="1152525"/>
          </a:xfrm>
          <a:prstGeom prst="downArrow">
            <a:avLst>
              <a:gd name="adj1" fmla="val 50000"/>
              <a:gd name="adj2" fmla="val 745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hlinkClick r:id="" action="ppaction://hlinkshowjump?jump=nextslide"/>
              </a:rPr>
              <a:t>Ř E Š E N Í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100811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4000" i="1" smtClean="0"/>
              <a:t>a)</a:t>
            </a:r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a</a:t>
            </a:r>
            <a:r>
              <a:rPr lang="cs-CZ" sz="4000" i="1" baseline="-25000" smtClean="0"/>
              <a:t>0 </a:t>
            </a:r>
            <a:r>
              <a:rPr lang="cs-CZ" sz="4000" i="1" smtClean="0"/>
              <a:t>= 20 000    p = 3,2     n = 10</a:t>
            </a:r>
          </a:p>
          <a:p>
            <a:pPr marL="0" indent="0" algn="ctr">
              <a:buFont typeface="Arial" charset="0"/>
              <a:buNone/>
            </a:pPr>
            <a:endParaRPr lang="cs-CZ" sz="12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   a</a:t>
            </a:r>
            <a:r>
              <a:rPr lang="cs-CZ" sz="4000" i="1" baseline="-25000" smtClean="0"/>
              <a:t>n</a:t>
            </a:r>
            <a:r>
              <a:rPr lang="cs-CZ" sz="4000" i="1" smtClean="0"/>
              <a:t> = a</a:t>
            </a:r>
            <a:r>
              <a:rPr lang="cs-CZ" sz="4000" i="1" baseline="-25000" smtClean="0"/>
              <a:t>0</a:t>
            </a:r>
            <a:r>
              <a:rPr lang="cs-CZ" sz="4000" i="1" smtClean="0"/>
              <a:t> . ( 1 + p/100)</a:t>
            </a:r>
            <a:r>
              <a:rPr lang="cs-CZ" sz="4000" i="1" baseline="30000" smtClean="0"/>
              <a:t>n</a:t>
            </a:r>
            <a:endParaRPr lang="cs-CZ" sz="40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 a</a:t>
            </a:r>
            <a:r>
              <a:rPr lang="cs-CZ" sz="4000" i="1" baseline="-25000" smtClean="0"/>
              <a:t>n</a:t>
            </a:r>
            <a:r>
              <a:rPr lang="cs-CZ" sz="4000" i="1" smtClean="0"/>
              <a:t> = 20 000 . ( 1 + 0,032 )</a:t>
            </a:r>
            <a:r>
              <a:rPr lang="cs-CZ" sz="4000" i="1" baseline="30000" smtClean="0"/>
              <a:t>10</a:t>
            </a:r>
            <a:endParaRPr lang="cs-CZ" sz="40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      </a:t>
            </a:r>
            <a:r>
              <a:rPr lang="cs-CZ" sz="4000" b="1" i="1" u="sng" smtClean="0"/>
              <a:t>a</a:t>
            </a:r>
            <a:r>
              <a:rPr lang="cs-CZ" sz="4000" b="1" i="1" u="sng" baseline="-25000" smtClean="0"/>
              <a:t>n</a:t>
            </a:r>
            <a:r>
              <a:rPr lang="cs-CZ" sz="4000" b="1" i="1" u="sng" smtClean="0"/>
              <a:t> = 27 404,82 Kč</a:t>
            </a:r>
          </a:p>
          <a:p>
            <a:pPr marL="0" indent="0">
              <a:buFont typeface="Arial" charset="0"/>
              <a:buNone/>
            </a:pPr>
            <a:endParaRPr lang="cs-CZ" b="1" i="1" u="sng" smtClean="0"/>
          </a:p>
          <a:p>
            <a:pPr marL="0" indent="0">
              <a:buFont typeface="Arial" charset="0"/>
              <a:buNone/>
            </a:pPr>
            <a:endParaRPr lang="cs-CZ" b="1" u="sng" smtClean="0"/>
          </a:p>
        </p:txBody>
      </p:sp>
      <p:sp>
        <p:nvSpPr>
          <p:cNvPr id="4" name="Minus 3"/>
          <p:cNvSpPr/>
          <p:nvPr/>
        </p:nvSpPr>
        <p:spPr>
          <a:xfrm>
            <a:off x="611188" y="3068638"/>
            <a:ext cx="8208962" cy="46037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91729"/>
            <a:ext cx="8784976" cy="861007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i="1" smtClean="0"/>
              <a:t>b)    </a:t>
            </a:r>
          </a:p>
          <a:p>
            <a:pPr marL="0" indent="0" algn="ctr">
              <a:buFont typeface="Arial" charset="0"/>
              <a:buNone/>
            </a:pPr>
            <a:r>
              <a:rPr lang="cs-CZ" i="1" smtClean="0"/>
              <a:t>a</a:t>
            </a:r>
            <a:r>
              <a:rPr lang="cs-CZ" i="1" baseline="-25000" smtClean="0"/>
              <a:t>0 </a:t>
            </a:r>
            <a:r>
              <a:rPr lang="cs-CZ" i="1" smtClean="0"/>
              <a:t>= 20 000                    p =  3,2 : 2  =  1,6 </a:t>
            </a:r>
          </a:p>
          <a:p>
            <a:pPr marL="0" indent="0" algn="ctr">
              <a:buFont typeface="Arial" charset="0"/>
              <a:buNone/>
            </a:pPr>
            <a:r>
              <a:rPr lang="cs-CZ" i="1" smtClean="0"/>
              <a:t>  n = 2 x 10 = 20</a:t>
            </a:r>
          </a:p>
          <a:p>
            <a:pPr marL="0" indent="0" algn="ctr">
              <a:buFont typeface="Arial" charset="0"/>
              <a:buNone/>
            </a:pPr>
            <a:endParaRPr lang="cs-CZ" sz="12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a</a:t>
            </a:r>
            <a:r>
              <a:rPr lang="cs-CZ" sz="4000" i="1" baseline="-25000" smtClean="0"/>
              <a:t>n</a:t>
            </a:r>
            <a:r>
              <a:rPr lang="cs-CZ" sz="4000" i="1" smtClean="0"/>
              <a:t> = a</a:t>
            </a:r>
            <a:r>
              <a:rPr lang="cs-CZ" sz="4000" i="1" baseline="-25000" smtClean="0"/>
              <a:t>0</a:t>
            </a:r>
            <a:r>
              <a:rPr lang="cs-CZ" sz="4000" i="1" smtClean="0"/>
              <a:t> . ( 1 + p/100)</a:t>
            </a:r>
            <a:r>
              <a:rPr lang="cs-CZ" sz="4000" i="1" baseline="30000" smtClean="0"/>
              <a:t>n</a:t>
            </a:r>
            <a:endParaRPr lang="cs-CZ" sz="40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      a</a:t>
            </a:r>
            <a:r>
              <a:rPr lang="cs-CZ" sz="4000" i="1" baseline="-25000" smtClean="0"/>
              <a:t>n</a:t>
            </a:r>
            <a:r>
              <a:rPr lang="cs-CZ" sz="4000" i="1" smtClean="0"/>
              <a:t> = 20 000 . ( 1 + 0,016 )</a:t>
            </a:r>
            <a:r>
              <a:rPr lang="cs-CZ" sz="4000" i="1" baseline="30000" smtClean="0"/>
              <a:t>20</a:t>
            </a:r>
            <a:endParaRPr lang="cs-CZ" sz="40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      </a:t>
            </a:r>
            <a:r>
              <a:rPr lang="cs-CZ" sz="4000" b="1" i="1" u="sng" smtClean="0"/>
              <a:t>a</a:t>
            </a:r>
            <a:r>
              <a:rPr lang="cs-CZ" sz="4000" b="1" i="1" u="sng" baseline="-25000" smtClean="0"/>
              <a:t>n</a:t>
            </a:r>
            <a:r>
              <a:rPr lang="cs-CZ" sz="4000" b="1" i="1" u="sng" smtClean="0"/>
              <a:t> = 27 472,88 Kč</a:t>
            </a:r>
            <a:endParaRPr lang="cs-CZ" sz="4000" b="1" u="sng" smtClean="0"/>
          </a:p>
          <a:p>
            <a:pPr marL="0" indent="0">
              <a:buFont typeface="Arial" charset="0"/>
              <a:buNone/>
            </a:pPr>
            <a:endParaRPr lang="cs-CZ" b="1" u="sng" smtClean="0"/>
          </a:p>
          <a:p>
            <a:pPr marL="0" indent="0">
              <a:buFont typeface="Arial" charset="0"/>
              <a:buNone/>
            </a:pPr>
            <a:endParaRPr lang="cs-CZ" smtClean="0">
              <a:solidFill>
                <a:srgbClr val="7030A0"/>
              </a:solidFill>
            </a:endParaRPr>
          </a:p>
        </p:txBody>
      </p:sp>
      <p:sp>
        <p:nvSpPr>
          <p:cNvPr id="4" name="Minus 3"/>
          <p:cNvSpPr/>
          <p:nvPr/>
        </p:nvSpPr>
        <p:spPr>
          <a:xfrm>
            <a:off x="423863" y="3357563"/>
            <a:ext cx="8407400" cy="4445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178800" cy="4967287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i="1" smtClean="0"/>
              <a:t>c) </a:t>
            </a:r>
          </a:p>
          <a:p>
            <a:pPr marL="0" indent="0" algn="ctr">
              <a:buFont typeface="Arial" charset="0"/>
              <a:buNone/>
            </a:pPr>
            <a:r>
              <a:rPr lang="cs-CZ" i="1" smtClean="0"/>
              <a:t> a</a:t>
            </a:r>
            <a:r>
              <a:rPr lang="cs-CZ" i="1" baseline="-25000" smtClean="0"/>
              <a:t>0 </a:t>
            </a:r>
            <a:r>
              <a:rPr lang="cs-CZ" i="1" smtClean="0"/>
              <a:t>= 20 000                p = 3,2 : 4 = 0,8    </a:t>
            </a:r>
          </a:p>
          <a:p>
            <a:pPr marL="0" indent="0" algn="ctr">
              <a:buFont typeface="Arial" charset="0"/>
              <a:buNone/>
            </a:pPr>
            <a:r>
              <a:rPr lang="cs-CZ" i="1" smtClean="0"/>
              <a:t> n = 4 x 10 = 40</a:t>
            </a:r>
          </a:p>
          <a:p>
            <a:pPr marL="0" indent="0" algn="ctr">
              <a:buFont typeface="Arial" charset="0"/>
              <a:buNone/>
            </a:pPr>
            <a:endParaRPr lang="cs-CZ" sz="12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a</a:t>
            </a:r>
            <a:r>
              <a:rPr lang="cs-CZ" sz="4000" i="1" baseline="-25000" smtClean="0"/>
              <a:t>n</a:t>
            </a:r>
            <a:r>
              <a:rPr lang="cs-CZ" sz="4000" i="1" smtClean="0"/>
              <a:t> = a</a:t>
            </a:r>
            <a:r>
              <a:rPr lang="cs-CZ" sz="4000" i="1" baseline="-25000" smtClean="0"/>
              <a:t>0</a:t>
            </a:r>
            <a:r>
              <a:rPr lang="cs-CZ" sz="4000" i="1" smtClean="0"/>
              <a:t> . ( 1 + p/100)</a:t>
            </a:r>
            <a:r>
              <a:rPr lang="cs-CZ" sz="4000" i="1" baseline="30000" smtClean="0"/>
              <a:t>n</a:t>
            </a:r>
            <a:endParaRPr lang="cs-CZ" sz="40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      a</a:t>
            </a:r>
            <a:r>
              <a:rPr lang="cs-CZ" sz="4000" i="1" baseline="-25000" smtClean="0"/>
              <a:t>n</a:t>
            </a:r>
            <a:r>
              <a:rPr lang="cs-CZ" sz="4000" i="1" smtClean="0"/>
              <a:t> = 20 000 . ( 1 + 0,008 )</a:t>
            </a:r>
            <a:r>
              <a:rPr lang="cs-CZ" sz="4000" i="1" baseline="30000" smtClean="0"/>
              <a:t>40</a:t>
            </a:r>
            <a:endParaRPr lang="cs-CZ" sz="40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      </a:t>
            </a:r>
            <a:r>
              <a:rPr lang="cs-CZ" sz="4000" b="1" i="1" u="sng" smtClean="0"/>
              <a:t>a</a:t>
            </a:r>
            <a:r>
              <a:rPr lang="cs-CZ" sz="4000" b="1" i="1" u="sng" baseline="-25000" smtClean="0"/>
              <a:t>n</a:t>
            </a:r>
            <a:r>
              <a:rPr lang="cs-CZ" sz="4000" b="1" i="1" u="sng" smtClean="0"/>
              <a:t> = 27 507,51 Kč</a:t>
            </a:r>
          </a:p>
          <a:p>
            <a:pPr marL="0" indent="0">
              <a:buFont typeface="Arial" charset="0"/>
              <a:buNone/>
            </a:pPr>
            <a:endParaRPr lang="cs-CZ" b="1" i="1" u="sng" smtClean="0"/>
          </a:p>
        </p:txBody>
      </p:sp>
      <p:sp>
        <p:nvSpPr>
          <p:cNvPr id="4" name="Minus 3"/>
          <p:cNvSpPr/>
          <p:nvPr/>
        </p:nvSpPr>
        <p:spPr>
          <a:xfrm>
            <a:off x="611188" y="3303588"/>
            <a:ext cx="8208962" cy="2159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684213" y="1557338"/>
            <a:ext cx="8120062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i="1" smtClean="0"/>
              <a:t>d) </a:t>
            </a:r>
          </a:p>
          <a:p>
            <a:pPr marL="0" indent="0" algn="ctr">
              <a:buFont typeface="Arial" charset="0"/>
              <a:buNone/>
            </a:pPr>
            <a:r>
              <a:rPr lang="cs-CZ" i="1" smtClean="0"/>
              <a:t> a</a:t>
            </a:r>
            <a:r>
              <a:rPr lang="cs-CZ" i="1" baseline="-25000" smtClean="0"/>
              <a:t>0 </a:t>
            </a:r>
            <a:r>
              <a:rPr lang="cs-CZ" i="1" smtClean="0"/>
              <a:t>= 20 000              p = 3,2 : 12 = 0,266…67   </a:t>
            </a:r>
          </a:p>
          <a:p>
            <a:pPr marL="0" indent="0" algn="ctr">
              <a:buFont typeface="Arial" charset="0"/>
              <a:buNone/>
            </a:pPr>
            <a:r>
              <a:rPr lang="cs-CZ" i="1" smtClean="0"/>
              <a:t>  n = 10 x 12 = 120</a:t>
            </a:r>
          </a:p>
          <a:p>
            <a:pPr marL="0" indent="0" algn="ctr">
              <a:buFont typeface="Arial" charset="0"/>
              <a:buNone/>
            </a:pPr>
            <a:endParaRPr lang="cs-CZ" sz="12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a</a:t>
            </a:r>
            <a:r>
              <a:rPr lang="cs-CZ" sz="4000" i="1" baseline="-25000" smtClean="0"/>
              <a:t>n</a:t>
            </a:r>
            <a:r>
              <a:rPr lang="cs-CZ" sz="4000" i="1" smtClean="0"/>
              <a:t> = a</a:t>
            </a:r>
            <a:r>
              <a:rPr lang="cs-CZ" sz="4000" i="1" baseline="-25000" smtClean="0"/>
              <a:t>0</a:t>
            </a:r>
            <a:r>
              <a:rPr lang="cs-CZ" sz="4000" i="1" smtClean="0"/>
              <a:t> . ( 1 + p/100)</a:t>
            </a:r>
            <a:r>
              <a:rPr lang="cs-CZ" sz="4000" i="1" baseline="30000" smtClean="0"/>
              <a:t>n</a:t>
            </a:r>
            <a:endParaRPr lang="cs-CZ" sz="40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      a</a:t>
            </a:r>
            <a:r>
              <a:rPr lang="cs-CZ" sz="4000" i="1" baseline="-25000" smtClean="0"/>
              <a:t>n</a:t>
            </a:r>
            <a:r>
              <a:rPr lang="cs-CZ" sz="4000" i="1" smtClean="0"/>
              <a:t> = 20 000 . ( 1 + 0,00266..67 )</a:t>
            </a:r>
            <a:r>
              <a:rPr lang="cs-CZ" sz="4000" i="1" baseline="30000" smtClean="0"/>
              <a:t>120</a:t>
            </a:r>
            <a:endParaRPr lang="cs-CZ" sz="40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      </a:t>
            </a:r>
            <a:r>
              <a:rPr lang="cs-CZ" sz="4000" b="1" i="1" u="sng" smtClean="0"/>
              <a:t>a</a:t>
            </a:r>
            <a:r>
              <a:rPr lang="cs-CZ" sz="4000" b="1" i="1" u="sng" baseline="-25000" smtClean="0"/>
              <a:t>n</a:t>
            </a:r>
            <a:r>
              <a:rPr lang="cs-CZ" sz="4000" b="1" i="1" u="sng" smtClean="0"/>
              <a:t> = 27 530,83 Kč</a:t>
            </a:r>
          </a:p>
          <a:p>
            <a:pPr marL="0" indent="0">
              <a:buFont typeface="Arial" charset="0"/>
              <a:buNone/>
            </a:pPr>
            <a:endParaRPr lang="cs-CZ" sz="1200" b="1" i="1" u="sng" smtClean="0"/>
          </a:p>
        </p:txBody>
      </p:sp>
      <p:sp>
        <p:nvSpPr>
          <p:cNvPr id="4" name="Minus 3"/>
          <p:cNvSpPr/>
          <p:nvPr/>
        </p:nvSpPr>
        <p:spPr>
          <a:xfrm>
            <a:off x="703263" y="3317875"/>
            <a:ext cx="8137525" cy="2159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649288" y="1600200"/>
            <a:ext cx="8170862" cy="4997450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Spočtěte, kolik by byla výsledná částka při denním úrokování!</a:t>
            </a:r>
          </a:p>
          <a:p>
            <a:pPr marL="0" indent="0" algn="ctr">
              <a:buFont typeface="Arial" charset="0"/>
              <a:buNone/>
            </a:pPr>
            <a:r>
              <a:rPr lang="cs-CZ" b="1" i="1" smtClean="0">
                <a:solidFill>
                  <a:srgbClr val="7030A0"/>
                </a:solidFill>
              </a:rPr>
              <a:t>(použijte německého standartu,</a:t>
            </a:r>
          </a:p>
          <a:p>
            <a:pPr marL="0" indent="0" algn="ctr">
              <a:buFont typeface="Arial" charset="0"/>
              <a:buNone/>
            </a:pPr>
            <a:r>
              <a:rPr lang="cs-CZ" b="1" i="1" smtClean="0">
                <a:solidFill>
                  <a:srgbClr val="7030A0"/>
                </a:solidFill>
              </a:rPr>
              <a:t>tj. rok = 360 dní)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684213" y="4581525"/>
            <a:ext cx="8064500" cy="2160588"/>
          </a:xfrm>
          <a:prstGeom prst="downArrow">
            <a:avLst>
              <a:gd name="adj1" fmla="val 50000"/>
              <a:gd name="adj2" fmla="val 418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hlinkClick r:id="" action="ppaction://hlinkshowjump?jump=nextslide"/>
              </a:rPr>
              <a:t>Ř E Š E N Í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188640"/>
            <a:ext cx="8758010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684213" y="1557338"/>
            <a:ext cx="8135937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mtClean="0">
                <a:solidFill>
                  <a:srgbClr val="7030A0"/>
                </a:solidFill>
              </a:rPr>
              <a:t>Řešení :</a:t>
            </a:r>
          </a:p>
          <a:p>
            <a:pPr marL="0" indent="0">
              <a:buFont typeface="Arial" charset="0"/>
              <a:buNone/>
            </a:pPr>
            <a:r>
              <a:rPr lang="cs-CZ" i="1" smtClean="0"/>
              <a:t>a</a:t>
            </a:r>
            <a:r>
              <a:rPr lang="cs-CZ" i="1" baseline="-25000" smtClean="0"/>
              <a:t>0 </a:t>
            </a:r>
            <a:r>
              <a:rPr lang="cs-CZ" i="1" smtClean="0"/>
              <a:t>= 20 000           p =  3,2 : 360  =  0,0088888 …</a:t>
            </a:r>
          </a:p>
          <a:p>
            <a:pPr marL="0" indent="0" algn="ctr">
              <a:buFont typeface="Arial" charset="0"/>
              <a:buNone/>
            </a:pPr>
            <a:r>
              <a:rPr lang="cs-CZ" i="1" smtClean="0"/>
              <a:t>  n = 360 x 10 = 3600</a:t>
            </a:r>
          </a:p>
          <a:p>
            <a:pPr marL="0" indent="0" algn="ctr">
              <a:buFont typeface="Arial" charset="0"/>
              <a:buNone/>
            </a:pPr>
            <a:endParaRPr lang="cs-CZ" sz="12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a</a:t>
            </a:r>
            <a:r>
              <a:rPr lang="cs-CZ" sz="4000" i="1" baseline="-25000" smtClean="0"/>
              <a:t>n</a:t>
            </a:r>
            <a:r>
              <a:rPr lang="cs-CZ" sz="4000" i="1" smtClean="0"/>
              <a:t> = a</a:t>
            </a:r>
            <a:r>
              <a:rPr lang="cs-CZ" sz="4000" i="1" baseline="-25000" smtClean="0"/>
              <a:t>0</a:t>
            </a:r>
            <a:r>
              <a:rPr lang="cs-CZ" sz="4000" i="1" smtClean="0"/>
              <a:t> . ( 1 + p/100)</a:t>
            </a:r>
            <a:r>
              <a:rPr lang="cs-CZ" sz="4000" i="1" baseline="30000" smtClean="0"/>
              <a:t>n</a:t>
            </a:r>
            <a:endParaRPr lang="cs-CZ" sz="40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     a</a:t>
            </a:r>
            <a:r>
              <a:rPr lang="cs-CZ" sz="4000" i="1" baseline="-25000" smtClean="0"/>
              <a:t>n</a:t>
            </a:r>
            <a:r>
              <a:rPr lang="cs-CZ" sz="4000" i="1" smtClean="0"/>
              <a:t> = 20 000 . ( 1 + 0,0088888… )</a:t>
            </a:r>
            <a:r>
              <a:rPr lang="cs-CZ" sz="4000" i="1" baseline="30000" smtClean="0"/>
              <a:t>3600</a:t>
            </a:r>
            <a:endParaRPr lang="cs-CZ" sz="4000" i="1" smtClean="0"/>
          </a:p>
          <a:p>
            <a:pPr marL="0" indent="0" algn="ctr">
              <a:buFont typeface="Arial" charset="0"/>
              <a:buNone/>
            </a:pPr>
            <a:r>
              <a:rPr lang="cs-CZ" sz="4000" i="1" smtClean="0"/>
              <a:t>      </a:t>
            </a:r>
            <a:r>
              <a:rPr lang="cs-CZ" sz="4000" b="1" i="1" u="sng" smtClean="0"/>
              <a:t>a</a:t>
            </a:r>
            <a:r>
              <a:rPr lang="cs-CZ" sz="4000" b="1" i="1" u="sng" baseline="-25000" smtClean="0"/>
              <a:t>n</a:t>
            </a:r>
            <a:r>
              <a:rPr lang="cs-CZ" sz="4000" b="1" i="1" u="sng" smtClean="0"/>
              <a:t> = 27 542,16 Kč</a:t>
            </a:r>
            <a:endParaRPr lang="cs-CZ" sz="4000" b="1" u="sng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611188" y="1600200"/>
            <a:ext cx="8208962" cy="4997450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Shrnutí úlohy :</a:t>
            </a:r>
          </a:p>
          <a:p>
            <a:pPr marL="0" indent="0">
              <a:buFont typeface="Arial" charset="0"/>
              <a:buNone/>
            </a:pPr>
            <a:r>
              <a:rPr lang="cs-CZ" sz="2800" i="1" u="sng" smtClean="0"/>
              <a:t>Úročení :                                     Konečná částka :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roční          </a:t>
            </a:r>
            <a:r>
              <a:rPr lang="cs-CZ" i="1" smtClean="0"/>
              <a:t>(p.a.)</a:t>
            </a:r>
            <a:r>
              <a:rPr lang="cs-CZ" smtClean="0"/>
              <a:t> ……….</a:t>
            </a:r>
            <a:r>
              <a:rPr lang="cs-CZ" i="1" smtClean="0"/>
              <a:t> a</a:t>
            </a:r>
            <a:r>
              <a:rPr lang="cs-CZ" i="1" baseline="-25000" smtClean="0"/>
              <a:t>n</a:t>
            </a:r>
            <a:r>
              <a:rPr lang="cs-CZ" i="1" smtClean="0"/>
              <a:t> = 27 404,82 Kč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pololetní  </a:t>
            </a:r>
            <a:r>
              <a:rPr lang="cs-CZ" i="1" smtClean="0"/>
              <a:t>(p.s.) ……….. a</a:t>
            </a:r>
            <a:r>
              <a:rPr lang="cs-CZ" i="1" baseline="-25000" smtClean="0"/>
              <a:t>n</a:t>
            </a:r>
            <a:r>
              <a:rPr lang="cs-CZ" i="1" smtClean="0"/>
              <a:t> = 27 472,88 Kč</a:t>
            </a: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čtvrtletní  </a:t>
            </a:r>
            <a:r>
              <a:rPr lang="cs-CZ" i="1" smtClean="0"/>
              <a:t>(p.q.)</a:t>
            </a:r>
            <a:r>
              <a:rPr lang="cs-CZ" smtClean="0"/>
              <a:t> ……….</a:t>
            </a:r>
            <a:r>
              <a:rPr lang="cs-CZ" i="1" smtClean="0"/>
              <a:t> a</a:t>
            </a:r>
            <a:r>
              <a:rPr lang="cs-CZ" i="1" baseline="-25000" smtClean="0"/>
              <a:t>n</a:t>
            </a:r>
            <a:r>
              <a:rPr lang="cs-CZ" i="1" smtClean="0"/>
              <a:t> = 27 507,51 Kč</a:t>
            </a: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měsíční    </a:t>
            </a:r>
            <a:r>
              <a:rPr lang="cs-CZ" i="1" smtClean="0"/>
              <a:t>(p.m.) ………. a</a:t>
            </a:r>
            <a:r>
              <a:rPr lang="cs-CZ" i="1" baseline="-25000" smtClean="0"/>
              <a:t>n</a:t>
            </a:r>
            <a:r>
              <a:rPr lang="cs-CZ" i="1" smtClean="0"/>
              <a:t> = 27 530,83 Kč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denní        </a:t>
            </a:r>
            <a:r>
              <a:rPr lang="cs-CZ" i="1" smtClean="0"/>
              <a:t>(p.d.)………..</a:t>
            </a:r>
            <a:r>
              <a:rPr lang="cs-CZ" b="1" i="1" u="sng" smtClean="0"/>
              <a:t> </a:t>
            </a:r>
            <a:r>
              <a:rPr lang="cs-CZ" i="1" smtClean="0"/>
              <a:t>a</a:t>
            </a:r>
            <a:r>
              <a:rPr lang="cs-CZ" i="1" baseline="-25000" smtClean="0"/>
              <a:t>n</a:t>
            </a:r>
            <a:r>
              <a:rPr lang="cs-CZ" i="1" smtClean="0"/>
              <a:t> = 27 542,16 Kč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b="1" smtClean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sz="1200" b="1" i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b="1" i="1" smtClean="0">
                <a:solidFill>
                  <a:srgbClr val="7030A0"/>
                </a:solidFill>
              </a:rPr>
              <a:t>Je zřejmé, že čím kratší úrokovací období ,</a:t>
            </a:r>
          </a:p>
          <a:p>
            <a:pPr marL="0" indent="0" algn="ctr">
              <a:buFont typeface="Arial" charset="0"/>
              <a:buNone/>
            </a:pPr>
            <a:r>
              <a:rPr lang="cs-CZ" b="1" i="1" smtClean="0">
                <a:solidFill>
                  <a:srgbClr val="7030A0"/>
                </a:solidFill>
              </a:rPr>
              <a:t> tím více konečná částka narůstá </a:t>
            </a:r>
          </a:p>
          <a:p>
            <a:pPr marL="0" indent="0" algn="ctr">
              <a:buFont typeface="Arial" charset="0"/>
              <a:buNone/>
            </a:pPr>
            <a:r>
              <a:rPr lang="cs-CZ" b="1" i="1" smtClean="0">
                <a:solidFill>
                  <a:srgbClr val="7030A0"/>
                </a:solidFill>
              </a:rPr>
              <a:t>i při stejné roční úrokové sazbě !!!</a:t>
            </a:r>
          </a:p>
          <a:p>
            <a:pPr marL="0" indent="0" algn="ctr">
              <a:buFont typeface="Arial" charset="0"/>
              <a:buNone/>
            </a:pPr>
            <a:endParaRPr lang="cs-CZ" i="1" smtClean="0">
              <a:solidFill>
                <a:srgbClr val="7030A0"/>
              </a:solidFill>
            </a:endParaRP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pic>
        <p:nvPicPr>
          <p:cNvPr id="29699" name="Obrázek 5" descr="http://ts1.mm.bing.net/th?id=H.4734227589106098&amp;pid=1.9&amp;w=300&amp;h=300&amp;p=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3644900"/>
            <a:ext cx="3357563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600200"/>
            <a:ext cx="8208962" cy="4924425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 smtClean="0">
                <a:solidFill>
                  <a:srgbClr val="7030A0"/>
                </a:solidFill>
              </a:rPr>
              <a:t>Domácí úkol :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/>
              <a:t>Jak </a:t>
            </a:r>
            <a:r>
              <a:rPr lang="cs-CZ" i="1" dirty="0"/>
              <a:t>vzroste částka </a:t>
            </a:r>
            <a:r>
              <a:rPr lang="cs-CZ" i="1" dirty="0" smtClean="0"/>
              <a:t>1 000 </a:t>
            </a:r>
            <a:r>
              <a:rPr lang="cs-CZ" i="1" dirty="0"/>
              <a:t>000 Kč při roční úrokové sazbě </a:t>
            </a:r>
            <a:r>
              <a:rPr lang="cs-CZ" i="1" dirty="0" smtClean="0"/>
              <a:t>4% </a:t>
            </a:r>
            <a:r>
              <a:rPr lang="cs-CZ" i="1" dirty="0"/>
              <a:t>za </a:t>
            </a:r>
            <a:r>
              <a:rPr lang="cs-CZ" i="1" dirty="0" smtClean="0"/>
              <a:t>5 </a:t>
            </a:r>
            <a:r>
              <a:rPr lang="cs-CZ" i="1" dirty="0"/>
              <a:t>let při úrokovacím období</a:t>
            </a:r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i="1" dirty="0"/>
              <a:t>jednoletém</a:t>
            </a:r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i="1" dirty="0"/>
              <a:t>půlročním </a:t>
            </a:r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i="1" dirty="0"/>
              <a:t>čtvrtletním </a:t>
            </a:r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i="1" dirty="0"/>
              <a:t>měsíčním </a:t>
            </a:r>
            <a:endParaRPr lang="cs-CZ" i="1" dirty="0" smtClean="0"/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i="1" dirty="0" smtClean="0"/>
              <a:t>denním?</a:t>
            </a:r>
            <a:endParaRPr lang="cs-CZ" i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vaši pozornost.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1747" name="Obrázek 3" descr="http://ts1.mm.bing.net/th?id=H.4504446894409894&amp;pid=1.9&amp;w=300&amp;h=300&amp;p=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2997200"/>
            <a:ext cx="4105275" cy="306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Vliv úrokovacího období</a:t>
            </a:r>
            <a:endParaRPr lang="cs-CZ" dirty="0"/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>
          <a:xfrm>
            <a:off x="611188" y="1600200"/>
            <a:ext cx="8208962" cy="4997450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4700" b="1" smtClean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rgbClr val="7030A0"/>
                </a:solidFill>
              </a:rPr>
              <a:t>1</a:t>
            </a:r>
            <a:r>
              <a:rPr lang="cs-CZ" sz="2400" i="1" smtClean="0">
                <a:solidFill>
                  <a:srgbClr val="7030A0"/>
                </a:solidFill>
              </a:rPr>
              <a:t>.) O.Odvárko :</a:t>
            </a:r>
            <a:r>
              <a:rPr lang="cs-CZ" sz="2400" smtClean="0">
                <a:solidFill>
                  <a:srgbClr val="7030A0"/>
                </a:solidFill>
              </a:rPr>
              <a:t> </a:t>
            </a:r>
            <a:r>
              <a:rPr lang="cs-CZ" sz="2400" b="1" smtClean="0">
                <a:solidFill>
                  <a:srgbClr val="7030A0"/>
                </a:solidFill>
              </a:rPr>
              <a:t>Matematika pro gymnázia – Posloupnosti a řady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rgbClr val="7030A0"/>
                </a:solidFill>
              </a:rPr>
              <a:t>2.) </a:t>
            </a:r>
            <a:r>
              <a:rPr lang="cs-CZ" sz="2400" i="1" smtClean="0">
                <a:solidFill>
                  <a:srgbClr val="7030A0"/>
                </a:solidFill>
              </a:rPr>
              <a:t>O.Odvárko : </a:t>
            </a:r>
            <a:r>
              <a:rPr lang="cs-CZ" sz="2400" b="1" smtClean="0">
                <a:solidFill>
                  <a:srgbClr val="7030A0"/>
                </a:solidFill>
              </a:rPr>
              <a:t>Matematika pro SOŠ a SOU – 6.část</a:t>
            </a:r>
            <a:endParaRPr lang="cs-CZ" sz="2400" i="1" smtClean="0">
              <a:solidFill>
                <a:srgbClr val="7030A0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rgbClr val="7030A0"/>
                </a:solidFill>
              </a:rPr>
              <a:t>3</a:t>
            </a:r>
            <a:r>
              <a:rPr lang="cs-CZ" sz="2400" i="1" smtClean="0">
                <a:solidFill>
                  <a:srgbClr val="7030A0"/>
                </a:solidFill>
              </a:rPr>
              <a:t>.) O.Šoba, M.Širůček, R.Ptáček  </a:t>
            </a:r>
            <a:r>
              <a:rPr lang="cs-CZ" sz="2400" smtClean="0">
                <a:solidFill>
                  <a:srgbClr val="7030A0"/>
                </a:solidFill>
              </a:rPr>
              <a:t>: </a:t>
            </a:r>
            <a:r>
              <a:rPr lang="cs-CZ" sz="2400" b="1" smtClean="0">
                <a:solidFill>
                  <a:srgbClr val="7030A0"/>
                </a:solidFill>
              </a:rPr>
              <a:t>Finanční matematika v praxi</a:t>
            </a:r>
          </a:p>
          <a:p>
            <a:pPr marL="0" indent="0">
              <a:buFont typeface="Arial" charset="0"/>
              <a:buNone/>
            </a:pPr>
            <a:endParaRPr lang="cs-CZ" sz="2400" b="1" smtClean="0">
              <a:solidFill>
                <a:srgbClr val="7030A0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2400" b="1" smtClean="0">
                <a:solidFill>
                  <a:srgbClr val="7030A0"/>
                </a:solidFill>
              </a:rPr>
              <a:t>Použitá zobrazení (grafika) </a:t>
            </a:r>
            <a:r>
              <a:rPr lang="cs-CZ" sz="2400" smtClean="0">
                <a:solidFill>
                  <a:srgbClr val="7030A0"/>
                </a:solidFill>
              </a:rPr>
              <a:t>:  „smajlíci“ -  Google</a:t>
            </a:r>
            <a:r>
              <a:rPr lang="cs-CZ" sz="2400" smtClean="0">
                <a:solidFill>
                  <a:srgbClr val="7030A0"/>
                </a:solidFill>
                <a:latin typeface="Arial" charset="0"/>
              </a:rPr>
              <a:t>, www.office.microsoft.com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514</Words>
  <Application>Microsoft Office PowerPoint</Application>
  <PresentationFormat>On-screen Show (4:3)</PresentationFormat>
  <Paragraphs>111</Paragraphs>
  <Slides>19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Calibri</vt:lpstr>
      <vt:lpstr>Arial</vt:lpstr>
      <vt:lpstr>Motiv systému Office</vt:lpstr>
      <vt:lpstr>List</vt:lpstr>
      <vt:lpstr>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</dc:title>
  <dc:creator>Bláha Zdeněk</dc:creator>
  <cp:lastModifiedBy>DUM</cp:lastModifiedBy>
  <cp:revision>26</cp:revision>
  <dcterms:created xsi:type="dcterms:W3CDTF">2013-07-24T10:14:47Z</dcterms:created>
  <dcterms:modified xsi:type="dcterms:W3CDTF">2013-11-13T17:02:42Z</dcterms:modified>
</cp:coreProperties>
</file>